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412" r:id="rId2"/>
    <p:sldId id="385" r:id="rId3"/>
    <p:sldId id="257" r:id="rId4"/>
    <p:sldId id="429" r:id="rId5"/>
    <p:sldId id="328" r:id="rId6"/>
    <p:sldId id="428" r:id="rId7"/>
    <p:sldId id="573" r:id="rId8"/>
    <p:sldId id="31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4A724E-54BD-4009-BC5B-12BCD9AEC149}">
          <p14:sldIdLst>
            <p14:sldId id="412"/>
            <p14:sldId id="385"/>
            <p14:sldId id="257"/>
            <p14:sldId id="429"/>
            <p14:sldId id="328"/>
            <p14:sldId id="428"/>
            <p14:sldId id="573"/>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9" autoAdjust="0"/>
    <p:restoredTop sz="94837"/>
  </p:normalViewPr>
  <p:slideViewPr>
    <p:cSldViewPr snapToGrid="0">
      <p:cViewPr varScale="1">
        <p:scale>
          <a:sx n="81" d="100"/>
          <a:sy n="81" d="100"/>
        </p:scale>
        <p:origin x="1144" y="1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1" d="100"/>
          <a:sy n="51" d="100"/>
        </p:scale>
        <p:origin x="262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88371-CF32-4DDB-BCD3-5A6CA91A213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d-ID"/>
        </a:p>
      </dgm:t>
    </dgm:pt>
    <dgm:pt modelId="{FE687F84-535B-43A3-8A44-5B5A16BBEE0E}">
      <dgm:prSet phldrT="[Text]"/>
      <dgm:spPr>
        <a:solidFill>
          <a:schemeClr val="tx1"/>
        </a:solidFill>
      </dgm:spPr>
      <dgm:t>
        <a:bodyPr/>
        <a:lstStyle/>
        <a:p>
          <a:r>
            <a:rPr lang="id-ID" b="1" dirty="0">
              <a:solidFill>
                <a:schemeClr val="bg1"/>
              </a:solidFill>
            </a:rPr>
            <a:t>REFORMA AGRARIA</a:t>
          </a:r>
        </a:p>
      </dgm:t>
    </dgm:pt>
    <dgm:pt modelId="{D6045180-1FB2-4DBF-B279-4632FDB5ABAA}" type="parTrans" cxnId="{5F02DA9F-65FA-4757-A1B2-A1BC0771F184}">
      <dgm:prSet/>
      <dgm:spPr/>
      <dgm:t>
        <a:bodyPr/>
        <a:lstStyle/>
        <a:p>
          <a:endParaRPr lang="id-ID"/>
        </a:p>
      </dgm:t>
    </dgm:pt>
    <dgm:pt modelId="{E7B40863-34FA-4475-9F6C-65AC52805508}" type="sibTrans" cxnId="{5F02DA9F-65FA-4757-A1B2-A1BC0771F184}">
      <dgm:prSet/>
      <dgm:spPr/>
      <dgm:t>
        <a:bodyPr/>
        <a:lstStyle/>
        <a:p>
          <a:endParaRPr lang="id-ID"/>
        </a:p>
      </dgm:t>
    </dgm:pt>
    <dgm:pt modelId="{FF57CEFB-06F4-40ED-93B1-3230817B8E62}">
      <dgm:prSet phldrT="[Text]" custT="1"/>
      <dgm:spPr>
        <a:solidFill>
          <a:schemeClr val="accent5">
            <a:lumMod val="20000"/>
            <a:lumOff val="80000"/>
          </a:schemeClr>
        </a:solidFill>
        <a:ln>
          <a:solidFill>
            <a:schemeClr val="tx1"/>
          </a:solidFill>
        </a:ln>
      </dgm:spPr>
      <dgm:t>
        <a:bodyPr/>
        <a:lstStyle/>
        <a:p>
          <a:pPr>
            <a:lnSpc>
              <a:spcPct val="100000"/>
            </a:lnSpc>
            <a:spcAft>
              <a:spcPts val="0"/>
            </a:spcAft>
          </a:pPr>
          <a:r>
            <a:rPr lang="id-ID" sz="1200" b="1" dirty="0">
              <a:solidFill>
                <a:schemeClr val="tx1"/>
              </a:solidFill>
              <a:latin typeface="Arial" panose="020B0604020202020204" pitchFamily="34" charset="0"/>
              <a:cs typeface="Arial" panose="020B0604020202020204" pitchFamily="34" charset="0"/>
            </a:rPr>
            <a:t>(</a:t>
          </a:r>
          <a:r>
            <a:rPr lang="en-US" sz="1200" b="1" dirty="0">
              <a:solidFill>
                <a:schemeClr val="tx1"/>
              </a:solidFill>
              <a:latin typeface="Arial" panose="020B0604020202020204" pitchFamily="34" charset="0"/>
              <a:cs typeface="Arial" panose="020B0604020202020204" pitchFamily="34" charset="0"/>
            </a:rPr>
            <a:t>1</a:t>
          </a:r>
          <a:r>
            <a:rPr lang="id-ID" sz="1200" b="1" dirty="0">
              <a:solidFill>
                <a:schemeClr val="tx1"/>
              </a:solidFill>
              <a:latin typeface="Arial" panose="020B0604020202020204" pitchFamily="34" charset="0"/>
              <a:cs typeface="Arial" panose="020B0604020202020204" pitchFamily="34" charset="0"/>
            </a:rPr>
            <a:t>)</a:t>
          </a:r>
        </a:p>
        <a:p>
          <a:pPr>
            <a:lnSpc>
              <a:spcPct val="90000"/>
            </a:lnSpc>
            <a:spcAft>
              <a:spcPct val="35000"/>
            </a:spcAft>
          </a:pPr>
          <a:r>
            <a:rPr lang="id-ID" sz="1200" b="1" dirty="0">
              <a:solidFill>
                <a:schemeClr val="tx1"/>
              </a:solidFill>
              <a:latin typeface="Arial" panose="020B0604020202020204" pitchFamily="34" charset="0"/>
              <a:cs typeface="Arial" panose="020B0604020202020204" pitchFamily="34" charset="0"/>
            </a:rPr>
            <a:t>Penguatan Kerangka Regulasi dan Penyelesaian Konflik Agraria</a:t>
          </a:r>
          <a:endParaRPr lang="id-ID" sz="1200" b="1" dirty="0">
            <a:solidFill>
              <a:srgbClr val="FFFF00"/>
            </a:solidFill>
          </a:endParaRPr>
        </a:p>
      </dgm:t>
    </dgm:pt>
    <dgm:pt modelId="{6A41F271-0F40-4907-A917-F6B7CC764763}" type="parTrans" cxnId="{19C9E297-7A67-44C1-B860-51525939BB59}">
      <dgm:prSet/>
      <dgm:spPr>
        <a:ln>
          <a:solidFill>
            <a:schemeClr val="tx1"/>
          </a:solidFill>
        </a:ln>
      </dgm:spPr>
      <dgm:t>
        <a:bodyPr/>
        <a:lstStyle/>
        <a:p>
          <a:endParaRPr lang="id-ID"/>
        </a:p>
      </dgm:t>
    </dgm:pt>
    <dgm:pt modelId="{9289018E-5A3A-4B3E-9873-22C5DDC78947}" type="sibTrans" cxnId="{19C9E297-7A67-44C1-B860-51525939BB59}">
      <dgm:prSet/>
      <dgm:spPr/>
      <dgm:t>
        <a:bodyPr/>
        <a:lstStyle/>
        <a:p>
          <a:endParaRPr lang="id-ID"/>
        </a:p>
      </dgm:t>
    </dgm:pt>
    <dgm:pt modelId="{62EB6478-82F1-4076-BE52-A42385766A83}">
      <dgm:prSet phldrT="[Text]" custT="1"/>
      <dgm:spPr>
        <a:solidFill>
          <a:schemeClr val="accent5">
            <a:lumMod val="20000"/>
            <a:lumOff val="80000"/>
          </a:schemeClr>
        </a:solidFill>
        <a:ln>
          <a:solidFill>
            <a:schemeClr val="tx1"/>
          </a:solidFill>
        </a:ln>
      </dgm:spPr>
      <dgm:t>
        <a:bodyPr/>
        <a:lstStyle/>
        <a:p>
          <a:pPr>
            <a:lnSpc>
              <a:spcPct val="100000"/>
            </a:lnSpc>
            <a:spcAft>
              <a:spcPts val="0"/>
            </a:spcAft>
          </a:pPr>
          <a:r>
            <a:rPr lang="id-ID" sz="1200" b="1" dirty="0">
              <a:solidFill>
                <a:schemeClr val="tx1"/>
              </a:solidFill>
              <a:latin typeface="Arial" panose="020B0604020202020204" pitchFamily="34" charset="0"/>
              <a:cs typeface="Arial" panose="020B0604020202020204" pitchFamily="34" charset="0"/>
            </a:rPr>
            <a:t>(2)</a:t>
          </a:r>
        </a:p>
        <a:p>
          <a:pPr>
            <a:lnSpc>
              <a:spcPct val="90000"/>
            </a:lnSpc>
            <a:spcAft>
              <a:spcPct val="35000"/>
            </a:spcAft>
          </a:pPr>
          <a:r>
            <a:rPr lang="id-ID" sz="1200" b="1" dirty="0">
              <a:solidFill>
                <a:schemeClr val="tx1"/>
              </a:solidFill>
              <a:latin typeface="Arial" panose="020B0604020202020204" pitchFamily="34" charset="0"/>
              <a:cs typeface="Arial" panose="020B0604020202020204" pitchFamily="34" charset="0"/>
            </a:rPr>
            <a:t>Penataan Penguasaan dan Pemilikan Tanah Obyek Reforma Agraria</a:t>
          </a:r>
          <a:endParaRPr lang="id-ID" sz="1200" b="1" dirty="0">
            <a:solidFill>
              <a:srgbClr val="FFFF00"/>
            </a:solidFill>
          </a:endParaRPr>
        </a:p>
      </dgm:t>
    </dgm:pt>
    <dgm:pt modelId="{279C0CE4-533A-4CFE-AEDE-CC2E7F7892A3}" type="parTrans" cxnId="{DC170F86-8D18-4A69-A590-8BF7EF1B80A7}">
      <dgm:prSet/>
      <dgm:spPr>
        <a:ln>
          <a:solidFill>
            <a:schemeClr val="tx1"/>
          </a:solidFill>
        </a:ln>
      </dgm:spPr>
      <dgm:t>
        <a:bodyPr/>
        <a:lstStyle/>
        <a:p>
          <a:endParaRPr lang="id-ID"/>
        </a:p>
      </dgm:t>
    </dgm:pt>
    <dgm:pt modelId="{F10E372C-2454-4A93-9D99-453B030E01A2}" type="sibTrans" cxnId="{DC170F86-8D18-4A69-A590-8BF7EF1B80A7}">
      <dgm:prSet/>
      <dgm:spPr/>
      <dgm:t>
        <a:bodyPr/>
        <a:lstStyle/>
        <a:p>
          <a:endParaRPr lang="id-ID"/>
        </a:p>
      </dgm:t>
    </dgm:pt>
    <dgm:pt modelId="{68C3F1C8-50E5-47A0-8713-FD5E7DB6065B}">
      <dgm:prSet phldrT="[Text]" custT="1"/>
      <dgm:spPr>
        <a:solidFill>
          <a:schemeClr val="accent5">
            <a:lumMod val="20000"/>
            <a:lumOff val="80000"/>
          </a:schemeClr>
        </a:solidFill>
        <a:ln>
          <a:solidFill>
            <a:schemeClr val="tx1"/>
          </a:solidFill>
        </a:ln>
      </dgm:spPr>
      <dgm:t>
        <a:bodyPr/>
        <a:lstStyle/>
        <a:p>
          <a:pPr>
            <a:lnSpc>
              <a:spcPct val="100000"/>
            </a:lnSpc>
            <a:spcAft>
              <a:spcPts val="0"/>
            </a:spcAft>
          </a:pPr>
          <a:r>
            <a:rPr lang="id-ID" sz="1200" b="1" dirty="0">
              <a:solidFill>
                <a:schemeClr val="tx1"/>
              </a:solidFill>
              <a:latin typeface="Arial" panose="020B0604020202020204" pitchFamily="34" charset="0"/>
              <a:cs typeface="Arial" panose="020B0604020202020204" pitchFamily="34" charset="0"/>
            </a:rPr>
            <a:t>(4)</a:t>
          </a:r>
        </a:p>
        <a:p>
          <a:pPr>
            <a:lnSpc>
              <a:spcPct val="90000"/>
            </a:lnSpc>
            <a:spcAft>
              <a:spcPct val="35000"/>
            </a:spcAft>
          </a:pPr>
          <a:r>
            <a:rPr lang="id-ID" sz="1200" b="1" dirty="0">
              <a:solidFill>
                <a:schemeClr val="tx1"/>
              </a:solidFill>
              <a:latin typeface="Arial" panose="020B0604020202020204" pitchFamily="34" charset="0"/>
              <a:cs typeface="Arial" panose="020B0604020202020204" pitchFamily="34" charset="0"/>
            </a:rPr>
            <a:t>Pemberdayaan Masyarakat dalam Penggunaan, Pemanfaatan dan Produksi atas TORA</a:t>
          </a:r>
          <a:endParaRPr lang="id-ID" sz="1200" b="1" dirty="0">
            <a:solidFill>
              <a:srgbClr val="FFFF00"/>
            </a:solidFill>
          </a:endParaRPr>
        </a:p>
      </dgm:t>
    </dgm:pt>
    <dgm:pt modelId="{43AD9A9E-CB72-4621-BE4C-11C449F7F451}" type="parTrans" cxnId="{29F5A6C5-50D9-48D2-9186-4970DC056942}">
      <dgm:prSet/>
      <dgm:spPr>
        <a:ln>
          <a:solidFill>
            <a:schemeClr val="tx1"/>
          </a:solidFill>
        </a:ln>
      </dgm:spPr>
      <dgm:t>
        <a:bodyPr/>
        <a:lstStyle/>
        <a:p>
          <a:endParaRPr lang="id-ID"/>
        </a:p>
      </dgm:t>
    </dgm:pt>
    <dgm:pt modelId="{1C692278-3F60-4C68-8FEB-360310A5D1CA}" type="sibTrans" cxnId="{29F5A6C5-50D9-48D2-9186-4970DC056942}">
      <dgm:prSet/>
      <dgm:spPr/>
      <dgm:t>
        <a:bodyPr/>
        <a:lstStyle/>
        <a:p>
          <a:endParaRPr lang="id-ID"/>
        </a:p>
      </dgm:t>
    </dgm:pt>
    <dgm:pt modelId="{CAE8171B-7D10-41FB-9B90-1BB8F13220C2}">
      <dgm:prSet phldrT="[Text]" custT="1"/>
      <dgm:spPr>
        <a:solidFill>
          <a:schemeClr val="accent5">
            <a:lumMod val="20000"/>
            <a:lumOff val="80000"/>
          </a:schemeClr>
        </a:solidFill>
        <a:ln>
          <a:solidFill>
            <a:schemeClr val="tx1"/>
          </a:solidFill>
        </a:ln>
      </dgm:spPr>
      <dgm:t>
        <a:bodyPr/>
        <a:lstStyle/>
        <a:p>
          <a:pPr>
            <a:lnSpc>
              <a:spcPct val="100000"/>
            </a:lnSpc>
            <a:spcAft>
              <a:spcPts val="0"/>
            </a:spcAft>
          </a:pPr>
          <a:r>
            <a:rPr lang="id-ID" sz="1200" b="1" dirty="0">
              <a:solidFill>
                <a:schemeClr val="tx1"/>
              </a:solidFill>
              <a:effectLst/>
              <a:latin typeface="Arial" panose="020B0604020202020204" pitchFamily="34" charset="0"/>
              <a:cs typeface="Arial" panose="020B0604020202020204" pitchFamily="34" charset="0"/>
            </a:rPr>
            <a:t>(5)</a:t>
          </a:r>
        </a:p>
        <a:p>
          <a:pPr>
            <a:lnSpc>
              <a:spcPct val="90000"/>
            </a:lnSpc>
            <a:spcAft>
              <a:spcPct val="35000"/>
            </a:spcAft>
          </a:pPr>
          <a:r>
            <a:rPr lang="id-ID" sz="1200" b="1" dirty="0">
              <a:solidFill>
                <a:schemeClr val="tx1"/>
              </a:solidFill>
              <a:effectLst/>
              <a:latin typeface="Arial" panose="020B0604020202020204" pitchFamily="34" charset="0"/>
              <a:cs typeface="Arial" panose="020B0604020202020204" pitchFamily="34" charset="0"/>
            </a:rPr>
            <a:t>Kel</a:t>
          </a:r>
          <a:r>
            <a:rPr lang="en-US" sz="1200" b="1" dirty="0" err="1">
              <a:solidFill>
                <a:schemeClr val="tx1"/>
              </a:solidFill>
              <a:effectLst/>
              <a:latin typeface="Arial" panose="020B0604020202020204" pitchFamily="34" charset="0"/>
              <a:cs typeface="Arial" panose="020B0604020202020204" pitchFamily="34" charset="0"/>
            </a:rPr>
            <a:t>embaga</a:t>
          </a:r>
          <a:r>
            <a:rPr lang="id-ID" sz="1200" b="1" dirty="0">
              <a:solidFill>
                <a:schemeClr val="tx1"/>
              </a:solidFill>
              <a:effectLst/>
              <a:latin typeface="Arial" panose="020B0604020202020204" pitchFamily="34" charset="0"/>
              <a:cs typeface="Arial" panose="020B0604020202020204" pitchFamily="34" charset="0"/>
            </a:rPr>
            <a:t>an Pelaksana Reforma Agraria Pusat dan Daerah</a:t>
          </a:r>
          <a:endParaRPr lang="id-ID" sz="1200" b="1" dirty="0">
            <a:solidFill>
              <a:srgbClr val="FFFF00"/>
            </a:solidFill>
          </a:endParaRPr>
        </a:p>
      </dgm:t>
    </dgm:pt>
    <dgm:pt modelId="{6956BD8F-ACD3-4E8E-AC19-AE25F6DD6F1A}" type="parTrans" cxnId="{EF60FA7B-347A-4658-B542-DF984A628DAE}">
      <dgm:prSet/>
      <dgm:spPr>
        <a:ln>
          <a:solidFill>
            <a:schemeClr val="tx1"/>
          </a:solidFill>
        </a:ln>
      </dgm:spPr>
      <dgm:t>
        <a:bodyPr/>
        <a:lstStyle/>
        <a:p>
          <a:endParaRPr lang="id-ID"/>
        </a:p>
      </dgm:t>
    </dgm:pt>
    <dgm:pt modelId="{2DF5D29F-E6BB-40FB-8AED-FAEE875E904A}" type="sibTrans" cxnId="{EF60FA7B-347A-4658-B542-DF984A628DAE}">
      <dgm:prSet/>
      <dgm:spPr/>
      <dgm:t>
        <a:bodyPr/>
        <a:lstStyle/>
        <a:p>
          <a:endParaRPr lang="id-ID"/>
        </a:p>
      </dgm:t>
    </dgm:pt>
    <dgm:pt modelId="{BEBDABC7-EDC0-4AA4-BA5D-0EB710E00FF2}">
      <dgm:prSet/>
      <dgm:spPr/>
      <dgm:t>
        <a:bodyPr/>
        <a:lstStyle/>
        <a:p>
          <a:endParaRPr lang="id-ID" dirty="0"/>
        </a:p>
      </dgm:t>
    </dgm:pt>
    <dgm:pt modelId="{E9F1518E-1FA3-4131-B1DA-FEA8A81797D4}" type="parTrans" cxnId="{DEF8BEBA-99BA-4B6D-8DA7-68DA9220656A}">
      <dgm:prSet/>
      <dgm:spPr/>
      <dgm:t>
        <a:bodyPr/>
        <a:lstStyle/>
        <a:p>
          <a:endParaRPr lang="id-ID"/>
        </a:p>
      </dgm:t>
    </dgm:pt>
    <dgm:pt modelId="{76BE0623-7879-41C1-AFF0-5FD45C84DADB}" type="sibTrans" cxnId="{DEF8BEBA-99BA-4B6D-8DA7-68DA9220656A}">
      <dgm:prSet/>
      <dgm:spPr/>
      <dgm:t>
        <a:bodyPr/>
        <a:lstStyle/>
        <a:p>
          <a:endParaRPr lang="id-ID"/>
        </a:p>
      </dgm:t>
    </dgm:pt>
    <dgm:pt modelId="{93268616-52B2-459C-830B-085378B96E18}">
      <dgm:prSet/>
      <dgm:spPr/>
      <dgm:t>
        <a:bodyPr/>
        <a:lstStyle/>
        <a:p>
          <a:endParaRPr lang="id-ID" dirty="0"/>
        </a:p>
      </dgm:t>
    </dgm:pt>
    <dgm:pt modelId="{144B5C66-61D0-4780-B8E8-543BE91AC2BE}" type="parTrans" cxnId="{0C3E052B-8F01-4CAA-8450-E03C82230FF4}">
      <dgm:prSet/>
      <dgm:spPr/>
      <dgm:t>
        <a:bodyPr/>
        <a:lstStyle/>
        <a:p>
          <a:endParaRPr lang="id-ID"/>
        </a:p>
      </dgm:t>
    </dgm:pt>
    <dgm:pt modelId="{A854CE0B-34BA-471F-BE0B-57A372951D6E}" type="sibTrans" cxnId="{0C3E052B-8F01-4CAA-8450-E03C82230FF4}">
      <dgm:prSet/>
      <dgm:spPr/>
      <dgm:t>
        <a:bodyPr/>
        <a:lstStyle/>
        <a:p>
          <a:endParaRPr lang="id-ID"/>
        </a:p>
      </dgm:t>
    </dgm:pt>
    <dgm:pt modelId="{0E5822D9-89AC-441A-9E3C-A046A47B0752}">
      <dgm:prSet/>
      <dgm:spPr/>
      <dgm:t>
        <a:bodyPr/>
        <a:lstStyle/>
        <a:p>
          <a:endParaRPr lang="id-ID" dirty="0"/>
        </a:p>
      </dgm:t>
    </dgm:pt>
    <dgm:pt modelId="{EF1AD98E-9F8D-4F30-B296-7286CA67CBEA}" type="parTrans" cxnId="{1960031A-3621-4669-8E1D-41D7C2FFA0DE}">
      <dgm:prSet/>
      <dgm:spPr/>
      <dgm:t>
        <a:bodyPr/>
        <a:lstStyle/>
        <a:p>
          <a:endParaRPr lang="id-ID"/>
        </a:p>
      </dgm:t>
    </dgm:pt>
    <dgm:pt modelId="{DC3DCADE-53FE-4A79-A27F-B387C8B3DCBA}" type="sibTrans" cxnId="{1960031A-3621-4669-8E1D-41D7C2FFA0DE}">
      <dgm:prSet/>
      <dgm:spPr/>
      <dgm:t>
        <a:bodyPr/>
        <a:lstStyle/>
        <a:p>
          <a:endParaRPr lang="id-ID"/>
        </a:p>
      </dgm:t>
    </dgm:pt>
    <dgm:pt modelId="{D6F4736C-CFCD-4201-BFF4-A917BDB24F76}">
      <dgm:prSet/>
      <dgm:spPr/>
      <dgm:t>
        <a:bodyPr/>
        <a:lstStyle/>
        <a:p>
          <a:endParaRPr lang="id-ID" dirty="0"/>
        </a:p>
      </dgm:t>
    </dgm:pt>
    <dgm:pt modelId="{30276F9D-4F25-4809-B12B-25D4FD5E3E2E}" type="parTrans" cxnId="{A53D69F3-FAC1-4A99-B31B-7D1FE787C370}">
      <dgm:prSet/>
      <dgm:spPr/>
      <dgm:t>
        <a:bodyPr/>
        <a:lstStyle/>
        <a:p>
          <a:endParaRPr lang="id-ID"/>
        </a:p>
      </dgm:t>
    </dgm:pt>
    <dgm:pt modelId="{9CC1BBD9-EFE2-4720-9B4C-E373C3D508FB}" type="sibTrans" cxnId="{A53D69F3-FAC1-4A99-B31B-7D1FE787C370}">
      <dgm:prSet/>
      <dgm:spPr/>
      <dgm:t>
        <a:bodyPr/>
        <a:lstStyle/>
        <a:p>
          <a:endParaRPr lang="id-ID"/>
        </a:p>
      </dgm:t>
    </dgm:pt>
    <dgm:pt modelId="{389BB949-1F0A-469C-9545-3D3AA92837BA}">
      <dgm:prSet/>
      <dgm:spPr/>
      <dgm:t>
        <a:bodyPr/>
        <a:lstStyle/>
        <a:p>
          <a:endParaRPr lang="id-ID" dirty="0"/>
        </a:p>
      </dgm:t>
    </dgm:pt>
    <dgm:pt modelId="{9E22CCCD-A809-4D3D-91E0-78079354CCAC}" type="parTrans" cxnId="{5DD8895D-33CA-4A88-8B89-0C969501C18A}">
      <dgm:prSet/>
      <dgm:spPr/>
      <dgm:t>
        <a:bodyPr/>
        <a:lstStyle/>
        <a:p>
          <a:endParaRPr lang="id-ID"/>
        </a:p>
      </dgm:t>
    </dgm:pt>
    <dgm:pt modelId="{9B90F2DA-EAF0-4BCB-8A80-3484D1F5E314}" type="sibTrans" cxnId="{5DD8895D-33CA-4A88-8B89-0C969501C18A}">
      <dgm:prSet/>
      <dgm:spPr/>
      <dgm:t>
        <a:bodyPr/>
        <a:lstStyle/>
        <a:p>
          <a:endParaRPr lang="id-ID"/>
        </a:p>
      </dgm:t>
    </dgm:pt>
    <dgm:pt modelId="{4C8FB587-C36C-482C-ABD3-0F910C4BF662}">
      <dgm:prSet/>
      <dgm:spPr/>
      <dgm:t>
        <a:bodyPr/>
        <a:lstStyle/>
        <a:p>
          <a:endParaRPr lang="id-ID" dirty="0"/>
        </a:p>
      </dgm:t>
    </dgm:pt>
    <dgm:pt modelId="{6BCC3A9A-1B12-4BC8-850A-7A1C81D6EB0C}" type="parTrans" cxnId="{1973EF54-5290-4808-ADE4-905C10DF27C7}">
      <dgm:prSet/>
      <dgm:spPr/>
      <dgm:t>
        <a:bodyPr/>
        <a:lstStyle/>
        <a:p>
          <a:endParaRPr lang="id-ID"/>
        </a:p>
      </dgm:t>
    </dgm:pt>
    <dgm:pt modelId="{77D05ABD-E827-4B18-8BDE-9050519519AE}" type="sibTrans" cxnId="{1973EF54-5290-4808-ADE4-905C10DF27C7}">
      <dgm:prSet/>
      <dgm:spPr/>
      <dgm:t>
        <a:bodyPr/>
        <a:lstStyle/>
        <a:p>
          <a:endParaRPr lang="id-ID"/>
        </a:p>
      </dgm:t>
    </dgm:pt>
    <dgm:pt modelId="{90FF8134-47B1-4F66-96D1-073CFBBEDC87}">
      <dgm:prSet phldrT="[Text]" custT="1"/>
      <dgm:spPr>
        <a:solidFill>
          <a:schemeClr val="accent5">
            <a:lumMod val="20000"/>
            <a:lumOff val="80000"/>
          </a:schemeClr>
        </a:solidFill>
        <a:ln>
          <a:solidFill>
            <a:schemeClr val="tx1"/>
          </a:solidFill>
        </a:ln>
      </dgm:spPr>
      <dgm:t>
        <a:bodyPr/>
        <a:lstStyle/>
        <a:p>
          <a:pPr>
            <a:lnSpc>
              <a:spcPct val="100000"/>
            </a:lnSpc>
            <a:spcAft>
              <a:spcPts val="0"/>
            </a:spcAft>
          </a:pPr>
          <a:r>
            <a:rPr lang="id-ID" sz="1200" b="1" dirty="0">
              <a:solidFill>
                <a:schemeClr val="tx1"/>
              </a:solidFill>
              <a:latin typeface="Arial" panose="020B0604020202020204" pitchFamily="34" charset="0"/>
              <a:cs typeface="Arial" panose="020B0604020202020204" pitchFamily="34" charset="0"/>
            </a:rPr>
            <a:t>(3) </a:t>
          </a:r>
        </a:p>
        <a:p>
          <a:pPr>
            <a:lnSpc>
              <a:spcPct val="90000"/>
            </a:lnSpc>
            <a:spcAft>
              <a:spcPct val="35000"/>
            </a:spcAft>
          </a:pPr>
          <a:r>
            <a:rPr lang="id-ID" sz="1200" b="1" dirty="0">
              <a:solidFill>
                <a:schemeClr val="tx1"/>
              </a:solidFill>
              <a:latin typeface="Arial" panose="020B0604020202020204" pitchFamily="34" charset="0"/>
              <a:cs typeface="Arial" panose="020B0604020202020204" pitchFamily="34" charset="0"/>
            </a:rPr>
            <a:t>Kepastian Hukum dan Legalisasi atas Tanah Obyek Reforma Agraria</a:t>
          </a:r>
          <a:endParaRPr lang="id-ID" sz="1200" b="1" dirty="0">
            <a:solidFill>
              <a:srgbClr val="FFFF00"/>
            </a:solidFill>
          </a:endParaRPr>
        </a:p>
      </dgm:t>
    </dgm:pt>
    <dgm:pt modelId="{6B0CF4EC-A114-46F6-8F24-5EAD01DF236E}" type="parTrans" cxnId="{9C1D149A-A849-4BB9-9EA0-F314BB074AA2}">
      <dgm:prSet/>
      <dgm:spPr>
        <a:ln>
          <a:solidFill>
            <a:schemeClr val="tx1"/>
          </a:solidFill>
        </a:ln>
      </dgm:spPr>
      <dgm:t>
        <a:bodyPr/>
        <a:lstStyle/>
        <a:p>
          <a:endParaRPr lang="id-ID"/>
        </a:p>
      </dgm:t>
    </dgm:pt>
    <dgm:pt modelId="{D6131E9D-4FD5-4397-9F4E-FD32822D95BA}" type="sibTrans" cxnId="{9C1D149A-A849-4BB9-9EA0-F314BB074AA2}">
      <dgm:prSet/>
      <dgm:spPr/>
      <dgm:t>
        <a:bodyPr/>
        <a:lstStyle/>
        <a:p>
          <a:endParaRPr lang="id-ID"/>
        </a:p>
      </dgm:t>
    </dgm:pt>
    <dgm:pt modelId="{6266E7C2-C7BD-45C6-A3CD-1C13769E3633}" type="pres">
      <dgm:prSet presAssocID="{86188371-CF32-4DDB-BCD3-5A6CA91A213E}" presName="Name0" presStyleCnt="0">
        <dgm:presLayoutVars>
          <dgm:chMax val="1"/>
          <dgm:dir/>
          <dgm:animLvl val="ctr"/>
          <dgm:resizeHandles val="exact"/>
        </dgm:presLayoutVars>
      </dgm:prSet>
      <dgm:spPr/>
    </dgm:pt>
    <dgm:pt modelId="{001D370A-4113-49C4-9D56-7F6CE2CAD350}" type="pres">
      <dgm:prSet presAssocID="{FE687F84-535B-43A3-8A44-5B5A16BBEE0E}" presName="centerShape" presStyleLbl="node0" presStyleIdx="0" presStyleCnt="1" custScaleX="116491" custScaleY="110549"/>
      <dgm:spPr/>
    </dgm:pt>
    <dgm:pt modelId="{1C98550D-1A7B-4656-82C5-7DB90A8C7B2F}" type="pres">
      <dgm:prSet presAssocID="{6A41F271-0F40-4907-A917-F6B7CC764763}" presName="parTrans" presStyleLbl="sibTrans2D1" presStyleIdx="0" presStyleCnt="5" custAng="10800000" custFlipHor="1" custScaleX="148279" custScaleY="100485" custLinFactNeighborX="-4823" custLinFactNeighborY="-4894"/>
      <dgm:spPr/>
    </dgm:pt>
    <dgm:pt modelId="{7865A824-CEA2-4229-BBB4-A857BA85B16F}" type="pres">
      <dgm:prSet presAssocID="{6A41F271-0F40-4907-A917-F6B7CC764763}" presName="connectorText" presStyleLbl="sibTrans2D1" presStyleIdx="0" presStyleCnt="5"/>
      <dgm:spPr/>
    </dgm:pt>
    <dgm:pt modelId="{E5F322EB-8F3D-403A-AFC3-85CB2B3647EC}" type="pres">
      <dgm:prSet presAssocID="{FF57CEFB-06F4-40ED-93B1-3230817B8E62}" presName="node" presStyleLbl="node1" presStyleIdx="0" presStyleCnt="5">
        <dgm:presLayoutVars>
          <dgm:bulletEnabled val="1"/>
        </dgm:presLayoutVars>
      </dgm:prSet>
      <dgm:spPr/>
    </dgm:pt>
    <dgm:pt modelId="{33D9F0AF-34C6-4804-A364-CEB33EB0244A}" type="pres">
      <dgm:prSet presAssocID="{279C0CE4-533A-4CFE-AEDE-CC2E7F7892A3}" presName="parTrans" presStyleLbl="sibTrans2D1" presStyleIdx="1" presStyleCnt="5" custAng="2061480" custFlipHor="1" custScaleX="135443" custScaleY="114840"/>
      <dgm:spPr/>
    </dgm:pt>
    <dgm:pt modelId="{E2FEFC86-199B-4847-A0C6-93452686E938}" type="pres">
      <dgm:prSet presAssocID="{279C0CE4-533A-4CFE-AEDE-CC2E7F7892A3}" presName="connectorText" presStyleLbl="sibTrans2D1" presStyleIdx="1" presStyleCnt="5"/>
      <dgm:spPr/>
    </dgm:pt>
    <dgm:pt modelId="{32987D75-FC08-4EA7-84BA-D8477D47CDEC}" type="pres">
      <dgm:prSet presAssocID="{62EB6478-82F1-4076-BE52-A42385766A83}" presName="node" presStyleLbl="node1" presStyleIdx="1" presStyleCnt="5">
        <dgm:presLayoutVars>
          <dgm:bulletEnabled val="1"/>
        </dgm:presLayoutVars>
      </dgm:prSet>
      <dgm:spPr/>
    </dgm:pt>
    <dgm:pt modelId="{8CA64E6A-290D-4A40-8627-F8D5F602E1F7}" type="pres">
      <dgm:prSet presAssocID="{6B0CF4EC-A114-46F6-8F24-5EAD01DF236E}" presName="parTrans" presStyleLbl="sibTrans2D1" presStyleIdx="2" presStyleCnt="5" custAng="14953230" custFlipHor="1" custScaleX="154128" custScaleY="114840"/>
      <dgm:spPr/>
    </dgm:pt>
    <dgm:pt modelId="{5741486A-91AC-455B-8419-6DCEB40D1AEC}" type="pres">
      <dgm:prSet presAssocID="{6B0CF4EC-A114-46F6-8F24-5EAD01DF236E}" presName="connectorText" presStyleLbl="sibTrans2D1" presStyleIdx="2" presStyleCnt="5"/>
      <dgm:spPr/>
    </dgm:pt>
    <dgm:pt modelId="{3E1BC7BB-0776-46D0-A28E-7593D1327C23}" type="pres">
      <dgm:prSet presAssocID="{90FF8134-47B1-4F66-96D1-073CFBBEDC87}" presName="node" presStyleLbl="node1" presStyleIdx="2" presStyleCnt="5">
        <dgm:presLayoutVars>
          <dgm:bulletEnabled val="1"/>
        </dgm:presLayoutVars>
      </dgm:prSet>
      <dgm:spPr/>
    </dgm:pt>
    <dgm:pt modelId="{044DCD82-EB07-494F-87E5-C2ED0A6975C4}" type="pres">
      <dgm:prSet presAssocID="{43AD9A9E-CB72-4621-BE4C-11C449F7F451}" presName="parTrans" presStyleLbl="sibTrans2D1" presStyleIdx="3" presStyleCnt="5" custAng="17009985" custFlipVert="1" custScaleX="156309" custScaleY="100484"/>
      <dgm:spPr/>
    </dgm:pt>
    <dgm:pt modelId="{4695FBD3-F501-4E9F-B907-36D4C58F5FC3}" type="pres">
      <dgm:prSet presAssocID="{43AD9A9E-CB72-4621-BE4C-11C449F7F451}" presName="connectorText" presStyleLbl="sibTrans2D1" presStyleIdx="3" presStyleCnt="5"/>
      <dgm:spPr/>
    </dgm:pt>
    <dgm:pt modelId="{0AC60A8B-253F-4074-8224-A2E051F1C09E}" type="pres">
      <dgm:prSet presAssocID="{68C3F1C8-50E5-47A0-8713-FD5E7DB6065B}" presName="node" presStyleLbl="node1" presStyleIdx="3" presStyleCnt="5" custScaleX="112250">
        <dgm:presLayoutVars>
          <dgm:bulletEnabled val="1"/>
        </dgm:presLayoutVars>
      </dgm:prSet>
      <dgm:spPr/>
    </dgm:pt>
    <dgm:pt modelId="{B88AFCF5-265A-48ED-BF9F-7348469E039C}" type="pres">
      <dgm:prSet presAssocID="{6956BD8F-ACD3-4E8E-AC19-AE25F6DD6F1A}" presName="parTrans" presStyleLbl="sibTrans2D1" presStyleIdx="4" presStyleCnt="5" custFlipVert="1" custFlipHor="1" custScaleX="150613" custScaleY="114840"/>
      <dgm:spPr/>
    </dgm:pt>
    <dgm:pt modelId="{78A70128-4486-43A9-938D-1D3B2708D58E}" type="pres">
      <dgm:prSet presAssocID="{6956BD8F-ACD3-4E8E-AC19-AE25F6DD6F1A}" presName="connectorText" presStyleLbl="sibTrans2D1" presStyleIdx="4" presStyleCnt="5"/>
      <dgm:spPr/>
    </dgm:pt>
    <dgm:pt modelId="{F94E14D7-79BC-49D5-A13B-6F26FFB4BB1E}" type="pres">
      <dgm:prSet presAssocID="{CAE8171B-7D10-41FB-9B90-1BB8F13220C2}" presName="node" presStyleLbl="node1" presStyleIdx="4" presStyleCnt="5">
        <dgm:presLayoutVars>
          <dgm:bulletEnabled val="1"/>
        </dgm:presLayoutVars>
      </dgm:prSet>
      <dgm:spPr/>
    </dgm:pt>
  </dgm:ptLst>
  <dgm:cxnLst>
    <dgm:cxn modelId="{D8004104-D395-432F-926C-517DD0070F34}" type="presOf" srcId="{279C0CE4-533A-4CFE-AEDE-CC2E7F7892A3}" destId="{33D9F0AF-34C6-4804-A364-CEB33EB0244A}" srcOrd="0" destOrd="0" presId="urn:microsoft.com/office/officeart/2005/8/layout/radial5"/>
    <dgm:cxn modelId="{1960031A-3621-4669-8E1D-41D7C2FFA0DE}" srcId="{86188371-CF32-4DDB-BCD3-5A6CA91A213E}" destId="{0E5822D9-89AC-441A-9E3C-A046A47B0752}" srcOrd="3" destOrd="0" parTransId="{EF1AD98E-9F8D-4F30-B296-7286CA67CBEA}" sibTransId="{DC3DCADE-53FE-4A79-A27F-B387C8B3DCBA}"/>
    <dgm:cxn modelId="{68550322-1DFC-473D-A4D8-9F2F06CDC7B8}" type="presOf" srcId="{43AD9A9E-CB72-4621-BE4C-11C449F7F451}" destId="{044DCD82-EB07-494F-87E5-C2ED0A6975C4}" srcOrd="0" destOrd="0" presId="urn:microsoft.com/office/officeart/2005/8/layout/radial5"/>
    <dgm:cxn modelId="{D8355026-CB1C-4883-A805-649A24AD58FB}" type="presOf" srcId="{6B0CF4EC-A114-46F6-8F24-5EAD01DF236E}" destId="{5741486A-91AC-455B-8419-6DCEB40D1AEC}" srcOrd="1" destOrd="0" presId="urn:microsoft.com/office/officeart/2005/8/layout/radial5"/>
    <dgm:cxn modelId="{0C3E052B-8F01-4CAA-8450-E03C82230FF4}" srcId="{86188371-CF32-4DDB-BCD3-5A6CA91A213E}" destId="{93268616-52B2-459C-830B-085378B96E18}" srcOrd="2" destOrd="0" parTransId="{144B5C66-61D0-4780-B8E8-543BE91AC2BE}" sibTransId="{A854CE0B-34BA-471F-BE0B-57A372951D6E}"/>
    <dgm:cxn modelId="{FD78C73E-5FEA-4534-B79D-B0796E58F0B2}" type="presOf" srcId="{6A41F271-0F40-4907-A917-F6B7CC764763}" destId="{1C98550D-1A7B-4656-82C5-7DB90A8C7B2F}" srcOrd="0" destOrd="0" presId="urn:microsoft.com/office/officeart/2005/8/layout/radial5"/>
    <dgm:cxn modelId="{3220C040-FB31-4E00-B65A-C54A1F75A3D5}" type="presOf" srcId="{86188371-CF32-4DDB-BCD3-5A6CA91A213E}" destId="{6266E7C2-C7BD-45C6-A3CD-1C13769E3633}" srcOrd="0" destOrd="0" presId="urn:microsoft.com/office/officeart/2005/8/layout/radial5"/>
    <dgm:cxn modelId="{1973EF54-5290-4808-ADE4-905C10DF27C7}" srcId="{86188371-CF32-4DDB-BCD3-5A6CA91A213E}" destId="{4C8FB587-C36C-482C-ABD3-0F910C4BF662}" srcOrd="6" destOrd="0" parTransId="{6BCC3A9A-1B12-4BC8-850A-7A1C81D6EB0C}" sibTransId="{77D05ABD-E827-4B18-8BDE-9050519519AE}"/>
    <dgm:cxn modelId="{D0A64F58-3E82-4A9A-9788-E309FE01FF2C}" type="presOf" srcId="{CAE8171B-7D10-41FB-9B90-1BB8F13220C2}" destId="{F94E14D7-79BC-49D5-A13B-6F26FFB4BB1E}" srcOrd="0" destOrd="0" presId="urn:microsoft.com/office/officeart/2005/8/layout/radial5"/>
    <dgm:cxn modelId="{5DD8895D-33CA-4A88-8B89-0C969501C18A}" srcId="{86188371-CF32-4DDB-BCD3-5A6CA91A213E}" destId="{389BB949-1F0A-469C-9545-3D3AA92837BA}" srcOrd="5" destOrd="0" parTransId="{9E22CCCD-A809-4D3D-91E0-78079354CCAC}" sibTransId="{9B90F2DA-EAF0-4BCB-8A80-3484D1F5E314}"/>
    <dgm:cxn modelId="{EAF7F35E-8B49-4E73-9AA2-761DECF1747E}" type="presOf" srcId="{6B0CF4EC-A114-46F6-8F24-5EAD01DF236E}" destId="{8CA64E6A-290D-4A40-8627-F8D5F602E1F7}" srcOrd="0" destOrd="0" presId="urn:microsoft.com/office/officeart/2005/8/layout/radial5"/>
    <dgm:cxn modelId="{8D958562-11EC-46BA-8ED1-0A22166A7B17}" type="presOf" srcId="{FF57CEFB-06F4-40ED-93B1-3230817B8E62}" destId="{E5F322EB-8F3D-403A-AFC3-85CB2B3647EC}" srcOrd="0" destOrd="0" presId="urn:microsoft.com/office/officeart/2005/8/layout/radial5"/>
    <dgm:cxn modelId="{EF60FA7B-347A-4658-B542-DF984A628DAE}" srcId="{FE687F84-535B-43A3-8A44-5B5A16BBEE0E}" destId="{CAE8171B-7D10-41FB-9B90-1BB8F13220C2}" srcOrd="4" destOrd="0" parTransId="{6956BD8F-ACD3-4E8E-AC19-AE25F6DD6F1A}" sibTransId="{2DF5D29F-E6BB-40FB-8AED-FAEE875E904A}"/>
    <dgm:cxn modelId="{5379D481-0267-49C1-B3E7-B5E4A301F1C3}" type="presOf" srcId="{43AD9A9E-CB72-4621-BE4C-11C449F7F451}" destId="{4695FBD3-F501-4E9F-B907-36D4C58F5FC3}" srcOrd="1" destOrd="0" presId="urn:microsoft.com/office/officeart/2005/8/layout/radial5"/>
    <dgm:cxn modelId="{DC170F86-8D18-4A69-A590-8BF7EF1B80A7}" srcId="{FE687F84-535B-43A3-8A44-5B5A16BBEE0E}" destId="{62EB6478-82F1-4076-BE52-A42385766A83}" srcOrd="1" destOrd="0" parTransId="{279C0CE4-533A-4CFE-AEDE-CC2E7F7892A3}" sibTransId="{F10E372C-2454-4A93-9D99-453B030E01A2}"/>
    <dgm:cxn modelId="{DF97BF92-7010-45D2-92A6-B1BAD97872D8}" type="presOf" srcId="{279C0CE4-533A-4CFE-AEDE-CC2E7F7892A3}" destId="{E2FEFC86-199B-4847-A0C6-93452686E938}" srcOrd="1" destOrd="0" presId="urn:microsoft.com/office/officeart/2005/8/layout/radial5"/>
    <dgm:cxn modelId="{19C9E297-7A67-44C1-B860-51525939BB59}" srcId="{FE687F84-535B-43A3-8A44-5B5A16BBEE0E}" destId="{FF57CEFB-06F4-40ED-93B1-3230817B8E62}" srcOrd="0" destOrd="0" parTransId="{6A41F271-0F40-4907-A917-F6B7CC764763}" sibTransId="{9289018E-5A3A-4B3E-9873-22C5DDC78947}"/>
    <dgm:cxn modelId="{9C1D149A-A849-4BB9-9EA0-F314BB074AA2}" srcId="{FE687F84-535B-43A3-8A44-5B5A16BBEE0E}" destId="{90FF8134-47B1-4F66-96D1-073CFBBEDC87}" srcOrd="2" destOrd="0" parTransId="{6B0CF4EC-A114-46F6-8F24-5EAD01DF236E}" sibTransId="{D6131E9D-4FD5-4397-9F4E-FD32822D95BA}"/>
    <dgm:cxn modelId="{5F02DA9F-65FA-4757-A1B2-A1BC0771F184}" srcId="{86188371-CF32-4DDB-BCD3-5A6CA91A213E}" destId="{FE687F84-535B-43A3-8A44-5B5A16BBEE0E}" srcOrd="0" destOrd="0" parTransId="{D6045180-1FB2-4DBF-B279-4632FDB5ABAA}" sibTransId="{E7B40863-34FA-4475-9F6C-65AC52805508}"/>
    <dgm:cxn modelId="{16B7CDB5-1802-44BB-A992-1350539F83DE}" type="presOf" srcId="{68C3F1C8-50E5-47A0-8713-FD5E7DB6065B}" destId="{0AC60A8B-253F-4074-8224-A2E051F1C09E}" srcOrd="0" destOrd="0" presId="urn:microsoft.com/office/officeart/2005/8/layout/radial5"/>
    <dgm:cxn modelId="{464EB0B9-22A6-4D9C-A448-04D169579016}" type="presOf" srcId="{6A41F271-0F40-4907-A917-F6B7CC764763}" destId="{7865A824-CEA2-4229-BBB4-A857BA85B16F}" srcOrd="1" destOrd="0" presId="urn:microsoft.com/office/officeart/2005/8/layout/radial5"/>
    <dgm:cxn modelId="{DEF8BEBA-99BA-4B6D-8DA7-68DA9220656A}" srcId="{86188371-CF32-4DDB-BCD3-5A6CA91A213E}" destId="{BEBDABC7-EDC0-4AA4-BA5D-0EB710E00FF2}" srcOrd="1" destOrd="0" parTransId="{E9F1518E-1FA3-4131-B1DA-FEA8A81797D4}" sibTransId="{76BE0623-7879-41C1-AFF0-5FD45C84DADB}"/>
    <dgm:cxn modelId="{29F5A6C5-50D9-48D2-9186-4970DC056942}" srcId="{FE687F84-535B-43A3-8A44-5B5A16BBEE0E}" destId="{68C3F1C8-50E5-47A0-8713-FD5E7DB6065B}" srcOrd="3" destOrd="0" parTransId="{43AD9A9E-CB72-4621-BE4C-11C449F7F451}" sibTransId="{1C692278-3F60-4C68-8FEB-360310A5D1CA}"/>
    <dgm:cxn modelId="{D3AF2DC8-2AC4-49CE-AB9C-A658309D5DF7}" type="presOf" srcId="{6956BD8F-ACD3-4E8E-AC19-AE25F6DD6F1A}" destId="{B88AFCF5-265A-48ED-BF9F-7348469E039C}" srcOrd="0" destOrd="0" presId="urn:microsoft.com/office/officeart/2005/8/layout/radial5"/>
    <dgm:cxn modelId="{1AC20FD1-09A3-4094-9F39-51653071B3C9}" type="presOf" srcId="{62EB6478-82F1-4076-BE52-A42385766A83}" destId="{32987D75-FC08-4EA7-84BA-D8477D47CDEC}" srcOrd="0" destOrd="0" presId="urn:microsoft.com/office/officeart/2005/8/layout/radial5"/>
    <dgm:cxn modelId="{1B4E7CDA-6323-433E-BE2F-53F15C61BFEC}" type="presOf" srcId="{FE687F84-535B-43A3-8A44-5B5A16BBEE0E}" destId="{001D370A-4113-49C4-9D56-7F6CE2CAD350}" srcOrd="0" destOrd="0" presId="urn:microsoft.com/office/officeart/2005/8/layout/radial5"/>
    <dgm:cxn modelId="{E337BEF0-7191-4496-9ACF-7A465A0447CA}" type="presOf" srcId="{6956BD8F-ACD3-4E8E-AC19-AE25F6DD6F1A}" destId="{78A70128-4486-43A9-938D-1D3B2708D58E}" srcOrd="1" destOrd="0" presId="urn:microsoft.com/office/officeart/2005/8/layout/radial5"/>
    <dgm:cxn modelId="{A53D69F3-FAC1-4A99-B31B-7D1FE787C370}" srcId="{86188371-CF32-4DDB-BCD3-5A6CA91A213E}" destId="{D6F4736C-CFCD-4201-BFF4-A917BDB24F76}" srcOrd="4" destOrd="0" parTransId="{30276F9D-4F25-4809-B12B-25D4FD5E3E2E}" sibTransId="{9CC1BBD9-EFE2-4720-9B4C-E373C3D508FB}"/>
    <dgm:cxn modelId="{BB7818FA-BC52-4FF3-934A-D456C9CDB13F}" type="presOf" srcId="{90FF8134-47B1-4F66-96D1-073CFBBEDC87}" destId="{3E1BC7BB-0776-46D0-A28E-7593D1327C23}" srcOrd="0" destOrd="0" presId="urn:microsoft.com/office/officeart/2005/8/layout/radial5"/>
    <dgm:cxn modelId="{05506DD3-5D41-4FC7-86A7-FFB1D040E345}" type="presParOf" srcId="{6266E7C2-C7BD-45C6-A3CD-1C13769E3633}" destId="{001D370A-4113-49C4-9D56-7F6CE2CAD350}" srcOrd="0" destOrd="0" presId="urn:microsoft.com/office/officeart/2005/8/layout/radial5"/>
    <dgm:cxn modelId="{187C5DC8-1765-4B24-802A-84CF9BB86B94}" type="presParOf" srcId="{6266E7C2-C7BD-45C6-A3CD-1C13769E3633}" destId="{1C98550D-1A7B-4656-82C5-7DB90A8C7B2F}" srcOrd="1" destOrd="0" presId="urn:microsoft.com/office/officeart/2005/8/layout/radial5"/>
    <dgm:cxn modelId="{933CD705-83B9-495B-B3D9-8B8E4AB76EE1}" type="presParOf" srcId="{1C98550D-1A7B-4656-82C5-7DB90A8C7B2F}" destId="{7865A824-CEA2-4229-BBB4-A857BA85B16F}" srcOrd="0" destOrd="0" presId="urn:microsoft.com/office/officeart/2005/8/layout/radial5"/>
    <dgm:cxn modelId="{3E1B9F4C-2511-4F31-A77F-7861FC80F9D2}" type="presParOf" srcId="{6266E7C2-C7BD-45C6-A3CD-1C13769E3633}" destId="{E5F322EB-8F3D-403A-AFC3-85CB2B3647EC}" srcOrd="2" destOrd="0" presId="urn:microsoft.com/office/officeart/2005/8/layout/radial5"/>
    <dgm:cxn modelId="{ED7F9057-892B-4C8C-B35F-862483F97764}" type="presParOf" srcId="{6266E7C2-C7BD-45C6-A3CD-1C13769E3633}" destId="{33D9F0AF-34C6-4804-A364-CEB33EB0244A}" srcOrd="3" destOrd="0" presId="urn:microsoft.com/office/officeart/2005/8/layout/radial5"/>
    <dgm:cxn modelId="{04DFBBDF-A6C8-4D6A-8FDA-0E48A7777B8C}" type="presParOf" srcId="{33D9F0AF-34C6-4804-A364-CEB33EB0244A}" destId="{E2FEFC86-199B-4847-A0C6-93452686E938}" srcOrd="0" destOrd="0" presId="urn:microsoft.com/office/officeart/2005/8/layout/radial5"/>
    <dgm:cxn modelId="{C28CE0DC-E298-47A9-90DE-0C9684E8BBD7}" type="presParOf" srcId="{6266E7C2-C7BD-45C6-A3CD-1C13769E3633}" destId="{32987D75-FC08-4EA7-84BA-D8477D47CDEC}" srcOrd="4" destOrd="0" presId="urn:microsoft.com/office/officeart/2005/8/layout/radial5"/>
    <dgm:cxn modelId="{9E3EDB43-A14F-489C-AA22-FED18FAC1016}" type="presParOf" srcId="{6266E7C2-C7BD-45C6-A3CD-1C13769E3633}" destId="{8CA64E6A-290D-4A40-8627-F8D5F602E1F7}" srcOrd="5" destOrd="0" presId="urn:microsoft.com/office/officeart/2005/8/layout/radial5"/>
    <dgm:cxn modelId="{9CD4F1EE-87DB-4968-B0ED-4658E43D6DAE}" type="presParOf" srcId="{8CA64E6A-290D-4A40-8627-F8D5F602E1F7}" destId="{5741486A-91AC-455B-8419-6DCEB40D1AEC}" srcOrd="0" destOrd="0" presId="urn:microsoft.com/office/officeart/2005/8/layout/radial5"/>
    <dgm:cxn modelId="{DA6E7891-0893-4DFF-BC2B-E5FC72749509}" type="presParOf" srcId="{6266E7C2-C7BD-45C6-A3CD-1C13769E3633}" destId="{3E1BC7BB-0776-46D0-A28E-7593D1327C23}" srcOrd="6" destOrd="0" presId="urn:microsoft.com/office/officeart/2005/8/layout/radial5"/>
    <dgm:cxn modelId="{FFB60BF5-0A9A-4E17-B097-8A0F0ADC85AC}" type="presParOf" srcId="{6266E7C2-C7BD-45C6-A3CD-1C13769E3633}" destId="{044DCD82-EB07-494F-87E5-C2ED0A6975C4}" srcOrd="7" destOrd="0" presId="urn:microsoft.com/office/officeart/2005/8/layout/radial5"/>
    <dgm:cxn modelId="{D89CC521-95D3-4C3D-8416-1381296EDD3B}" type="presParOf" srcId="{044DCD82-EB07-494F-87E5-C2ED0A6975C4}" destId="{4695FBD3-F501-4E9F-B907-36D4C58F5FC3}" srcOrd="0" destOrd="0" presId="urn:microsoft.com/office/officeart/2005/8/layout/radial5"/>
    <dgm:cxn modelId="{07C579FA-BEF6-4058-ABBB-650785B0B9B3}" type="presParOf" srcId="{6266E7C2-C7BD-45C6-A3CD-1C13769E3633}" destId="{0AC60A8B-253F-4074-8224-A2E051F1C09E}" srcOrd="8" destOrd="0" presId="urn:microsoft.com/office/officeart/2005/8/layout/radial5"/>
    <dgm:cxn modelId="{2E6622CE-40F2-49CE-9486-F7B83A09F8A7}" type="presParOf" srcId="{6266E7C2-C7BD-45C6-A3CD-1C13769E3633}" destId="{B88AFCF5-265A-48ED-BF9F-7348469E039C}" srcOrd="9" destOrd="0" presId="urn:microsoft.com/office/officeart/2005/8/layout/radial5"/>
    <dgm:cxn modelId="{58C662F7-946E-4B5A-BC64-C9AF67DE89B1}" type="presParOf" srcId="{B88AFCF5-265A-48ED-BF9F-7348469E039C}" destId="{78A70128-4486-43A9-938D-1D3B2708D58E}" srcOrd="0" destOrd="0" presId="urn:microsoft.com/office/officeart/2005/8/layout/radial5"/>
    <dgm:cxn modelId="{F5B56C64-5E77-43D8-ADC2-5FAB2A8AAFF0}" type="presParOf" srcId="{6266E7C2-C7BD-45C6-A3CD-1C13769E3633}" destId="{F94E14D7-79BC-49D5-A13B-6F26FFB4BB1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D370A-4113-49C4-9D56-7F6CE2CAD350}">
      <dsp:nvSpPr>
        <dsp:cNvPr id="0" name=""/>
        <dsp:cNvSpPr/>
      </dsp:nvSpPr>
      <dsp:spPr>
        <a:xfrm>
          <a:off x="3560912" y="2214575"/>
          <a:ext cx="1648562" cy="1564472"/>
        </a:xfrm>
        <a:prstGeom prst="ellipse">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b="1" kern="1200" dirty="0">
              <a:solidFill>
                <a:schemeClr val="bg1"/>
              </a:solidFill>
            </a:rPr>
            <a:t>REFORMA AGRARIA</a:t>
          </a:r>
        </a:p>
      </dsp:txBody>
      <dsp:txXfrm>
        <a:off x="3802338" y="2443687"/>
        <a:ext cx="1165710" cy="1106248"/>
      </dsp:txXfrm>
    </dsp:sp>
    <dsp:sp modelId="{1C98550D-1A7B-4656-82C5-7DB90A8C7B2F}">
      <dsp:nvSpPr>
        <dsp:cNvPr id="0" name=""/>
        <dsp:cNvSpPr/>
      </dsp:nvSpPr>
      <dsp:spPr>
        <a:xfrm rot="16200000" flipH="1">
          <a:off x="4118782" y="1610401"/>
          <a:ext cx="500278" cy="538414"/>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4193824" y="1643043"/>
        <a:ext cx="350195" cy="323048"/>
      </dsp:txXfrm>
    </dsp:sp>
    <dsp:sp modelId="{E5F322EB-8F3D-403A-AFC3-85CB2B3647EC}">
      <dsp:nvSpPr>
        <dsp:cNvPr id="0" name=""/>
        <dsp:cNvSpPr/>
      </dsp:nvSpPr>
      <dsp:spPr>
        <a:xfrm>
          <a:off x="3597229" y="2061"/>
          <a:ext cx="1575929" cy="1575929"/>
        </a:xfrm>
        <a:prstGeom prst="ellipse">
          <a:avLst/>
        </a:prstGeom>
        <a:solidFill>
          <a:schemeClr val="accent5">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id-ID" sz="1200" b="1" kern="1200" dirty="0">
              <a:solidFill>
                <a:schemeClr val="tx1"/>
              </a:solidFill>
              <a:latin typeface="Arial" panose="020B0604020202020204" pitchFamily="34" charset="0"/>
              <a:cs typeface="Arial" panose="020B0604020202020204" pitchFamily="34" charset="0"/>
            </a:rPr>
            <a:t>(</a:t>
          </a:r>
          <a:r>
            <a:rPr lang="en-US" sz="1200" b="1" kern="1200" dirty="0">
              <a:solidFill>
                <a:schemeClr val="tx1"/>
              </a:solidFill>
              <a:latin typeface="Arial" panose="020B0604020202020204" pitchFamily="34" charset="0"/>
              <a:cs typeface="Arial" panose="020B0604020202020204" pitchFamily="34" charset="0"/>
            </a:rPr>
            <a:t>1</a:t>
          </a:r>
          <a:r>
            <a:rPr lang="id-ID" sz="1200" b="1" kern="1200" dirty="0">
              <a:solidFill>
                <a:schemeClr val="tx1"/>
              </a:solidFill>
              <a:latin typeface="Arial" panose="020B0604020202020204" pitchFamily="34" charset="0"/>
              <a:cs typeface="Arial" panose="020B0604020202020204" pitchFamily="34" charset="0"/>
            </a:rPr>
            <a:t>)</a:t>
          </a:r>
        </a:p>
        <a:p>
          <a:pPr marL="0" lvl="0" indent="0" algn="ctr" defTabSz="533400">
            <a:lnSpc>
              <a:spcPct val="90000"/>
            </a:lnSpc>
            <a:spcBef>
              <a:spcPct val="0"/>
            </a:spcBef>
            <a:spcAft>
              <a:spcPct val="35000"/>
            </a:spcAft>
            <a:buNone/>
          </a:pPr>
          <a:r>
            <a:rPr lang="id-ID" sz="1200" b="1" kern="1200" dirty="0">
              <a:solidFill>
                <a:schemeClr val="tx1"/>
              </a:solidFill>
              <a:latin typeface="Arial" panose="020B0604020202020204" pitchFamily="34" charset="0"/>
              <a:cs typeface="Arial" panose="020B0604020202020204" pitchFamily="34" charset="0"/>
            </a:rPr>
            <a:t>Penguatan Kerangka Regulasi dan Penyelesaian Konflik Agraria</a:t>
          </a:r>
          <a:endParaRPr lang="id-ID" sz="1200" b="1" kern="1200" dirty="0">
            <a:solidFill>
              <a:srgbClr val="FFFF00"/>
            </a:solidFill>
          </a:endParaRPr>
        </a:p>
      </dsp:txBody>
      <dsp:txXfrm>
        <a:off x="3828018" y="232850"/>
        <a:ext cx="1114351" cy="1114351"/>
      </dsp:txXfrm>
    </dsp:sp>
    <dsp:sp modelId="{33D9F0AF-34C6-4804-A364-CEB33EB0244A}">
      <dsp:nvSpPr>
        <dsp:cNvPr id="0" name=""/>
        <dsp:cNvSpPr/>
      </dsp:nvSpPr>
      <dsp:spPr>
        <a:xfrm rot="20618520" flipH="1">
          <a:off x="5226317" y="2346009"/>
          <a:ext cx="429883" cy="61533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5352672" y="2450914"/>
        <a:ext cx="300918" cy="369198"/>
      </dsp:txXfrm>
    </dsp:sp>
    <dsp:sp modelId="{32987D75-FC08-4EA7-84BA-D8477D47CDEC}">
      <dsp:nvSpPr>
        <dsp:cNvPr id="0" name=""/>
        <dsp:cNvSpPr/>
      </dsp:nvSpPr>
      <dsp:spPr>
        <a:xfrm>
          <a:off x="5696007" y="1526912"/>
          <a:ext cx="1575929" cy="1575929"/>
        </a:xfrm>
        <a:prstGeom prst="ellipse">
          <a:avLst/>
        </a:prstGeom>
        <a:solidFill>
          <a:schemeClr val="accent5">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id-ID" sz="1200" b="1" kern="1200" dirty="0">
              <a:solidFill>
                <a:schemeClr val="tx1"/>
              </a:solidFill>
              <a:latin typeface="Arial" panose="020B0604020202020204" pitchFamily="34" charset="0"/>
              <a:cs typeface="Arial" panose="020B0604020202020204" pitchFamily="34" charset="0"/>
            </a:rPr>
            <a:t>(2)</a:t>
          </a:r>
        </a:p>
        <a:p>
          <a:pPr marL="0" lvl="0" indent="0" algn="ctr" defTabSz="533400">
            <a:lnSpc>
              <a:spcPct val="90000"/>
            </a:lnSpc>
            <a:spcBef>
              <a:spcPct val="0"/>
            </a:spcBef>
            <a:spcAft>
              <a:spcPct val="35000"/>
            </a:spcAft>
            <a:buNone/>
          </a:pPr>
          <a:r>
            <a:rPr lang="id-ID" sz="1200" b="1" kern="1200" dirty="0">
              <a:solidFill>
                <a:schemeClr val="tx1"/>
              </a:solidFill>
              <a:latin typeface="Arial" panose="020B0604020202020204" pitchFamily="34" charset="0"/>
              <a:cs typeface="Arial" panose="020B0604020202020204" pitchFamily="34" charset="0"/>
            </a:rPr>
            <a:t>Penataan Penguasaan dan Pemilikan Tanah Obyek Reforma Agraria</a:t>
          </a:r>
          <a:endParaRPr lang="id-ID" sz="1200" b="1" kern="1200" dirty="0">
            <a:solidFill>
              <a:srgbClr val="FFFF00"/>
            </a:solidFill>
          </a:endParaRPr>
        </a:p>
      </dsp:txBody>
      <dsp:txXfrm>
        <a:off x="5926796" y="1757701"/>
        <a:ext cx="1114351" cy="1114351"/>
      </dsp:txXfrm>
    </dsp:sp>
    <dsp:sp modelId="{8CA64E6A-290D-4A40-8627-F8D5F602E1F7}">
      <dsp:nvSpPr>
        <dsp:cNvPr id="0" name=""/>
        <dsp:cNvSpPr/>
      </dsp:nvSpPr>
      <dsp:spPr>
        <a:xfrm rot="3406770" flipH="1">
          <a:off x="4776256" y="3577512"/>
          <a:ext cx="508747" cy="61533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a:off x="4894376" y="3764418"/>
        <a:ext cx="356123" cy="369198"/>
      </dsp:txXfrm>
    </dsp:sp>
    <dsp:sp modelId="{3E1BC7BB-0776-46D0-A28E-7593D1327C23}">
      <dsp:nvSpPr>
        <dsp:cNvPr id="0" name=""/>
        <dsp:cNvSpPr/>
      </dsp:nvSpPr>
      <dsp:spPr>
        <a:xfrm>
          <a:off x="4894345" y="3994173"/>
          <a:ext cx="1575929" cy="1575929"/>
        </a:xfrm>
        <a:prstGeom prst="ellipse">
          <a:avLst/>
        </a:prstGeom>
        <a:solidFill>
          <a:schemeClr val="accent5">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id-ID" sz="1200" b="1" kern="1200" dirty="0">
              <a:solidFill>
                <a:schemeClr val="tx1"/>
              </a:solidFill>
              <a:latin typeface="Arial" panose="020B0604020202020204" pitchFamily="34" charset="0"/>
              <a:cs typeface="Arial" panose="020B0604020202020204" pitchFamily="34" charset="0"/>
            </a:rPr>
            <a:t>(3) </a:t>
          </a:r>
        </a:p>
        <a:p>
          <a:pPr marL="0" lvl="0" indent="0" algn="ctr" defTabSz="533400">
            <a:lnSpc>
              <a:spcPct val="90000"/>
            </a:lnSpc>
            <a:spcBef>
              <a:spcPct val="0"/>
            </a:spcBef>
            <a:spcAft>
              <a:spcPct val="35000"/>
            </a:spcAft>
            <a:buNone/>
          </a:pPr>
          <a:r>
            <a:rPr lang="id-ID" sz="1200" b="1" kern="1200" dirty="0">
              <a:solidFill>
                <a:schemeClr val="tx1"/>
              </a:solidFill>
              <a:latin typeface="Arial" panose="020B0604020202020204" pitchFamily="34" charset="0"/>
              <a:cs typeface="Arial" panose="020B0604020202020204" pitchFamily="34" charset="0"/>
            </a:rPr>
            <a:t>Kepastian Hukum dan Legalisasi atas Tanah Obyek Reforma Agraria</a:t>
          </a:r>
          <a:endParaRPr lang="id-ID" sz="1200" b="1" kern="1200" dirty="0">
            <a:solidFill>
              <a:srgbClr val="FFFF00"/>
            </a:solidFill>
          </a:endParaRPr>
        </a:p>
      </dsp:txBody>
      <dsp:txXfrm>
        <a:off x="5125134" y="4224962"/>
        <a:ext cx="1114351" cy="1114351"/>
      </dsp:txXfrm>
    </dsp:sp>
    <dsp:sp modelId="{044DCD82-EB07-494F-87E5-C2ED0A6975C4}">
      <dsp:nvSpPr>
        <dsp:cNvPr id="0" name=""/>
        <dsp:cNvSpPr/>
      </dsp:nvSpPr>
      <dsp:spPr>
        <a:xfrm rot="18630015" flipV="1">
          <a:off x="3502543" y="3604325"/>
          <a:ext cx="491354" cy="538409"/>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rot="10800000">
        <a:off x="3528379" y="3768051"/>
        <a:ext cx="343948" cy="323045"/>
      </dsp:txXfrm>
    </dsp:sp>
    <dsp:sp modelId="{0AC60A8B-253F-4074-8224-A2E051F1C09E}">
      <dsp:nvSpPr>
        <dsp:cNvPr id="0" name=""/>
        <dsp:cNvSpPr/>
      </dsp:nvSpPr>
      <dsp:spPr>
        <a:xfrm>
          <a:off x="2203587" y="3994173"/>
          <a:ext cx="1768980" cy="1575929"/>
        </a:xfrm>
        <a:prstGeom prst="ellipse">
          <a:avLst/>
        </a:prstGeom>
        <a:solidFill>
          <a:schemeClr val="accent5">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id-ID" sz="1200" b="1" kern="1200" dirty="0">
              <a:solidFill>
                <a:schemeClr val="tx1"/>
              </a:solidFill>
              <a:latin typeface="Arial" panose="020B0604020202020204" pitchFamily="34" charset="0"/>
              <a:cs typeface="Arial" panose="020B0604020202020204" pitchFamily="34" charset="0"/>
            </a:rPr>
            <a:t>(4)</a:t>
          </a:r>
        </a:p>
        <a:p>
          <a:pPr marL="0" lvl="0" indent="0" algn="ctr" defTabSz="533400">
            <a:lnSpc>
              <a:spcPct val="90000"/>
            </a:lnSpc>
            <a:spcBef>
              <a:spcPct val="0"/>
            </a:spcBef>
            <a:spcAft>
              <a:spcPct val="35000"/>
            </a:spcAft>
            <a:buNone/>
          </a:pPr>
          <a:r>
            <a:rPr lang="id-ID" sz="1200" b="1" kern="1200" dirty="0">
              <a:solidFill>
                <a:schemeClr val="tx1"/>
              </a:solidFill>
              <a:latin typeface="Arial" panose="020B0604020202020204" pitchFamily="34" charset="0"/>
              <a:cs typeface="Arial" panose="020B0604020202020204" pitchFamily="34" charset="0"/>
            </a:rPr>
            <a:t>Pemberdayaan Masyarakat dalam Penggunaan, Pemanfaatan dan Produksi atas TORA</a:t>
          </a:r>
          <a:endParaRPr lang="id-ID" sz="1200" b="1" kern="1200" dirty="0">
            <a:solidFill>
              <a:srgbClr val="FFFF00"/>
            </a:solidFill>
          </a:endParaRPr>
        </a:p>
      </dsp:txBody>
      <dsp:txXfrm>
        <a:off x="2462648" y="4224962"/>
        <a:ext cx="1250858" cy="1114351"/>
      </dsp:txXfrm>
    </dsp:sp>
    <dsp:sp modelId="{B88AFCF5-265A-48ED-BF9F-7348469E039C}">
      <dsp:nvSpPr>
        <dsp:cNvPr id="0" name=""/>
        <dsp:cNvSpPr/>
      </dsp:nvSpPr>
      <dsp:spPr>
        <a:xfrm rot="11880000" flipH="1" flipV="1">
          <a:off x="3090112" y="2346009"/>
          <a:ext cx="478031" cy="615330"/>
        </a:xfrm>
        <a:prstGeom prst="rightArrow">
          <a:avLst>
            <a:gd name="adj1" fmla="val 60000"/>
            <a:gd name="adj2" fmla="val 50000"/>
          </a:avLst>
        </a:prstGeom>
        <a:solidFill>
          <a:schemeClr val="accent1">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p>
      </dsp:txBody>
      <dsp:txXfrm rot="10800000">
        <a:off x="3093621" y="2446917"/>
        <a:ext cx="334622" cy="369198"/>
      </dsp:txXfrm>
    </dsp:sp>
    <dsp:sp modelId="{F94E14D7-79BC-49D5-A13B-6F26FFB4BB1E}">
      <dsp:nvSpPr>
        <dsp:cNvPr id="0" name=""/>
        <dsp:cNvSpPr/>
      </dsp:nvSpPr>
      <dsp:spPr>
        <a:xfrm>
          <a:off x="1498451" y="1526912"/>
          <a:ext cx="1575929" cy="1575929"/>
        </a:xfrm>
        <a:prstGeom prst="ellipse">
          <a:avLst/>
        </a:prstGeom>
        <a:solidFill>
          <a:schemeClr val="accent5">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id-ID" sz="1200" b="1" kern="1200" dirty="0">
              <a:solidFill>
                <a:schemeClr val="tx1"/>
              </a:solidFill>
              <a:effectLst/>
              <a:latin typeface="Arial" panose="020B0604020202020204" pitchFamily="34" charset="0"/>
              <a:cs typeface="Arial" panose="020B0604020202020204" pitchFamily="34" charset="0"/>
            </a:rPr>
            <a:t>(5)</a:t>
          </a:r>
        </a:p>
        <a:p>
          <a:pPr marL="0" lvl="0" indent="0" algn="ctr" defTabSz="533400">
            <a:lnSpc>
              <a:spcPct val="90000"/>
            </a:lnSpc>
            <a:spcBef>
              <a:spcPct val="0"/>
            </a:spcBef>
            <a:spcAft>
              <a:spcPct val="35000"/>
            </a:spcAft>
            <a:buNone/>
          </a:pPr>
          <a:r>
            <a:rPr lang="id-ID" sz="1200" b="1" kern="1200" dirty="0">
              <a:solidFill>
                <a:schemeClr val="tx1"/>
              </a:solidFill>
              <a:effectLst/>
              <a:latin typeface="Arial" panose="020B0604020202020204" pitchFamily="34" charset="0"/>
              <a:cs typeface="Arial" panose="020B0604020202020204" pitchFamily="34" charset="0"/>
            </a:rPr>
            <a:t>Kel</a:t>
          </a:r>
          <a:r>
            <a:rPr lang="en-US" sz="1200" b="1" kern="1200" dirty="0" err="1">
              <a:solidFill>
                <a:schemeClr val="tx1"/>
              </a:solidFill>
              <a:effectLst/>
              <a:latin typeface="Arial" panose="020B0604020202020204" pitchFamily="34" charset="0"/>
              <a:cs typeface="Arial" panose="020B0604020202020204" pitchFamily="34" charset="0"/>
            </a:rPr>
            <a:t>embaga</a:t>
          </a:r>
          <a:r>
            <a:rPr lang="id-ID" sz="1200" b="1" kern="1200" dirty="0">
              <a:solidFill>
                <a:schemeClr val="tx1"/>
              </a:solidFill>
              <a:effectLst/>
              <a:latin typeface="Arial" panose="020B0604020202020204" pitchFamily="34" charset="0"/>
              <a:cs typeface="Arial" panose="020B0604020202020204" pitchFamily="34" charset="0"/>
            </a:rPr>
            <a:t>an Pelaksana Reforma Agraria Pusat dan Daerah</a:t>
          </a:r>
          <a:endParaRPr lang="id-ID" sz="1200" b="1" kern="1200" dirty="0">
            <a:solidFill>
              <a:srgbClr val="FFFF00"/>
            </a:solidFill>
          </a:endParaRPr>
        </a:p>
      </dsp:txBody>
      <dsp:txXfrm>
        <a:off x="1729240" y="1757701"/>
        <a:ext cx="1114351" cy="111435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98569-BF47-4FF2-AD40-900EBEBA33D5}" type="datetimeFigureOut">
              <a:rPr lang="en-US" smtClean="0"/>
              <a:t>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2DF47-774B-44E9-A3D2-880F1E1A9CCA}" type="slidenum">
              <a:rPr lang="en-US" smtClean="0"/>
              <a:t>‹#›</a:t>
            </a:fld>
            <a:endParaRPr lang="en-US"/>
          </a:p>
        </p:txBody>
      </p:sp>
    </p:spTree>
    <p:extLst>
      <p:ext uri="{BB962C8B-B14F-4D97-AF65-F5344CB8AC3E}">
        <p14:creationId xmlns:p14="http://schemas.microsoft.com/office/powerpoint/2010/main" val="3817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DF47-774B-44E9-A3D2-880F1E1A9CCA}" type="slidenum">
              <a:rPr lang="en-US" smtClean="0"/>
              <a:t>3</a:t>
            </a:fld>
            <a:endParaRPr lang="en-US"/>
          </a:p>
        </p:txBody>
      </p:sp>
    </p:spTree>
    <p:extLst>
      <p:ext uri="{BB962C8B-B14F-4D97-AF65-F5344CB8AC3E}">
        <p14:creationId xmlns:p14="http://schemas.microsoft.com/office/powerpoint/2010/main" val="169020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2DF47-774B-44E9-A3D2-880F1E1A9CCA}" type="slidenum">
              <a:rPr lang="en-US" smtClean="0"/>
              <a:t>5</a:t>
            </a:fld>
            <a:endParaRPr lang="en-US"/>
          </a:p>
        </p:txBody>
      </p:sp>
    </p:spTree>
    <p:extLst>
      <p:ext uri="{BB962C8B-B14F-4D97-AF65-F5344CB8AC3E}">
        <p14:creationId xmlns:p14="http://schemas.microsoft.com/office/powerpoint/2010/main" val="181734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2DF47-774B-44E9-A3D2-880F1E1A9CCA}" type="slidenum">
              <a:rPr lang="en-US" smtClean="0"/>
              <a:t>6</a:t>
            </a:fld>
            <a:endParaRPr lang="en-US"/>
          </a:p>
        </p:txBody>
      </p:sp>
    </p:spTree>
    <p:extLst>
      <p:ext uri="{BB962C8B-B14F-4D97-AF65-F5344CB8AC3E}">
        <p14:creationId xmlns:p14="http://schemas.microsoft.com/office/powerpoint/2010/main" val="116075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82DCE6-81B2-4006-8128-965007991C2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D37B-39FE-49FA-8D01-11C4BB3E6E2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17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2DCE6-81B2-4006-8128-965007991C2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199655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82DCE6-81B2-4006-8128-965007991C2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178952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pSp>
        <p:nvGrpSpPr>
          <p:cNvPr id="7" name="Group 6"/>
          <p:cNvGrpSpPr/>
          <p:nvPr/>
        </p:nvGrpSpPr>
        <p:grpSpPr>
          <a:xfrm>
            <a:off x="1" y="149767"/>
            <a:ext cx="9143995" cy="559522"/>
            <a:chOff x="5" y="396332"/>
            <a:chExt cx="9905995" cy="559522"/>
          </a:xfrm>
        </p:grpSpPr>
        <p:sp>
          <p:nvSpPr>
            <p:cNvPr id="8" name="Rectangle 7"/>
            <p:cNvSpPr/>
            <p:nvPr/>
          </p:nvSpPr>
          <p:spPr>
            <a:xfrm>
              <a:off x="5" y="620691"/>
              <a:ext cx="1398863" cy="14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215">
                <a:solidFill>
                  <a:prstClr val="white"/>
                </a:solidFill>
                <a:latin typeface="Calibri"/>
              </a:endParaRPr>
            </a:p>
          </p:txBody>
        </p:sp>
        <p:sp>
          <p:nvSpPr>
            <p:cNvPr id="9" name="Rectangle 8"/>
            <p:cNvSpPr/>
            <p:nvPr/>
          </p:nvSpPr>
          <p:spPr>
            <a:xfrm>
              <a:off x="963113" y="620691"/>
              <a:ext cx="8942887" cy="14400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215">
                <a:solidFill>
                  <a:prstClr val="white"/>
                </a:solidFill>
                <a:latin typeface="Calibri"/>
              </a:endParaRPr>
            </a:p>
          </p:txBody>
        </p:sp>
        <p:pic>
          <p:nvPicPr>
            <p:cNvPr id="10" name="Picture 7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762" y="396332"/>
              <a:ext cx="519076" cy="5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8748379" y="6488669"/>
            <a:ext cx="434735" cy="348109"/>
          </a:xfrm>
          <a:prstGeom prst="rect">
            <a:avLst/>
          </a:prstGeom>
          <a:solidFill>
            <a:schemeClr val="tx2"/>
          </a:solidFill>
        </p:spPr>
        <p:txBody>
          <a:bodyPr wrap="none" rtlCol="0">
            <a:spAutoFit/>
          </a:bodyPr>
          <a:lstStyle/>
          <a:p>
            <a:pPr algn="ctr"/>
            <a:fld id="{A16000F9-7087-4D82-9A44-535FA89F96FA}" type="slidenum">
              <a:rPr lang="en-US" sz="1662" smtClean="0">
                <a:solidFill>
                  <a:schemeClr val="bg1"/>
                </a:solidFill>
              </a:rPr>
              <a:pPr algn="ctr"/>
              <a:t>‹#›</a:t>
            </a:fld>
            <a:endParaRPr lang="en-US" sz="1662" dirty="0">
              <a:solidFill>
                <a:schemeClr val="bg1"/>
              </a:solidFill>
            </a:endParaRPr>
          </a:p>
        </p:txBody>
      </p:sp>
    </p:spTree>
    <p:extLst>
      <p:ext uri="{BB962C8B-B14F-4D97-AF65-F5344CB8AC3E}">
        <p14:creationId xmlns:p14="http://schemas.microsoft.com/office/powerpoint/2010/main" val="33060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405" y="413780"/>
            <a:ext cx="8349032" cy="485192"/>
          </a:xfrm>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a:xfrm>
            <a:off x="440404" y="951722"/>
            <a:ext cx="8349033" cy="49173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082DCE6-81B2-4006-8128-965007991C2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95218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82DCE6-81B2-4006-8128-965007991C2C}" type="datetimeFigureOut">
              <a:rPr lang="en-US" smtClean="0"/>
              <a:t>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D37B-39FE-49FA-8D01-11C4BB3E6E21}"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81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82DCE6-81B2-4006-8128-965007991C2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334017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82DCE6-81B2-4006-8128-965007991C2C}" type="datetimeFigureOut">
              <a:rPr lang="en-US" smtClean="0"/>
              <a:t>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114918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82DCE6-81B2-4006-8128-965007991C2C}" type="datetimeFigureOut">
              <a:rPr lang="en-US" smtClean="0"/>
              <a:t>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420462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82DCE6-81B2-4006-8128-965007991C2C}" type="datetimeFigureOut">
              <a:rPr lang="en-US" smtClean="0"/>
              <a:t>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420470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082DCE6-81B2-4006-8128-965007991C2C}" type="datetimeFigureOut">
              <a:rPr lang="en-US" smtClean="0"/>
              <a:t>6/20/23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D2D37B-39FE-49FA-8D01-11C4BB3E6E21}" type="slidenum">
              <a:rPr lang="en-US" smtClean="0"/>
              <a:t>‹#›</a:t>
            </a:fld>
            <a:endParaRPr lang="en-US"/>
          </a:p>
        </p:txBody>
      </p:sp>
    </p:spTree>
    <p:extLst>
      <p:ext uri="{BB962C8B-B14F-4D97-AF65-F5344CB8AC3E}">
        <p14:creationId xmlns:p14="http://schemas.microsoft.com/office/powerpoint/2010/main" val="13867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82DCE6-81B2-4006-8128-965007991C2C}" type="datetimeFigureOut">
              <a:rPr lang="en-US" smtClean="0"/>
              <a:t>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2D37B-39FE-49FA-8D01-11C4BB3E6E21}" type="slidenum">
              <a:rPr lang="en-US" smtClean="0"/>
              <a:t>‹#›</a:t>
            </a:fld>
            <a:endParaRPr lang="en-US"/>
          </a:p>
        </p:txBody>
      </p:sp>
    </p:spTree>
    <p:extLst>
      <p:ext uri="{BB962C8B-B14F-4D97-AF65-F5344CB8AC3E}">
        <p14:creationId xmlns:p14="http://schemas.microsoft.com/office/powerpoint/2010/main" val="376821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66511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082DCE6-81B2-4006-8128-965007991C2C}" type="datetimeFigureOut">
              <a:rPr lang="en-US" smtClean="0"/>
              <a:t>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2D2D37B-39FE-49FA-8D01-11C4BB3E6E21}" type="slidenum">
              <a:rPr lang="en-US" smtClean="0"/>
              <a:t>‹#›</a:t>
            </a:fld>
            <a:endParaRPr lang="en-US"/>
          </a:p>
        </p:txBody>
      </p:sp>
    </p:spTree>
    <p:extLst>
      <p:ext uri="{BB962C8B-B14F-4D97-AF65-F5344CB8AC3E}">
        <p14:creationId xmlns:p14="http://schemas.microsoft.com/office/powerpoint/2010/main" val="842693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466" y="1384131"/>
            <a:ext cx="8157882" cy="2278156"/>
          </a:xfrm>
        </p:spPr>
        <p:txBody>
          <a:bodyPr>
            <a:noAutofit/>
          </a:bodyPr>
          <a:lstStyle/>
          <a:p>
            <a:pPr algn="ctr"/>
            <a:r>
              <a:rPr lang="en-US" sz="3600" b="1" i="1" cap="all" dirty="0">
                <a:solidFill>
                  <a:schemeClr val="tx1"/>
                </a:solidFill>
              </a:rPr>
              <a:t>Outcome </a:t>
            </a:r>
            <a:r>
              <a:rPr lang="en-US" sz="3600" b="1" cap="all" dirty="0" err="1">
                <a:solidFill>
                  <a:schemeClr val="tx1"/>
                </a:solidFill>
              </a:rPr>
              <a:t>dari</a:t>
            </a:r>
            <a:r>
              <a:rPr lang="en-US" sz="3600" b="1" cap="all" dirty="0">
                <a:solidFill>
                  <a:schemeClr val="tx1"/>
                </a:solidFill>
              </a:rPr>
              <a:t> </a:t>
            </a:r>
            <a:br>
              <a:rPr lang="en-US" sz="3600" b="1" cap="all" dirty="0">
                <a:solidFill>
                  <a:schemeClr val="tx1"/>
                </a:solidFill>
              </a:rPr>
            </a:br>
            <a:r>
              <a:rPr lang="en-US" sz="3600" b="1" cap="all" dirty="0" err="1">
                <a:solidFill>
                  <a:schemeClr val="tx1"/>
                </a:solidFill>
              </a:rPr>
              <a:t>Pencapaian</a:t>
            </a:r>
            <a:r>
              <a:rPr lang="en-US" sz="3600" b="1" cap="all" dirty="0">
                <a:solidFill>
                  <a:schemeClr val="tx1"/>
                </a:solidFill>
              </a:rPr>
              <a:t> Target-target </a:t>
            </a:r>
            <a:r>
              <a:rPr lang="en-US" sz="3600" b="1" cap="all" dirty="0" err="1">
                <a:solidFill>
                  <a:schemeClr val="tx1"/>
                </a:solidFill>
              </a:rPr>
              <a:t>Reforma</a:t>
            </a:r>
            <a:r>
              <a:rPr lang="en-US" sz="3600" b="1" cap="all" dirty="0">
                <a:solidFill>
                  <a:schemeClr val="tx1"/>
                </a:solidFill>
              </a:rPr>
              <a:t> </a:t>
            </a:r>
            <a:r>
              <a:rPr lang="en-US" sz="3600" b="1" cap="all" dirty="0" err="1">
                <a:solidFill>
                  <a:schemeClr val="tx1"/>
                </a:solidFill>
              </a:rPr>
              <a:t>Agraria</a:t>
            </a:r>
            <a:r>
              <a:rPr lang="en-US" sz="3600" b="1" cap="all" dirty="0">
                <a:solidFill>
                  <a:schemeClr val="tx1"/>
                </a:solidFill>
              </a:rPr>
              <a:t>?</a:t>
            </a:r>
            <a:endParaRPr lang="en-US" sz="2800" b="1" cap="all" dirty="0">
              <a:solidFill>
                <a:schemeClr val="tx1"/>
              </a:solidFill>
            </a:endParaRPr>
          </a:p>
        </p:txBody>
      </p:sp>
      <p:sp>
        <p:nvSpPr>
          <p:cNvPr id="3" name="Subtitle 2"/>
          <p:cNvSpPr>
            <a:spLocks noGrp="1"/>
          </p:cNvSpPr>
          <p:nvPr>
            <p:ph type="subTitle" idx="1"/>
          </p:nvPr>
        </p:nvSpPr>
        <p:spPr>
          <a:xfrm>
            <a:off x="736466" y="4203713"/>
            <a:ext cx="8080749" cy="1739498"/>
          </a:xfrm>
        </p:spPr>
        <p:txBody>
          <a:bodyPr>
            <a:normAutofit/>
          </a:bodyPr>
          <a:lstStyle/>
          <a:p>
            <a:pPr algn="ctr"/>
            <a:endParaRPr lang="en-US" sz="3300" b="1" dirty="0">
              <a:solidFill>
                <a:schemeClr val="tx1"/>
              </a:solidFill>
            </a:endParaRPr>
          </a:p>
          <a:p>
            <a:pPr algn="ctr"/>
            <a:r>
              <a:rPr lang="en-US" b="1" dirty="0">
                <a:solidFill>
                  <a:schemeClr val="tx1"/>
                </a:solidFill>
              </a:rPr>
              <a:t>Jakarta, 22 </a:t>
            </a:r>
            <a:r>
              <a:rPr lang="en-US" b="1" dirty="0" err="1">
                <a:solidFill>
                  <a:schemeClr val="tx1"/>
                </a:solidFill>
              </a:rPr>
              <a:t>Juni</a:t>
            </a:r>
            <a:r>
              <a:rPr lang="en-US" b="1" dirty="0">
                <a:solidFill>
                  <a:schemeClr val="tx1"/>
                </a:solidFill>
              </a:rPr>
              <a:t> 2023</a:t>
            </a:r>
          </a:p>
        </p:txBody>
      </p:sp>
      <p:sp>
        <p:nvSpPr>
          <p:cNvPr id="4" name="Rectangle 3"/>
          <p:cNvSpPr/>
          <p:nvPr/>
        </p:nvSpPr>
        <p:spPr>
          <a:xfrm>
            <a:off x="3348565" y="922466"/>
            <a:ext cx="2856552" cy="461665"/>
          </a:xfrm>
          <a:prstGeom prst="rect">
            <a:avLst/>
          </a:prstGeom>
        </p:spPr>
        <p:txBody>
          <a:bodyPr wrap="none">
            <a:spAutoFit/>
          </a:bodyPr>
          <a:lstStyle/>
          <a:p>
            <a:pPr algn="ctr"/>
            <a:r>
              <a:rPr lang="en-US" sz="2400" b="1" dirty="0" err="1"/>
              <a:t>Noer</a:t>
            </a:r>
            <a:r>
              <a:rPr lang="en-US" sz="2400" b="1" dirty="0"/>
              <a:t> </a:t>
            </a:r>
            <a:r>
              <a:rPr lang="en-US" sz="2400" b="1" dirty="0" err="1"/>
              <a:t>Fauzi</a:t>
            </a:r>
            <a:r>
              <a:rPr lang="en-US" sz="2400" b="1" dirty="0"/>
              <a:t> </a:t>
            </a:r>
            <a:r>
              <a:rPr lang="en-US" sz="2400" b="1" dirty="0" err="1"/>
              <a:t>Rachman</a:t>
            </a:r>
            <a:r>
              <a:rPr lang="en-US" sz="2400" b="1" dirty="0"/>
              <a:t> </a:t>
            </a:r>
          </a:p>
        </p:txBody>
      </p:sp>
    </p:spTree>
    <p:extLst>
      <p:ext uri="{BB962C8B-B14F-4D97-AF65-F5344CB8AC3E}">
        <p14:creationId xmlns:p14="http://schemas.microsoft.com/office/powerpoint/2010/main" val="26223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61AE-2028-F64A-858B-5DD324697E8C}"/>
              </a:ext>
            </a:extLst>
          </p:cNvPr>
          <p:cNvSpPr>
            <a:spLocks noGrp="1"/>
          </p:cNvSpPr>
          <p:nvPr>
            <p:ph type="title"/>
          </p:nvPr>
        </p:nvSpPr>
        <p:spPr>
          <a:xfrm>
            <a:off x="1008986" y="1765719"/>
            <a:ext cx="8349032" cy="485192"/>
          </a:xfrm>
        </p:spPr>
        <p:txBody>
          <a:bodyPr>
            <a:noAutofit/>
          </a:bodyPr>
          <a:lstStyle/>
          <a:p>
            <a:pPr algn="ctr"/>
            <a:r>
              <a:rPr lang="en-US" sz="2400" dirty="0">
                <a:solidFill>
                  <a:schemeClr val="tx1"/>
                </a:solidFill>
              </a:rPr>
              <a:t>Dari </a:t>
            </a:r>
            <a:r>
              <a:rPr lang="en-US" sz="2400" dirty="0" err="1">
                <a:solidFill>
                  <a:schemeClr val="tx1"/>
                </a:solidFill>
              </a:rPr>
              <a:t>Janji</a:t>
            </a:r>
            <a:r>
              <a:rPr lang="en-US" sz="2400" dirty="0">
                <a:solidFill>
                  <a:schemeClr val="tx1"/>
                </a:solidFill>
              </a:rPr>
              <a:t> </a:t>
            </a:r>
            <a:r>
              <a:rPr lang="en-US" sz="2400" dirty="0" err="1">
                <a:solidFill>
                  <a:schemeClr val="tx1"/>
                </a:solidFill>
              </a:rPr>
              <a:t>ke</a:t>
            </a:r>
            <a:r>
              <a:rPr lang="en-US" sz="2400" dirty="0">
                <a:solidFill>
                  <a:schemeClr val="tx1"/>
                </a:solidFill>
              </a:rPr>
              <a:t> </a:t>
            </a:r>
            <a:r>
              <a:rPr lang="en-US" sz="2400" dirty="0" err="1">
                <a:solidFill>
                  <a:schemeClr val="tx1"/>
                </a:solidFill>
              </a:rPr>
              <a:t>Kebijakan</a:t>
            </a:r>
            <a:r>
              <a:rPr lang="en-US" sz="2400" dirty="0">
                <a:solidFill>
                  <a:schemeClr val="tx1"/>
                </a:solidFill>
              </a:rPr>
              <a:t>, </a:t>
            </a:r>
            <a:r>
              <a:rPr lang="en-US" sz="2400" dirty="0" err="1">
                <a:solidFill>
                  <a:schemeClr val="tx1"/>
                </a:solidFill>
              </a:rPr>
              <a:t>Pengaturan</a:t>
            </a:r>
            <a:r>
              <a:rPr lang="en-US" sz="2400" dirty="0">
                <a:solidFill>
                  <a:schemeClr val="tx1"/>
                </a:solidFill>
              </a:rPr>
              <a:t> </a:t>
            </a:r>
            <a:r>
              <a:rPr lang="en-US" sz="2400" dirty="0" err="1">
                <a:solidFill>
                  <a:schemeClr val="tx1"/>
                </a:solidFill>
              </a:rPr>
              <a:t>dan</a:t>
            </a:r>
            <a:r>
              <a:rPr lang="en-US" sz="2400" dirty="0">
                <a:solidFill>
                  <a:schemeClr val="tx1"/>
                </a:solidFill>
              </a:rPr>
              <a:t> Program</a:t>
            </a:r>
          </a:p>
        </p:txBody>
      </p:sp>
      <p:pic>
        <p:nvPicPr>
          <p:cNvPr id="4" name="Picture 1">
            <a:extLst>
              <a:ext uri="{FF2B5EF4-FFF2-40B4-BE49-F238E27FC236}">
                <a16:creationId xmlns:a16="http://schemas.microsoft.com/office/drawing/2014/main" id="{60E09191-DC96-EC4F-B750-14B583EB84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5" y="3371448"/>
            <a:ext cx="1485900" cy="206471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4765639B-BA04-9D45-874F-C2A70CF4E73E}"/>
              </a:ext>
            </a:extLst>
          </p:cNvPr>
          <p:cNvSpPr txBox="1">
            <a:spLocks/>
          </p:cNvSpPr>
          <p:nvPr/>
        </p:nvSpPr>
        <p:spPr>
          <a:xfrm>
            <a:off x="196365" y="5448395"/>
            <a:ext cx="1625242" cy="4282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400" b="1" dirty="0"/>
              <a:t>RUMAH TRANSISI</a:t>
            </a:r>
          </a:p>
        </p:txBody>
      </p:sp>
      <p:pic>
        <p:nvPicPr>
          <p:cNvPr id="6" name="Picture 5">
            <a:extLst>
              <a:ext uri="{FF2B5EF4-FFF2-40B4-BE49-F238E27FC236}">
                <a16:creationId xmlns:a16="http://schemas.microsoft.com/office/drawing/2014/main" id="{E52617F9-DB45-4541-895C-DAB6D8CADEEC}"/>
              </a:ext>
            </a:extLst>
          </p:cNvPr>
          <p:cNvPicPr>
            <a:picLocks noChangeAspect="1"/>
          </p:cNvPicPr>
          <p:nvPr/>
        </p:nvPicPr>
        <p:blipFill>
          <a:blip r:embed="rId3"/>
          <a:stretch>
            <a:fillRect/>
          </a:stretch>
        </p:blipFill>
        <p:spPr>
          <a:xfrm>
            <a:off x="118765" y="1089820"/>
            <a:ext cx="1898222" cy="1380956"/>
          </a:xfrm>
          <a:prstGeom prst="rect">
            <a:avLst/>
          </a:prstGeom>
        </p:spPr>
      </p:pic>
      <p:pic>
        <p:nvPicPr>
          <p:cNvPr id="7" name="Picture 6">
            <a:extLst>
              <a:ext uri="{FF2B5EF4-FFF2-40B4-BE49-F238E27FC236}">
                <a16:creationId xmlns:a16="http://schemas.microsoft.com/office/drawing/2014/main" id="{0D077E00-0991-6B42-88ED-6559CCD29FC5}"/>
              </a:ext>
            </a:extLst>
          </p:cNvPr>
          <p:cNvPicPr>
            <a:picLocks noChangeAspect="1"/>
          </p:cNvPicPr>
          <p:nvPr/>
        </p:nvPicPr>
        <p:blipFill>
          <a:blip r:embed="rId4"/>
          <a:stretch>
            <a:fillRect/>
          </a:stretch>
        </p:blipFill>
        <p:spPr>
          <a:xfrm>
            <a:off x="2232043" y="3276217"/>
            <a:ext cx="1431595" cy="1971952"/>
          </a:xfrm>
          <a:prstGeom prst="rect">
            <a:avLst/>
          </a:prstGeom>
        </p:spPr>
      </p:pic>
      <p:sp>
        <p:nvSpPr>
          <p:cNvPr id="9" name="Subtitle 2">
            <a:extLst>
              <a:ext uri="{FF2B5EF4-FFF2-40B4-BE49-F238E27FC236}">
                <a16:creationId xmlns:a16="http://schemas.microsoft.com/office/drawing/2014/main" id="{928D2916-EFAF-5248-AC80-69C7AF4F7701}"/>
              </a:ext>
            </a:extLst>
          </p:cNvPr>
          <p:cNvSpPr txBox="1">
            <a:spLocks/>
          </p:cNvSpPr>
          <p:nvPr/>
        </p:nvSpPr>
        <p:spPr>
          <a:xfrm>
            <a:off x="2264088" y="5436157"/>
            <a:ext cx="1613699" cy="3571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400" b="1" dirty="0"/>
              <a:t>RPJMN 2015-2019</a:t>
            </a:r>
          </a:p>
        </p:txBody>
      </p:sp>
      <p:sp>
        <p:nvSpPr>
          <p:cNvPr id="10" name="Subtitle 2">
            <a:extLst>
              <a:ext uri="{FF2B5EF4-FFF2-40B4-BE49-F238E27FC236}">
                <a16:creationId xmlns:a16="http://schemas.microsoft.com/office/drawing/2014/main" id="{F704E774-2867-6A4F-9846-6F49A477FACF}"/>
              </a:ext>
            </a:extLst>
          </p:cNvPr>
          <p:cNvSpPr txBox="1">
            <a:spLocks/>
          </p:cNvSpPr>
          <p:nvPr/>
        </p:nvSpPr>
        <p:spPr>
          <a:xfrm>
            <a:off x="5918989" y="5814473"/>
            <a:ext cx="1613124" cy="10435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400" b="1" dirty="0"/>
              <a:t>RKP 2017, 2018, 2019, 2020, 2021, 2022, </a:t>
            </a:r>
            <a:r>
              <a:rPr lang="en-US" sz="1400" b="1" dirty="0" err="1"/>
              <a:t>dst</a:t>
            </a:r>
            <a:r>
              <a:rPr lang="en-US" sz="1400" b="1" dirty="0"/>
              <a:t>  </a:t>
            </a:r>
          </a:p>
          <a:p>
            <a:pPr marL="0" indent="0">
              <a:buNone/>
            </a:pPr>
            <a:endParaRPr lang="en-US" sz="1400" b="1" dirty="0"/>
          </a:p>
        </p:txBody>
      </p:sp>
      <p:sp>
        <p:nvSpPr>
          <p:cNvPr id="12" name="Subtitle 2">
            <a:extLst>
              <a:ext uri="{FF2B5EF4-FFF2-40B4-BE49-F238E27FC236}">
                <a16:creationId xmlns:a16="http://schemas.microsoft.com/office/drawing/2014/main" id="{886D9130-CCA9-714E-8978-B8BE83CB56E8}"/>
              </a:ext>
            </a:extLst>
          </p:cNvPr>
          <p:cNvSpPr txBox="1">
            <a:spLocks/>
          </p:cNvSpPr>
          <p:nvPr/>
        </p:nvSpPr>
        <p:spPr>
          <a:xfrm>
            <a:off x="4105421" y="5479788"/>
            <a:ext cx="1613124" cy="3968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400" b="1" dirty="0"/>
              <a:t>ARAHAN                 KANTOR STAF PRESIDEN 2016</a:t>
            </a:r>
          </a:p>
        </p:txBody>
      </p:sp>
      <p:cxnSp>
        <p:nvCxnSpPr>
          <p:cNvPr id="14" name="Straight Connector 13">
            <a:extLst>
              <a:ext uri="{FF2B5EF4-FFF2-40B4-BE49-F238E27FC236}">
                <a16:creationId xmlns:a16="http://schemas.microsoft.com/office/drawing/2014/main" id="{5C4022B4-2662-A240-ADF4-E9FC92D9FD99}"/>
              </a:ext>
            </a:extLst>
          </p:cNvPr>
          <p:cNvCxnSpPr>
            <a:cxnSpLocks/>
          </p:cNvCxnSpPr>
          <p:nvPr/>
        </p:nvCxnSpPr>
        <p:spPr>
          <a:xfrm>
            <a:off x="584624" y="2475443"/>
            <a:ext cx="0" cy="744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BAC4B7-71DB-E744-8F8D-BE16A344CEA6}"/>
              </a:ext>
            </a:extLst>
          </p:cNvPr>
          <p:cNvCxnSpPr>
            <a:cxnSpLocks/>
          </p:cNvCxnSpPr>
          <p:nvPr/>
        </p:nvCxnSpPr>
        <p:spPr>
          <a:xfrm>
            <a:off x="1454739" y="2659304"/>
            <a:ext cx="48827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A474EC-DEF3-D645-BDD3-580547B19699}"/>
              </a:ext>
            </a:extLst>
          </p:cNvPr>
          <p:cNvCxnSpPr>
            <a:cxnSpLocks/>
          </p:cNvCxnSpPr>
          <p:nvPr/>
        </p:nvCxnSpPr>
        <p:spPr>
          <a:xfrm>
            <a:off x="2867616" y="2989462"/>
            <a:ext cx="0" cy="243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6A674E-CF0E-CF46-AD17-8DB54B812A39}"/>
              </a:ext>
            </a:extLst>
          </p:cNvPr>
          <p:cNvCxnSpPr>
            <a:cxnSpLocks/>
          </p:cNvCxnSpPr>
          <p:nvPr/>
        </p:nvCxnSpPr>
        <p:spPr>
          <a:xfrm>
            <a:off x="1457459" y="249757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2857DB-633C-6047-A653-0850E378E4CA}"/>
              </a:ext>
            </a:extLst>
          </p:cNvPr>
          <p:cNvCxnSpPr>
            <a:cxnSpLocks/>
          </p:cNvCxnSpPr>
          <p:nvPr/>
        </p:nvCxnSpPr>
        <p:spPr>
          <a:xfrm>
            <a:off x="862791" y="2497570"/>
            <a:ext cx="0" cy="479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020222-1F49-F045-87F7-48FDAF20E0B8}"/>
              </a:ext>
            </a:extLst>
          </p:cNvPr>
          <p:cNvCxnSpPr>
            <a:cxnSpLocks/>
          </p:cNvCxnSpPr>
          <p:nvPr/>
        </p:nvCxnSpPr>
        <p:spPr>
          <a:xfrm>
            <a:off x="1166514" y="250315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733B8D-FDB3-9F4D-806D-0406972EADB3}"/>
              </a:ext>
            </a:extLst>
          </p:cNvPr>
          <p:cNvCxnSpPr>
            <a:cxnSpLocks/>
          </p:cNvCxnSpPr>
          <p:nvPr/>
        </p:nvCxnSpPr>
        <p:spPr>
          <a:xfrm>
            <a:off x="4707030" y="2807952"/>
            <a:ext cx="0" cy="502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DE1A58-42DF-824C-B52E-C71C90141720}"/>
              </a:ext>
            </a:extLst>
          </p:cNvPr>
          <p:cNvCxnSpPr>
            <a:cxnSpLocks/>
          </p:cNvCxnSpPr>
          <p:nvPr/>
        </p:nvCxnSpPr>
        <p:spPr>
          <a:xfrm>
            <a:off x="6337536" y="2678596"/>
            <a:ext cx="1" cy="596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3E31B7-8FA8-E44F-B2DC-6D3F0B064DA9}"/>
              </a:ext>
            </a:extLst>
          </p:cNvPr>
          <p:cNvCxnSpPr>
            <a:cxnSpLocks/>
          </p:cNvCxnSpPr>
          <p:nvPr/>
        </p:nvCxnSpPr>
        <p:spPr>
          <a:xfrm>
            <a:off x="1166514" y="2807952"/>
            <a:ext cx="35405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68626D-6010-B447-AF69-A414B6403FD4}"/>
              </a:ext>
            </a:extLst>
          </p:cNvPr>
          <p:cNvCxnSpPr>
            <a:cxnSpLocks/>
          </p:cNvCxnSpPr>
          <p:nvPr/>
        </p:nvCxnSpPr>
        <p:spPr>
          <a:xfrm>
            <a:off x="862791" y="2977050"/>
            <a:ext cx="2004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7BCC4D5-316F-5648-8974-68E6416D187C}"/>
              </a:ext>
            </a:extLst>
          </p:cNvPr>
          <p:cNvCxnSpPr>
            <a:cxnSpLocks/>
          </p:cNvCxnSpPr>
          <p:nvPr/>
        </p:nvCxnSpPr>
        <p:spPr>
          <a:xfrm>
            <a:off x="1712480" y="4403803"/>
            <a:ext cx="3743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361477-1931-584E-A06C-54FB45C038CF}"/>
              </a:ext>
            </a:extLst>
          </p:cNvPr>
          <p:cNvCxnSpPr>
            <a:cxnSpLocks/>
          </p:cNvCxnSpPr>
          <p:nvPr/>
        </p:nvCxnSpPr>
        <p:spPr>
          <a:xfrm>
            <a:off x="3690590" y="4415715"/>
            <a:ext cx="3743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 name="Content Placeholder 5">
            <a:extLst>
              <a:ext uri="{FF2B5EF4-FFF2-40B4-BE49-F238E27FC236}">
                <a16:creationId xmlns:a16="http://schemas.microsoft.com/office/drawing/2014/main" id="{A4770452-FE0B-924D-B223-8B044C8C10E6}"/>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001733" y="3305913"/>
            <a:ext cx="1541676" cy="2104919"/>
          </a:xfrm>
        </p:spPr>
      </p:pic>
      <p:cxnSp>
        <p:nvCxnSpPr>
          <p:cNvPr id="53" name="Straight Arrow Connector 52">
            <a:extLst>
              <a:ext uri="{FF2B5EF4-FFF2-40B4-BE49-F238E27FC236}">
                <a16:creationId xmlns:a16="http://schemas.microsoft.com/office/drawing/2014/main" id="{F69DDF85-C189-344F-AA9E-09B95956854B}"/>
              </a:ext>
            </a:extLst>
          </p:cNvPr>
          <p:cNvCxnSpPr>
            <a:cxnSpLocks/>
          </p:cNvCxnSpPr>
          <p:nvPr/>
        </p:nvCxnSpPr>
        <p:spPr>
          <a:xfrm>
            <a:off x="7214641" y="4384121"/>
            <a:ext cx="3743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8F2BB85-65E5-8F45-9150-5473A8EF4FBF}"/>
              </a:ext>
            </a:extLst>
          </p:cNvPr>
          <p:cNvCxnSpPr>
            <a:cxnSpLocks/>
          </p:cNvCxnSpPr>
          <p:nvPr/>
        </p:nvCxnSpPr>
        <p:spPr>
          <a:xfrm>
            <a:off x="5456928" y="4384121"/>
            <a:ext cx="3743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Subtitle 2">
            <a:extLst>
              <a:ext uri="{FF2B5EF4-FFF2-40B4-BE49-F238E27FC236}">
                <a16:creationId xmlns:a16="http://schemas.microsoft.com/office/drawing/2014/main" id="{D4CA09A2-8C94-6545-84EC-08A4CF5FDAB5}"/>
              </a:ext>
            </a:extLst>
          </p:cNvPr>
          <p:cNvSpPr txBox="1">
            <a:spLocks/>
          </p:cNvSpPr>
          <p:nvPr/>
        </p:nvSpPr>
        <p:spPr>
          <a:xfrm>
            <a:off x="7530876" y="5237714"/>
            <a:ext cx="1613124" cy="110367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400" b="1" dirty="0"/>
              <a:t>PERATURAN PRESIDEN  88/2017, PERPRES 86/2018, INPRES 2/2018, INPRES 8/2018, </a:t>
            </a:r>
            <a:r>
              <a:rPr lang="en-US" sz="1400" b="1" dirty="0" err="1"/>
              <a:t>dll</a:t>
            </a:r>
            <a:endParaRPr lang="en-US" sz="1400" b="1" dirty="0"/>
          </a:p>
        </p:txBody>
      </p:sp>
      <p:cxnSp>
        <p:nvCxnSpPr>
          <p:cNvPr id="58" name="Straight Connector 57">
            <a:extLst>
              <a:ext uri="{FF2B5EF4-FFF2-40B4-BE49-F238E27FC236}">
                <a16:creationId xmlns:a16="http://schemas.microsoft.com/office/drawing/2014/main" id="{67A2ACB4-9830-B146-8A86-5B97E07B9253}"/>
              </a:ext>
            </a:extLst>
          </p:cNvPr>
          <p:cNvCxnSpPr>
            <a:cxnSpLocks/>
          </p:cNvCxnSpPr>
          <p:nvPr/>
        </p:nvCxnSpPr>
        <p:spPr>
          <a:xfrm>
            <a:off x="1865203" y="2524566"/>
            <a:ext cx="6102498" cy="7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909C56-087E-2F41-93A9-06A185EE4C9E}"/>
              </a:ext>
            </a:extLst>
          </p:cNvPr>
          <p:cNvCxnSpPr>
            <a:cxnSpLocks/>
          </p:cNvCxnSpPr>
          <p:nvPr/>
        </p:nvCxnSpPr>
        <p:spPr>
          <a:xfrm>
            <a:off x="1875017" y="2468200"/>
            <a:ext cx="1" cy="56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A919339-A606-814A-BFC7-6966370D15E8}"/>
              </a:ext>
            </a:extLst>
          </p:cNvPr>
          <p:cNvCxnSpPr>
            <a:cxnSpLocks/>
          </p:cNvCxnSpPr>
          <p:nvPr/>
        </p:nvCxnSpPr>
        <p:spPr>
          <a:xfrm>
            <a:off x="7967703" y="2555509"/>
            <a:ext cx="9299" cy="24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CAB5B3-7EAA-744B-ACBC-80830EB741DB}"/>
              </a:ext>
            </a:extLst>
          </p:cNvPr>
          <p:cNvCxnSpPr>
            <a:cxnSpLocks/>
          </p:cNvCxnSpPr>
          <p:nvPr/>
        </p:nvCxnSpPr>
        <p:spPr>
          <a:xfrm>
            <a:off x="602252" y="3218407"/>
            <a:ext cx="465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93077F0-F621-7B4C-9BB8-458670FD2C6E}"/>
              </a:ext>
            </a:extLst>
          </p:cNvPr>
          <p:cNvCxnSpPr>
            <a:cxnSpLocks/>
          </p:cNvCxnSpPr>
          <p:nvPr/>
        </p:nvCxnSpPr>
        <p:spPr>
          <a:xfrm>
            <a:off x="1067876" y="3194994"/>
            <a:ext cx="0" cy="176454"/>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1171AB7-621B-C24E-B12B-E2A97DF209A1}"/>
              </a:ext>
            </a:extLst>
          </p:cNvPr>
          <p:cNvPicPr>
            <a:picLocks noChangeAspect="1"/>
          </p:cNvPicPr>
          <p:nvPr/>
        </p:nvPicPr>
        <p:blipFill>
          <a:blip r:embed="rId6"/>
          <a:stretch>
            <a:fillRect/>
          </a:stretch>
        </p:blipFill>
        <p:spPr>
          <a:xfrm>
            <a:off x="7356504" y="3058660"/>
            <a:ext cx="1398804" cy="2168146"/>
          </a:xfrm>
          <a:prstGeom prst="rect">
            <a:avLst/>
          </a:prstGeom>
        </p:spPr>
      </p:pic>
      <p:cxnSp>
        <p:nvCxnSpPr>
          <p:cNvPr id="36" name="Straight Connector 35">
            <a:extLst>
              <a:ext uri="{FF2B5EF4-FFF2-40B4-BE49-F238E27FC236}">
                <a16:creationId xmlns:a16="http://schemas.microsoft.com/office/drawing/2014/main" id="{670155C2-618F-6844-8FBD-C48B3F8B12C8}"/>
              </a:ext>
            </a:extLst>
          </p:cNvPr>
          <p:cNvCxnSpPr>
            <a:cxnSpLocks/>
          </p:cNvCxnSpPr>
          <p:nvPr/>
        </p:nvCxnSpPr>
        <p:spPr>
          <a:xfrm flipV="1">
            <a:off x="7455163" y="3129450"/>
            <a:ext cx="1300145" cy="6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1C632B-1900-6044-BBD5-180F1387E712}"/>
              </a:ext>
            </a:extLst>
          </p:cNvPr>
          <p:cNvCxnSpPr>
            <a:cxnSpLocks/>
          </p:cNvCxnSpPr>
          <p:nvPr/>
        </p:nvCxnSpPr>
        <p:spPr>
          <a:xfrm>
            <a:off x="7444881" y="3129450"/>
            <a:ext cx="10282" cy="207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9A3DF3-1E2E-5D41-A0B8-AD96CB95ED0F}"/>
              </a:ext>
            </a:extLst>
          </p:cNvPr>
          <p:cNvCxnSpPr>
            <a:cxnSpLocks/>
          </p:cNvCxnSpPr>
          <p:nvPr/>
        </p:nvCxnSpPr>
        <p:spPr>
          <a:xfrm flipV="1">
            <a:off x="7441562" y="5200048"/>
            <a:ext cx="1300145" cy="6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856F46-E0C6-FE43-B6DF-24647478B0E7}"/>
              </a:ext>
            </a:extLst>
          </p:cNvPr>
          <p:cNvCxnSpPr>
            <a:cxnSpLocks/>
          </p:cNvCxnSpPr>
          <p:nvPr/>
        </p:nvCxnSpPr>
        <p:spPr>
          <a:xfrm>
            <a:off x="8746380" y="3134502"/>
            <a:ext cx="10282" cy="207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0D9A908-7AF5-BC49-905E-EDC136FB2C24}"/>
              </a:ext>
            </a:extLst>
          </p:cNvPr>
          <p:cNvCxnSpPr>
            <a:cxnSpLocks/>
          </p:cNvCxnSpPr>
          <p:nvPr/>
        </p:nvCxnSpPr>
        <p:spPr>
          <a:xfrm flipV="1">
            <a:off x="7666100" y="2902869"/>
            <a:ext cx="1300145" cy="6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AFED0D-E338-AD41-9458-FAD8484D56E6}"/>
              </a:ext>
            </a:extLst>
          </p:cNvPr>
          <p:cNvCxnSpPr>
            <a:cxnSpLocks/>
          </p:cNvCxnSpPr>
          <p:nvPr/>
        </p:nvCxnSpPr>
        <p:spPr>
          <a:xfrm>
            <a:off x="8942320" y="2864619"/>
            <a:ext cx="10282" cy="207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21A0CD-F04B-1440-9161-88758D6028DA}"/>
              </a:ext>
            </a:extLst>
          </p:cNvPr>
          <p:cNvCxnSpPr>
            <a:cxnSpLocks/>
          </p:cNvCxnSpPr>
          <p:nvPr/>
        </p:nvCxnSpPr>
        <p:spPr>
          <a:xfrm flipV="1">
            <a:off x="7565591" y="3028855"/>
            <a:ext cx="1300145" cy="6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D8C2F2-6966-4B40-98F7-4EEDCEAF50FC}"/>
              </a:ext>
            </a:extLst>
          </p:cNvPr>
          <p:cNvCxnSpPr>
            <a:cxnSpLocks/>
          </p:cNvCxnSpPr>
          <p:nvPr/>
        </p:nvCxnSpPr>
        <p:spPr>
          <a:xfrm>
            <a:off x="8856808" y="2991377"/>
            <a:ext cx="10282" cy="207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D5B0821-DA18-454B-954A-7F55FEE5AA0E}"/>
              </a:ext>
            </a:extLst>
          </p:cNvPr>
          <p:cNvCxnSpPr>
            <a:cxnSpLocks/>
          </p:cNvCxnSpPr>
          <p:nvPr/>
        </p:nvCxnSpPr>
        <p:spPr>
          <a:xfrm>
            <a:off x="9073455" y="2761839"/>
            <a:ext cx="10282" cy="207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526CEC-9710-F740-B66B-EDF899C60F9D}"/>
              </a:ext>
            </a:extLst>
          </p:cNvPr>
          <p:cNvCxnSpPr>
            <a:cxnSpLocks/>
          </p:cNvCxnSpPr>
          <p:nvPr/>
        </p:nvCxnSpPr>
        <p:spPr>
          <a:xfrm flipV="1">
            <a:off x="8002746" y="2801292"/>
            <a:ext cx="1063935" cy="3427"/>
          </a:xfrm>
          <a:prstGeom prst="line">
            <a:avLst/>
          </a:prstGeom>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DC2BDE45-F0EC-7B4D-94FE-3D81611A9643}"/>
              </a:ext>
            </a:extLst>
          </p:cNvPr>
          <p:cNvPicPr>
            <a:picLocks noChangeAspect="1"/>
          </p:cNvPicPr>
          <p:nvPr/>
        </p:nvPicPr>
        <p:blipFill>
          <a:blip r:embed="rId7"/>
          <a:stretch>
            <a:fillRect/>
          </a:stretch>
        </p:blipFill>
        <p:spPr>
          <a:xfrm>
            <a:off x="5867972" y="3611848"/>
            <a:ext cx="1424011" cy="2011698"/>
          </a:xfrm>
          <a:prstGeom prst="rect">
            <a:avLst/>
          </a:prstGeom>
        </p:spPr>
      </p:pic>
      <p:pic>
        <p:nvPicPr>
          <p:cNvPr id="59" name="Picture 58">
            <a:extLst>
              <a:ext uri="{FF2B5EF4-FFF2-40B4-BE49-F238E27FC236}">
                <a16:creationId xmlns:a16="http://schemas.microsoft.com/office/drawing/2014/main" id="{8D2CC2CB-0B8C-AE49-8BDD-B20B31682029}"/>
              </a:ext>
            </a:extLst>
          </p:cNvPr>
          <p:cNvPicPr>
            <a:picLocks noChangeAspect="1"/>
          </p:cNvPicPr>
          <p:nvPr/>
        </p:nvPicPr>
        <p:blipFill>
          <a:blip r:embed="rId8"/>
          <a:stretch>
            <a:fillRect/>
          </a:stretch>
        </p:blipFill>
        <p:spPr>
          <a:xfrm>
            <a:off x="5718545" y="3310760"/>
            <a:ext cx="1364991" cy="1928321"/>
          </a:xfrm>
          <a:prstGeom prst="rect">
            <a:avLst/>
          </a:prstGeom>
        </p:spPr>
      </p:pic>
      <p:sp>
        <p:nvSpPr>
          <p:cNvPr id="60" name="Title 1">
            <a:extLst>
              <a:ext uri="{FF2B5EF4-FFF2-40B4-BE49-F238E27FC236}">
                <a16:creationId xmlns:a16="http://schemas.microsoft.com/office/drawing/2014/main" id="{A09EAF2F-A03C-8A47-B50D-E1F206ECF93C}"/>
              </a:ext>
            </a:extLst>
          </p:cNvPr>
          <p:cNvSpPr txBox="1">
            <a:spLocks/>
          </p:cNvSpPr>
          <p:nvPr/>
        </p:nvSpPr>
        <p:spPr>
          <a:xfrm>
            <a:off x="2337940" y="-40810"/>
            <a:ext cx="6659906" cy="227815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2800" b="1" kern="1200" spc="-50" baseline="0">
                <a:solidFill>
                  <a:schemeClr val="tx1">
                    <a:lumMod val="75000"/>
                    <a:lumOff val="25000"/>
                  </a:schemeClr>
                </a:solidFill>
                <a:latin typeface="+mj-lt"/>
                <a:ea typeface="+mj-ea"/>
                <a:cs typeface="+mj-cs"/>
              </a:defRPr>
            </a:lvl1pPr>
          </a:lstStyle>
          <a:p>
            <a:br>
              <a:rPr lang="en-US" dirty="0">
                <a:solidFill>
                  <a:schemeClr val="tx1"/>
                </a:solidFill>
              </a:rPr>
            </a:br>
            <a:r>
              <a:rPr lang="en-US" dirty="0">
                <a:solidFill>
                  <a:schemeClr val="tx1"/>
                </a:solidFill>
              </a:rPr>
              <a:t>APA YANG SECARA AKTUAL DILAKUKAN BIROKRASI MENGHADAPI TARGET-TARGET PELAKSANAAN REFORMA AGRARIA DITETAPKAN DALAM RPJMN ?</a:t>
            </a:r>
            <a:br>
              <a:rPr lang="en-US" dirty="0">
                <a:solidFill>
                  <a:schemeClr val="tx1"/>
                </a:solidFill>
              </a:rPr>
            </a:br>
            <a:endParaRPr lang="en-US" cap="all" dirty="0">
              <a:solidFill>
                <a:schemeClr val="tx1"/>
              </a:solidFill>
            </a:endParaRPr>
          </a:p>
        </p:txBody>
      </p:sp>
    </p:spTree>
    <p:extLst>
      <p:ext uri="{BB962C8B-B14F-4D97-AF65-F5344CB8AC3E}">
        <p14:creationId xmlns:p14="http://schemas.microsoft.com/office/powerpoint/2010/main" val="2483858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2"/>
          <p:cNvSpPr/>
          <p:nvPr/>
        </p:nvSpPr>
        <p:spPr>
          <a:xfrm>
            <a:off x="549492" y="1357298"/>
            <a:ext cx="8308789" cy="5214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8764460"/>
              </p:ext>
            </p:extLst>
          </p:nvPr>
        </p:nvGraphicFramePr>
        <p:xfrm>
          <a:off x="153835" y="1000108"/>
          <a:ext cx="8770388"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17606" y="1142984"/>
            <a:ext cx="1055084" cy="369332"/>
          </a:xfrm>
          <a:prstGeom prst="rect">
            <a:avLst/>
          </a:prstGeom>
          <a:solidFill>
            <a:schemeClr val="accent6">
              <a:lumMod val="40000"/>
              <a:lumOff val="60000"/>
            </a:schemeClr>
          </a:solidFill>
          <a:ln>
            <a:solidFill>
              <a:schemeClr val="tx1"/>
            </a:solidFill>
          </a:ln>
        </p:spPr>
        <p:txBody>
          <a:bodyPr wrap="square" rtlCol="0">
            <a:spAutoFit/>
          </a:bodyPr>
          <a:lstStyle/>
          <a:p>
            <a:pPr algn="ctr"/>
            <a:r>
              <a:rPr lang="id-ID" b="1" dirty="0"/>
              <a:t>LEVEL 1</a:t>
            </a:r>
          </a:p>
        </p:txBody>
      </p:sp>
      <p:sp>
        <p:nvSpPr>
          <p:cNvPr id="9" name="TextBox 8"/>
          <p:cNvSpPr txBox="1"/>
          <p:nvPr/>
        </p:nvSpPr>
        <p:spPr>
          <a:xfrm>
            <a:off x="1785918" y="1428736"/>
            <a:ext cx="1362817" cy="646331"/>
          </a:xfrm>
          <a:prstGeom prst="rect">
            <a:avLst/>
          </a:prstGeom>
          <a:solidFill>
            <a:srgbClr val="FFFF00"/>
          </a:solidFill>
          <a:ln>
            <a:solidFill>
              <a:schemeClr val="tx1"/>
            </a:solidFill>
          </a:ln>
        </p:spPr>
        <p:txBody>
          <a:bodyPr wrap="square" rtlCol="0">
            <a:spAutoFit/>
          </a:bodyPr>
          <a:lstStyle/>
          <a:p>
            <a:pPr algn="ctr"/>
            <a:r>
              <a:rPr lang="id-ID" b="1" dirty="0"/>
              <a:t>PROGRAM PRIORITAS</a:t>
            </a:r>
          </a:p>
        </p:txBody>
      </p:sp>
      <p:cxnSp>
        <p:nvCxnSpPr>
          <p:cNvPr id="11" name="Straight Connector 10"/>
          <p:cNvCxnSpPr/>
          <p:nvPr/>
        </p:nvCxnSpPr>
        <p:spPr>
          <a:xfrm>
            <a:off x="5165485" y="2214554"/>
            <a:ext cx="835275"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3067283" y="2214554"/>
            <a:ext cx="791313"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654560" y="4380164"/>
            <a:ext cx="1000132" cy="263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434356" y="4363190"/>
            <a:ext cx="928694" cy="346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071935" y="5857892"/>
            <a:ext cx="961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72396" y="3929066"/>
            <a:ext cx="1186970" cy="646331"/>
          </a:xfrm>
          <a:prstGeom prst="rect">
            <a:avLst/>
          </a:prstGeom>
          <a:solidFill>
            <a:srgbClr val="FF0000"/>
          </a:solidFill>
          <a:ln>
            <a:solidFill>
              <a:schemeClr val="tx1"/>
            </a:solidFill>
          </a:ln>
        </p:spPr>
        <p:txBody>
          <a:bodyPr wrap="square" rtlCol="0">
            <a:spAutoFit/>
          </a:bodyPr>
          <a:lstStyle/>
          <a:p>
            <a:pPr algn="ctr"/>
            <a:r>
              <a:rPr lang="id-ID" b="1" dirty="0">
                <a:solidFill>
                  <a:schemeClr val="bg1"/>
                </a:solidFill>
              </a:rPr>
              <a:t>PRIORITASNASIONAL</a:t>
            </a:r>
          </a:p>
        </p:txBody>
      </p:sp>
      <p:cxnSp>
        <p:nvCxnSpPr>
          <p:cNvPr id="49" name="Straight Arrow Connector 48"/>
          <p:cNvCxnSpPr/>
          <p:nvPr/>
        </p:nvCxnSpPr>
        <p:spPr>
          <a:xfrm>
            <a:off x="5286380" y="4214818"/>
            <a:ext cx="2184598" cy="16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8"/>
          <p:cNvSpPr>
            <a:spLocks noChangeArrowheads="1"/>
          </p:cNvSpPr>
          <p:nvPr/>
        </p:nvSpPr>
        <p:spPr bwMode="auto">
          <a:xfrm>
            <a:off x="5327838" y="1428736"/>
            <a:ext cx="2179566" cy="92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18" tIns="47508" rIns="95018" bIns="47508">
            <a:spAutoFit/>
          </a:bodyPr>
          <a:lstStyle>
            <a:lvl1pPr eaLnBrk="0" hangingPunct="0">
              <a:defRPr sz="1900">
                <a:solidFill>
                  <a:schemeClr val="tx1"/>
                </a:solidFill>
                <a:latin typeface="Calibri" panose="020F0502020204030204" pitchFamily="34" charset="0"/>
                <a:cs typeface="Arial" panose="020B0604020202020204" pitchFamily="34" charset="0"/>
              </a:defRPr>
            </a:lvl1pPr>
            <a:lvl2pPr marL="742950" indent="-285750" eaLnBrk="0" hangingPunct="0">
              <a:defRPr sz="1900">
                <a:solidFill>
                  <a:schemeClr val="tx1"/>
                </a:solidFill>
                <a:latin typeface="Calibri" panose="020F0502020204030204" pitchFamily="34" charset="0"/>
                <a:cs typeface="Arial" panose="020B0604020202020204" pitchFamily="34" charset="0"/>
              </a:defRPr>
            </a:lvl2pPr>
            <a:lvl3pPr marL="1143000" indent="-228600" eaLnBrk="0" hangingPunct="0">
              <a:defRPr sz="1900">
                <a:solidFill>
                  <a:schemeClr val="tx1"/>
                </a:solidFill>
                <a:latin typeface="Calibri" panose="020F0502020204030204" pitchFamily="34" charset="0"/>
                <a:cs typeface="Arial" panose="020B0604020202020204" pitchFamily="34" charset="0"/>
              </a:defRPr>
            </a:lvl3pPr>
            <a:lvl4pPr marL="1600200" indent="-228600" eaLnBrk="0" hangingPunct="0">
              <a:defRPr sz="1900">
                <a:solidFill>
                  <a:schemeClr val="tx1"/>
                </a:solidFill>
                <a:latin typeface="Calibri" panose="020F0502020204030204" pitchFamily="34" charset="0"/>
                <a:cs typeface="Arial" panose="020B0604020202020204" pitchFamily="34" charset="0"/>
              </a:defRPr>
            </a:lvl4pPr>
            <a:lvl5pPr marL="2057400" indent="-228600" eaLnBrk="0" hangingPunct="0">
              <a:defRPr sz="1900">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marL="133691" indent="-133691">
              <a:buFont typeface="Calibri" panose="020F0502020204030204" pitchFamily="34" charset="0"/>
              <a:buChar char="−"/>
            </a:pPr>
            <a:r>
              <a:rPr lang="id-ID" sz="900" dirty="0"/>
              <a:t>Kem</a:t>
            </a:r>
            <a:r>
              <a:rPr lang="en-US" sz="900" dirty="0"/>
              <a:t>.</a:t>
            </a:r>
            <a:r>
              <a:rPr lang="id-ID" sz="900" dirty="0"/>
              <a:t> ATR/BPN;   </a:t>
            </a:r>
            <a:r>
              <a:rPr lang="en-US" sz="900" dirty="0"/>
              <a:t> </a:t>
            </a:r>
            <a:r>
              <a:rPr lang="id-ID" sz="900" dirty="0"/>
              <a:t>       </a:t>
            </a:r>
            <a:r>
              <a:rPr lang="en-US" sz="900" dirty="0"/>
              <a:t>- </a:t>
            </a:r>
            <a:r>
              <a:rPr lang="id-ID" sz="900" dirty="0"/>
              <a:t>K</a:t>
            </a:r>
            <a:r>
              <a:rPr lang="en-US" sz="900" dirty="0"/>
              <a:t>LHK</a:t>
            </a:r>
            <a:r>
              <a:rPr lang="id-ID" sz="900" dirty="0"/>
              <a:t>;</a:t>
            </a:r>
          </a:p>
          <a:p>
            <a:pPr marL="133691" indent="-133691">
              <a:buFont typeface="Calibri" panose="020F0502020204030204" pitchFamily="34" charset="0"/>
              <a:buChar char="−"/>
            </a:pPr>
            <a:r>
              <a:rPr lang="id-ID" sz="900" dirty="0"/>
              <a:t>Kemen</a:t>
            </a:r>
            <a:r>
              <a:rPr lang="en-US" sz="900" dirty="0"/>
              <a:t>tan</a:t>
            </a:r>
            <a:r>
              <a:rPr lang="id-ID" sz="900" dirty="0"/>
              <a:t>;	</a:t>
            </a:r>
            <a:r>
              <a:rPr lang="en-US" sz="900" dirty="0"/>
              <a:t>     </a:t>
            </a:r>
            <a:r>
              <a:rPr lang="id-ID" sz="900" dirty="0"/>
              <a:t>    </a:t>
            </a:r>
            <a:r>
              <a:rPr lang="en-US" sz="900" dirty="0"/>
              <a:t>- </a:t>
            </a:r>
            <a:r>
              <a:rPr lang="id-ID" sz="900" dirty="0"/>
              <a:t>Kemen ESDM;</a:t>
            </a:r>
          </a:p>
          <a:p>
            <a:pPr marL="133691" indent="-133691">
              <a:buFont typeface="Calibri" panose="020F0502020204030204" pitchFamily="34" charset="0"/>
              <a:buChar char="−"/>
            </a:pPr>
            <a:r>
              <a:rPr lang="id-ID" sz="900" dirty="0"/>
              <a:t>Kemen Desa, PDT</a:t>
            </a:r>
            <a:r>
              <a:rPr lang="en-US" sz="900" dirty="0"/>
              <a:t>T</a:t>
            </a:r>
            <a:r>
              <a:rPr lang="id-ID" sz="900" dirty="0"/>
              <a:t>;</a:t>
            </a:r>
            <a:r>
              <a:rPr lang="en-US" sz="900" dirty="0"/>
              <a:t>    - </a:t>
            </a:r>
            <a:r>
              <a:rPr lang="id-ID" sz="900" dirty="0"/>
              <a:t>KKP;</a:t>
            </a:r>
          </a:p>
          <a:p>
            <a:pPr marL="133691" indent="-133691">
              <a:buFont typeface="Calibri" panose="020F0502020204030204" pitchFamily="34" charset="0"/>
              <a:buChar char="−"/>
            </a:pPr>
            <a:r>
              <a:rPr lang="id-ID" sz="900" dirty="0"/>
              <a:t>Kemen.PUPR</a:t>
            </a:r>
            <a:r>
              <a:rPr lang="en-US" sz="900" dirty="0"/>
              <a:t>; </a:t>
            </a:r>
            <a:r>
              <a:rPr lang="id-ID" sz="900" dirty="0"/>
              <a:t>             </a:t>
            </a:r>
            <a:r>
              <a:rPr lang="en-US" sz="900" dirty="0"/>
              <a:t>-</a:t>
            </a:r>
            <a:r>
              <a:rPr lang="id-ID" sz="900" dirty="0"/>
              <a:t> Kemen</a:t>
            </a:r>
            <a:r>
              <a:rPr lang="en-US" sz="900" dirty="0" err="1"/>
              <a:t>dagri</a:t>
            </a:r>
            <a:r>
              <a:rPr lang="en-US" sz="900" dirty="0"/>
              <a:t>;</a:t>
            </a:r>
            <a:endParaRPr lang="id-ID" sz="900" dirty="0"/>
          </a:p>
          <a:p>
            <a:pPr marL="133691" indent="-133691">
              <a:buFont typeface="Calibri" panose="020F0502020204030204" pitchFamily="34" charset="0"/>
              <a:buChar char="−"/>
            </a:pPr>
            <a:r>
              <a:rPr lang="id-ID" sz="900" dirty="0"/>
              <a:t>Kemenhub;                  - Setkab</a:t>
            </a:r>
          </a:p>
          <a:p>
            <a:pPr marL="133691" indent="-133691">
              <a:buFont typeface="Calibri" panose="020F0502020204030204" pitchFamily="34" charset="0"/>
              <a:buChar char="−"/>
            </a:pPr>
            <a:r>
              <a:rPr lang="id-ID" sz="900" dirty="0"/>
              <a:t>Setneg</a:t>
            </a:r>
          </a:p>
        </p:txBody>
      </p:sp>
      <p:sp>
        <p:nvSpPr>
          <p:cNvPr id="17" name="Rectangle 8"/>
          <p:cNvSpPr>
            <a:spLocks noChangeArrowheads="1"/>
          </p:cNvSpPr>
          <p:nvPr/>
        </p:nvSpPr>
        <p:spPr bwMode="auto">
          <a:xfrm>
            <a:off x="7403053" y="2646694"/>
            <a:ext cx="1428760" cy="120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18" tIns="47508" rIns="95018" bIns="47508">
            <a:spAutoFit/>
          </a:bodyPr>
          <a:lstStyle>
            <a:lvl1pPr eaLnBrk="0" hangingPunct="0">
              <a:defRPr sz="1900">
                <a:solidFill>
                  <a:schemeClr val="tx1"/>
                </a:solidFill>
                <a:latin typeface="Calibri" panose="020F0502020204030204" pitchFamily="34" charset="0"/>
                <a:cs typeface="Arial" panose="020B0604020202020204" pitchFamily="34" charset="0"/>
              </a:defRPr>
            </a:lvl1pPr>
            <a:lvl2pPr marL="742950" indent="-285750" eaLnBrk="0" hangingPunct="0">
              <a:defRPr sz="1900">
                <a:solidFill>
                  <a:schemeClr val="tx1"/>
                </a:solidFill>
                <a:latin typeface="Calibri" panose="020F0502020204030204" pitchFamily="34" charset="0"/>
                <a:cs typeface="Arial" panose="020B0604020202020204" pitchFamily="34" charset="0"/>
              </a:defRPr>
            </a:lvl2pPr>
            <a:lvl3pPr marL="1143000" indent="-228600" eaLnBrk="0" hangingPunct="0">
              <a:defRPr sz="1900">
                <a:solidFill>
                  <a:schemeClr val="tx1"/>
                </a:solidFill>
                <a:latin typeface="Calibri" panose="020F0502020204030204" pitchFamily="34" charset="0"/>
                <a:cs typeface="Arial" panose="020B0604020202020204" pitchFamily="34" charset="0"/>
              </a:defRPr>
            </a:lvl3pPr>
            <a:lvl4pPr marL="1600200" indent="-228600" eaLnBrk="0" hangingPunct="0">
              <a:defRPr sz="1900">
                <a:solidFill>
                  <a:schemeClr val="tx1"/>
                </a:solidFill>
                <a:latin typeface="Calibri" panose="020F0502020204030204" pitchFamily="34" charset="0"/>
                <a:cs typeface="Arial" panose="020B0604020202020204" pitchFamily="34" charset="0"/>
              </a:defRPr>
            </a:lvl4pPr>
            <a:lvl5pPr marL="2057400" indent="-228600" eaLnBrk="0" hangingPunct="0">
              <a:defRPr sz="1900">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marL="133691" indent="-133691">
              <a:buFont typeface="Calibri" panose="020F0502020204030204" pitchFamily="34" charset="0"/>
              <a:buChar char="−"/>
            </a:pPr>
            <a:r>
              <a:rPr lang="id-ID" sz="900" dirty="0"/>
              <a:t>Kem</a:t>
            </a:r>
            <a:r>
              <a:rPr lang="en-US" sz="900" dirty="0"/>
              <a:t>.</a:t>
            </a:r>
            <a:r>
              <a:rPr lang="id-ID" sz="900" dirty="0"/>
              <a:t> ATR/BPN;   </a:t>
            </a:r>
            <a:r>
              <a:rPr lang="en-US" sz="900" dirty="0"/>
              <a:t> </a:t>
            </a:r>
            <a:endParaRPr lang="id-ID" sz="900" dirty="0"/>
          </a:p>
          <a:p>
            <a:pPr marL="133691" indent="-133691">
              <a:buFont typeface="Calibri" panose="020F0502020204030204" pitchFamily="34" charset="0"/>
              <a:buChar char="−"/>
            </a:pPr>
            <a:r>
              <a:rPr lang="id-ID" sz="900" dirty="0"/>
              <a:t>K</a:t>
            </a:r>
            <a:r>
              <a:rPr lang="en-US" sz="900" dirty="0"/>
              <a:t>LHK</a:t>
            </a:r>
            <a:r>
              <a:rPr lang="id-ID" sz="900" dirty="0"/>
              <a:t>;</a:t>
            </a:r>
          </a:p>
          <a:p>
            <a:pPr marL="133691" indent="-133691">
              <a:buFont typeface="Calibri" panose="020F0502020204030204" pitchFamily="34" charset="0"/>
              <a:buChar char="−"/>
            </a:pPr>
            <a:r>
              <a:rPr lang="id-ID" sz="900" dirty="0"/>
              <a:t>Kemen</a:t>
            </a:r>
            <a:r>
              <a:rPr lang="en-US" sz="900" dirty="0"/>
              <a:t>tan</a:t>
            </a:r>
            <a:r>
              <a:rPr lang="id-ID" sz="900" dirty="0"/>
              <a:t>;	</a:t>
            </a:r>
          </a:p>
          <a:p>
            <a:pPr marL="133691" indent="-133691">
              <a:buFont typeface="Calibri" panose="020F0502020204030204" pitchFamily="34" charset="0"/>
              <a:buChar char="−"/>
            </a:pPr>
            <a:r>
              <a:rPr lang="id-ID" sz="900" dirty="0"/>
              <a:t>Kemen Kop UKM;</a:t>
            </a:r>
          </a:p>
          <a:p>
            <a:pPr marL="133691" indent="-133691">
              <a:buFont typeface="Calibri" panose="020F0502020204030204" pitchFamily="34" charset="0"/>
              <a:buChar char="−"/>
            </a:pPr>
            <a:r>
              <a:rPr lang="id-ID" sz="900" dirty="0"/>
              <a:t>Kemen Desa, PDT</a:t>
            </a:r>
            <a:r>
              <a:rPr lang="en-US" sz="900" dirty="0"/>
              <a:t>T</a:t>
            </a:r>
            <a:r>
              <a:rPr lang="id-ID" sz="900" dirty="0"/>
              <a:t>;</a:t>
            </a:r>
            <a:r>
              <a:rPr lang="en-US" sz="900" dirty="0"/>
              <a:t>    </a:t>
            </a:r>
            <a:endParaRPr lang="id-ID" sz="900" dirty="0"/>
          </a:p>
          <a:p>
            <a:pPr marL="133691" indent="-133691">
              <a:buFont typeface="Calibri" panose="020F0502020204030204" pitchFamily="34" charset="0"/>
              <a:buChar char="−"/>
            </a:pPr>
            <a:r>
              <a:rPr lang="id-ID" sz="900" dirty="0"/>
              <a:t>KKP;</a:t>
            </a:r>
          </a:p>
          <a:p>
            <a:pPr marL="133691" indent="-133691">
              <a:buFont typeface="Calibri" panose="020F0502020204030204" pitchFamily="34" charset="0"/>
              <a:buChar char="−"/>
            </a:pPr>
            <a:r>
              <a:rPr lang="id-ID" sz="900" dirty="0"/>
              <a:t>Kemen.PUPR</a:t>
            </a:r>
            <a:r>
              <a:rPr lang="en-US" sz="900" dirty="0"/>
              <a:t>; </a:t>
            </a:r>
            <a:r>
              <a:rPr lang="id-ID" sz="900" dirty="0"/>
              <a:t> </a:t>
            </a:r>
          </a:p>
          <a:p>
            <a:pPr marL="133691" indent="-133691">
              <a:buFont typeface="Calibri" panose="020F0502020204030204" pitchFamily="34" charset="0"/>
              <a:buChar char="−"/>
            </a:pPr>
            <a:r>
              <a:rPr lang="id-ID" sz="900" dirty="0"/>
              <a:t>Kemendagri</a:t>
            </a:r>
          </a:p>
        </p:txBody>
      </p:sp>
      <p:sp>
        <p:nvSpPr>
          <p:cNvPr id="18" name="Rectangle 8"/>
          <p:cNvSpPr>
            <a:spLocks noChangeArrowheads="1"/>
          </p:cNvSpPr>
          <p:nvPr/>
        </p:nvSpPr>
        <p:spPr bwMode="auto">
          <a:xfrm>
            <a:off x="6598733" y="5331358"/>
            <a:ext cx="2143140" cy="92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18" tIns="47508" rIns="95018" bIns="47508">
            <a:spAutoFit/>
          </a:bodyPr>
          <a:lstStyle>
            <a:lvl1pPr eaLnBrk="0" hangingPunct="0">
              <a:defRPr sz="1900">
                <a:solidFill>
                  <a:schemeClr val="tx1"/>
                </a:solidFill>
                <a:latin typeface="Calibri" panose="020F0502020204030204" pitchFamily="34" charset="0"/>
                <a:cs typeface="Arial" panose="020B0604020202020204" pitchFamily="34" charset="0"/>
              </a:defRPr>
            </a:lvl1pPr>
            <a:lvl2pPr marL="742950" indent="-285750" eaLnBrk="0" hangingPunct="0">
              <a:defRPr sz="1900">
                <a:solidFill>
                  <a:schemeClr val="tx1"/>
                </a:solidFill>
                <a:latin typeface="Calibri" panose="020F0502020204030204" pitchFamily="34" charset="0"/>
                <a:cs typeface="Arial" panose="020B0604020202020204" pitchFamily="34" charset="0"/>
              </a:defRPr>
            </a:lvl2pPr>
            <a:lvl3pPr marL="1143000" indent="-228600" eaLnBrk="0" hangingPunct="0">
              <a:defRPr sz="1900">
                <a:solidFill>
                  <a:schemeClr val="tx1"/>
                </a:solidFill>
                <a:latin typeface="Calibri" panose="020F0502020204030204" pitchFamily="34" charset="0"/>
                <a:cs typeface="Arial" panose="020B0604020202020204" pitchFamily="34" charset="0"/>
              </a:defRPr>
            </a:lvl3pPr>
            <a:lvl4pPr marL="1600200" indent="-228600" eaLnBrk="0" hangingPunct="0">
              <a:defRPr sz="1900">
                <a:solidFill>
                  <a:schemeClr val="tx1"/>
                </a:solidFill>
                <a:latin typeface="Calibri" panose="020F0502020204030204" pitchFamily="34" charset="0"/>
                <a:cs typeface="Arial" panose="020B0604020202020204" pitchFamily="34" charset="0"/>
              </a:defRPr>
            </a:lvl4pPr>
            <a:lvl5pPr marL="2057400" indent="-228600" eaLnBrk="0" hangingPunct="0">
              <a:defRPr sz="1900">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marL="133691" indent="-133691">
              <a:buFont typeface="Calibri" panose="020F0502020204030204" pitchFamily="34" charset="0"/>
              <a:buChar char="−"/>
            </a:pPr>
            <a:r>
              <a:rPr lang="id-ID" sz="900" dirty="0"/>
              <a:t>Kem</a:t>
            </a:r>
            <a:r>
              <a:rPr lang="en-US" sz="900" dirty="0"/>
              <a:t>.</a:t>
            </a:r>
            <a:r>
              <a:rPr lang="id-ID" sz="900" dirty="0"/>
              <a:t> ATR/BPN;   </a:t>
            </a:r>
            <a:r>
              <a:rPr lang="en-US" sz="900" dirty="0"/>
              <a:t> - </a:t>
            </a:r>
            <a:r>
              <a:rPr lang="id-ID" sz="900" dirty="0"/>
              <a:t>K</a:t>
            </a:r>
            <a:r>
              <a:rPr lang="en-US" sz="900" dirty="0"/>
              <a:t>LHK</a:t>
            </a:r>
            <a:r>
              <a:rPr lang="id-ID" sz="900" dirty="0"/>
              <a:t>;</a:t>
            </a:r>
          </a:p>
          <a:p>
            <a:pPr marL="133691" indent="-133691">
              <a:buFont typeface="Calibri" panose="020F0502020204030204" pitchFamily="34" charset="0"/>
              <a:buChar char="−"/>
            </a:pPr>
            <a:r>
              <a:rPr lang="id-ID" sz="900" dirty="0"/>
              <a:t>Kemen</a:t>
            </a:r>
            <a:r>
              <a:rPr lang="en-US" sz="900" dirty="0"/>
              <a:t>tan</a:t>
            </a:r>
            <a:r>
              <a:rPr lang="id-ID" sz="900" dirty="0"/>
              <a:t>;	</a:t>
            </a:r>
            <a:r>
              <a:rPr lang="en-US" sz="900" dirty="0"/>
              <a:t>  - </a:t>
            </a:r>
            <a:r>
              <a:rPr lang="id-ID" sz="900" dirty="0"/>
              <a:t>Kemen Kop  UKM;</a:t>
            </a:r>
          </a:p>
          <a:p>
            <a:pPr marL="133691" indent="-133691">
              <a:buFont typeface="Calibri" panose="020F0502020204030204" pitchFamily="34" charset="0"/>
              <a:buChar char="−"/>
            </a:pPr>
            <a:r>
              <a:rPr lang="id-ID" sz="900" dirty="0"/>
              <a:t>Kemen Desa, PDT</a:t>
            </a:r>
            <a:r>
              <a:rPr lang="en-US" sz="900" dirty="0"/>
              <a:t>T</a:t>
            </a:r>
            <a:r>
              <a:rPr lang="id-ID" sz="900" dirty="0"/>
              <a:t>;</a:t>
            </a:r>
            <a:r>
              <a:rPr lang="en-US" sz="900" dirty="0"/>
              <a:t>    - </a:t>
            </a:r>
            <a:r>
              <a:rPr lang="id-ID" sz="900" dirty="0"/>
              <a:t>KKP;</a:t>
            </a:r>
          </a:p>
          <a:p>
            <a:pPr marL="133691" indent="-133691">
              <a:buFont typeface="Calibri" panose="020F0502020204030204" pitchFamily="34" charset="0"/>
              <a:buChar char="−"/>
            </a:pPr>
            <a:r>
              <a:rPr lang="id-ID" sz="900" dirty="0"/>
              <a:t>Kemen.PUPR</a:t>
            </a:r>
            <a:r>
              <a:rPr lang="en-US" sz="900" dirty="0"/>
              <a:t>; </a:t>
            </a:r>
            <a:r>
              <a:rPr lang="id-ID" sz="900" dirty="0"/>
              <a:t>             - Kemendagri</a:t>
            </a:r>
          </a:p>
          <a:p>
            <a:pPr marL="133691" indent="-133691">
              <a:buFont typeface="Calibri" panose="020F0502020204030204" pitchFamily="34" charset="0"/>
              <a:buChar char="−"/>
            </a:pPr>
            <a:r>
              <a:rPr lang="id-ID" sz="900" dirty="0"/>
              <a:t>Kemen. PAN dan RB   - BIG</a:t>
            </a:r>
          </a:p>
          <a:p>
            <a:pPr marL="133691" indent="-133691">
              <a:buFont typeface="Calibri" panose="020F0502020204030204" pitchFamily="34" charset="0"/>
              <a:buChar char="−"/>
            </a:pPr>
            <a:r>
              <a:rPr lang="id-ID" sz="900" dirty="0"/>
              <a:t>LAPAN 	       - KemenKeuangan</a:t>
            </a:r>
          </a:p>
        </p:txBody>
      </p:sp>
      <p:sp>
        <p:nvSpPr>
          <p:cNvPr id="20" name="Rectangle 8"/>
          <p:cNvSpPr>
            <a:spLocks noChangeArrowheads="1"/>
          </p:cNvSpPr>
          <p:nvPr/>
        </p:nvSpPr>
        <p:spPr bwMode="auto">
          <a:xfrm>
            <a:off x="777820" y="5000636"/>
            <a:ext cx="1785950" cy="134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18" tIns="47508" rIns="95018" bIns="47508">
            <a:spAutoFit/>
          </a:bodyPr>
          <a:lstStyle>
            <a:lvl1pPr eaLnBrk="0" hangingPunct="0">
              <a:defRPr sz="1900">
                <a:solidFill>
                  <a:schemeClr val="tx1"/>
                </a:solidFill>
                <a:latin typeface="Calibri" panose="020F0502020204030204" pitchFamily="34" charset="0"/>
                <a:cs typeface="Arial" panose="020B0604020202020204" pitchFamily="34" charset="0"/>
              </a:defRPr>
            </a:lvl1pPr>
            <a:lvl2pPr marL="742950" indent="-285750" eaLnBrk="0" hangingPunct="0">
              <a:defRPr sz="1900">
                <a:solidFill>
                  <a:schemeClr val="tx1"/>
                </a:solidFill>
                <a:latin typeface="Calibri" panose="020F0502020204030204" pitchFamily="34" charset="0"/>
                <a:cs typeface="Arial" panose="020B0604020202020204" pitchFamily="34" charset="0"/>
              </a:defRPr>
            </a:lvl2pPr>
            <a:lvl3pPr marL="1143000" indent="-228600" eaLnBrk="0" hangingPunct="0">
              <a:defRPr sz="1900">
                <a:solidFill>
                  <a:schemeClr val="tx1"/>
                </a:solidFill>
                <a:latin typeface="Calibri" panose="020F0502020204030204" pitchFamily="34" charset="0"/>
                <a:cs typeface="Arial" panose="020B0604020202020204" pitchFamily="34" charset="0"/>
              </a:defRPr>
            </a:lvl3pPr>
            <a:lvl4pPr marL="1600200" indent="-228600" eaLnBrk="0" hangingPunct="0">
              <a:defRPr sz="1900">
                <a:solidFill>
                  <a:schemeClr val="tx1"/>
                </a:solidFill>
                <a:latin typeface="Calibri" panose="020F0502020204030204" pitchFamily="34" charset="0"/>
                <a:cs typeface="Arial" panose="020B0604020202020204" pitchFamily="34" charset="0"/>
              </a:defRPr>
            </a:lvl4pPr>
            <a:lvl5pPr marL="2057400" indent="-228600" eaLnBrk="0" hangingPunct="0">
              <a:defRPr sz="1900">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marL="133691" indent="-133691">
              <a:buFont typeface="Calibri" panose="020F0502020204030204" pitchFamily="34" charset="0"/>
              <a:buChar char="−"/>
            </a:pPr>
            <a:r>
              <a:rPr lang="id-ID" sz="900" dirty="0"/>
              <a:t>Kem</a:t>
            </a:r>
            <a:r>
              <a:rPr lang="en-US" sz="900" dirty="0"/>
              <a:t>.</a:t>
            </a:r>
            <a:r>
              <a:rPr lang="id-ID" sz="900" dirty="0"/>
              <a:t> ATR/BPN;   </a:t>
            </a:r>
            <a:r>
              <a:rPr lang="en-US" sz="900" dirty="0"/>
              <a:t> - </a:t>
            </a:r>
            <a:r>
              <a:rPr lang="id-ID" sz="900" dirty="0"/>
              <a:t>K</a:t>
            </a:r>
            <a:r>
              <a:rPr lang="en-US" sz="900" dirty="0"/>
              <a:t>LHK</a:t>
            </a:r>
            <a:r>
              <a:rPr lang="id-ID" sz="900" dirty="0"/>
              <a:t>;</a:t>
            </a:r>
          </a:p>
          <a:p>
            <a:pPr marL="133691" indent="-133691">
              <a:buFont typeface="Calibri" panose="020F0502020204030204" pitchFamily="34" charset="0"/>
              <a:buChar char="−"/>
            </a:pPr>
            <a:r>
              <a:rPr lang="id-ID" sz="900" dirty="0"/>
              <a:t>Kemen</a:t>
            </a:r>
            <a:r>
              <a:rPr lang="en-US" sz="900" dirty="0"/>
              <a:t>tan</a:t>
            </a:r>
            <a:r>
              <a:rPr lang="id-ID" sz="900" dirty="0"/>
              <a:t>; </a:t>
            </a:r>
            <a:r>
              <a:rPr lang="en-US" sz="900" dirty="0"/>
              <a:t>- </a:t>
            </a:r>
            <a:r>
              <a:rPr lang="id-ID" sz="900" dirty="0"/>
              <a:t>Kemen Kop UKM;</a:t>
            </a:r>
          </a:p>
          <a:p>
            <a:pPr marL="133691" indent="-133691">
              <a:buFont typeface="Calibri" panose="020F0502020204030204" pitchFamily="34" charset="0"/>
              <a:buChar char="−"/>
            </a:pPr>
            <a:r>
              <a:rPr lang="id-ID" sz="900" dirty="0"/>
              <a:t>Kemen Desa, PDT</a:t>
            </a:r>
            <a:r>
              <a:rPr lang="en-US" sz="900" dirty="0"/>
              <a:t>T</a:t>
            </a:r>
            <a:r>
              <a:rPr lang="id-ID" sz="900" dirty="0"/>
              <a:t>;</a:t>
            </a:r>
            <a:r>
              <a:rPr lang="en-US" sz="900" dirty="0"/>
              <a:t>    </a:t>
            </a:r>
            <a:endParaRPr lang="id-ID" sz="900" dirty="0"/>
          </a:p>
          <a:p>
            <a:pPr marL="133691" indent="-133691">
              <a:buFont typeface="Calibri" panose="020F0502020204030204" pitchFamily="34" charset="0"/>
              <a:buChar char="−"/>
            </a:pPr>
            <a:r>
              <a:rPr lang="id-ID" sz="900" dirty="0"/>
              <a:t>KKP;</a:t>
            </a:r>
          </a:p>
          <a:p>
            <a:pPr marL="133691" indent="-133691">
              <a:buFont typeface="Calibri" panose="020F0502020204030204" pitchFamily="34" charset="0"/>
              <a:buChar char="−"/>
            </a:pPr>
            <a:r>
              <a:rPr lang="id-ID" sz="900" dirty="0"/>
              <a:t>Kemen.PUPR</a:t>
            </a:r>
            <a:r>
              <a:rPr lang="en-US" sz="900" dirty="0"/>
              <a:t>; </a:t>
            </a:r>
            <a:r>
              <a:rPr lang="id-ID" sz="900" dirty="0"/>
              <a:t>    </a:t>
            </a:r>
          </a:p>
          <a:p>
            <a:pPr marL="133691" indent="-133691">
              <a:buFont typeface="Calibri" panose="020F0502020204030204" pitchFamily="34" charset="0"/>
              <a:buChar char="−"/>
            </a:pPr>
            <a:r>
              <a:rPr lang="id-ID" sz="900" dirty="0"/>
              <a:t>emendagri</a:t>
            </a:r>
          </a:p>
          <a:p>
            <a:pPr marL="133691" indent="-133691">
              <a:buFont typeface="Calibri" panose="020F0502020204030204" pitchFamily="34" charset="0"/>
              <a:buChar char="−"/>
            </a:pPr>
            <a:r>
              <a:rPr lang="id-ID" sz="900" dirty="0"/>
              <a:t>LIPI 	   </a:t>
            </a:r>
          </a:p>
          <a:p>
            <a:pPr marL="133691" indent="-133691">
              <a:buFont typeface="Calibri" panose="020F0502020204030204" pitchFamily="34" charset="0"/>
              <a:buChar char="−"/>
            </a:pPr>
            <a:r>
              <a:rPr lang="id-ID" sz="900" dirty="0"/>
              <a:t>BPPT</a:t>
            </a:r>
          </a:p>
          <a:p>
            <a:pPr marL="133691" indent="-133691">
              <a:buFont typeface="Calibri" panose="020F0502020204030204" pitchFamily="34" charset="0"/>
              <a:buChar char="−"/>
            </a:pPr>
            <a:r>
              <a:rPr lang="id-ID" sz="900" dirty="0"/>
              <a:t>Kemendag</a:t>
            </a:r>
          </a:p>
        </p:txBody>
      </p:sp>
      <p:sp>
        <p:nvSpPr>
          <p:cNvPr id="21" name="Rectangle 8"/>
          <p:cNvSpPr>
            <a:spLocks noChangeArrowheads="1"/>
          </p:cNvSpPr>
          <p:nvPr/>
        </p:nvSpPr>
        <p:spPr bwMode="auto">
          <a:xfrm>
            <a:off x="522990" y="2428868"/>
            <a:ext cx="1214446" cy="21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18" tIns="47508" rIns="95018" bIns="47508">
            <a:spAutoFit/>
          </a:bodyPr>
          <a:lstStyle>
            <a:lvl1pPr eaLnBrk="0" hangingPunct="0">
              <a:defRPr sz="1900">
                <a:solidFill>
                  <a:schemeClr val="tx1"/>
                </a:solidFill>
                <a:latin typeface="Calibri" panose="020F0502020204030204" pitchFamily="34" charset="0"/>
                <a:cs typeface="Arial" panose="020B0604020202020204" pitchFamily="34" charset="0"/>
              </a:defRPr>
            </a:lvl1pPr>
            <a:lvl2pPr marL="742950" indent="-285750" eaLnBrk="0" hangingPunct="0">
              <a:defRPr sz="1900">
                <a:solidFill>
                  <a:schemeClr val="tx1"/>
                </a:solidFill>
                <a:latin typeface="Calibri" panose="020F0502020204030204" pitchFamily="34" charset="0"/>
                <a:cs typeface="Arial" panose="020B0604020202020204" pitchFamily="34" charset="0"/>
              </a:defRPr>
            </a:lvl2pPr>
            <a:lvl3pPr marL="1143000" indent="-228600" eaLnBrk="0" hangingPunct="0">
              <a:defRPr sz="1900">
                <a:solidFill>
                  <a:schemeClr val="tx1"/>
                </a:solidFill>
                <a:latin typeface="Calibri" panose="020F0502020204030204" pitchFamily="34" charset="0"/>
                <a:cs typeface="Arial" panose="020B0604020202020204" pitchFamily="34" charset="0"/>
              </a:defRPr>
            </a:lvl3pPr>
            <a:lvl4pPr marL="1600200" indent="-228600" eaLnBrk="0" hangingPunct="0">
              <a:defRPr sz="1900">
                <a:solidFill>
                  <a:schemeClr val="tx1"/>
                </a:solidFill>
                <a:latin typeface="Calibri" panose="020F0502020204030204" pitchFamily="34" charset="0"/>
                <a:cs typeface="Arial" panose="020B0604020202020204" pitchFamily="34" charset="0"/>
              </a:defRPr>
            </a:lvl4pPr>
            <a:lvl5pPr marL="2057400" indent="-228600" eaLnBrk="0" hangingPunct="0">
              <a:defRPr sz="1900">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Calibri" panose="020F0502020204030204" pitchFamily="34" charset="0"/>
                <a:cs typeface="Arial" panose="020B0604020202020204" pitchFamily="34" charset="0"/>
              </a:defRPr>
            </a:lvl9pPr>
          </a:lstStyle>
          <a:p>
            <a:pPr marL="133691" indent="-133691">
              <a:buFont typeface="Calibri" panose="020F0502020204030204" pitchFamily="34" charset="0"/>
              <a:buChar char="−"/>
            </a:pPr>
            <a:r>
              <a:rPr lang="id-ID" sz="900" dirty="0"/>
              <a:t>Kem</a:t>
            </a:r>
            <a:r>
              <a:rPr lang="en-US" sz="900" dirty="0"/>
              <a:t>.</a:t>
            </a:r>
            <a:r>
              <a:rPr lang="id-ID" sz="900" dirty="0"/>
              <a:t> ATR/BPN;     </a:t>
            </a:r>
          </a:p>
          <a:p>
            <a:pPr marL="133691" indent="-133691">
              <a:buFont typeface="Calibri" panose="020F0502020204030204" pitchFamily="34" charset="0"/>
              <a:buChar char="−"/>
            </a:pPr>
            <a:r>
              <a:rPr lang="id-ID" sz="900" dirty="0"/>
              <a:t>KLHK</a:t>
            </a:r>
            <a:r>
              <a:rPr lang="en-US" sz="900" dirty="0"/>
              <a:t> </a:t>
            </a:r>
            <a:endParaRPr lang="id-ID" sz="900" dirty="0"/>
          </a:p>
          <a:p>
            <a:pPr marL="133691" indent="-133691">
              <a:buFont typeface="Calibri" panose="020F0502020204030204" pitchFamily="34" charset="0"/>
              <a:buChar char="−"/>
            </a:pPr>
            <a:r>
              <a:rPr lang="id-ID" sz="900" dirty="0"/>
              <a:t>Kemen BUMN      </a:t>
            </a:r>
          </a:p>
          <a:p>
            <a:pPr marL="133691" indent="-133691">
              <a:buFont typeface="Calibri" panose="020F0502020204030204" pitchFamily="34" charset="0"/>
              <a:buChar char="−"/>
            </a:pPr>
            <a:r>
              <a:rPr lang="id-ID" sz="900" dirty="0"/>
              <a:t>Kementan</a:t>
            </a:r>
          </a:p>
          <a:p>
            <a:pPr marL="133691" indent="-133691">
              <a:buFont typeface="Calibri" panose="020F0502020204030204" pitchFamily="34" charset="0"/>
              <a:buChar char="−"/>
            </a:pPr>
            <a:r>
              <a:rPr lang="id-ID" sz="900" dirty="0"/>
              <a:t>Kemen.PUPR</a:t>
            </a:r>
            <a:r>
              <a:rPr lang="en-US" sz="900" dirty="0"/>
              <a:t>; </a:t>
            </a:r>
            <a:r>
              <a:rPr lang="id-ID" sz="900" dirty="0"/>
              <a:t>     </a:t>
            </a:r>
          </a:p>
          <a:p>
            <a:pPr marL="133691" indent="-133691">
              <a:buFont typeface="Calibri" panose="020F0502020204030204" pitchFamily="34" charset="0"/>
              <a:buChar char="−"/>
            </a:pPr>
            <a:r>
              <a:rPr lang="id-ID" sz="900" dirty="0"/>
              <a:t>Kemen Kop UKM</a:t>
            </a:r>
          </a:p>
          <a:p>
            <a:pPr marL="133691" indent="-133691">
              <a:buFont typeface="Calibri" panose="020F0502020204030204" pitchFamily="34" charset="0"/>
              <a:buChar char="−"/>
            </a:pPr>
            <a:r>
              <a:rPr lang="id-ID" sz="900" dirty="0"/>
              <a:t>Kemenhub     </a:t>
            </a:r>
          </a:p>
          <a:p>
            <a:pPr marL="133691" indent="-133691">
              <a:buFont typeface="Calibri" panose="020F0502020204030204" pitchFamily="34" charset="0"/>
              <a:buChar char="−"/>
            </a:pPr>
            <a:r>
              <a:rPr lang="id-ID" sz="900" dirty="0"/>
              <a:t>Kemen Desa, PDTT</a:t>
            </a:r>
          </a:p>
          <a:p>
            <a:pPr marL="133691" indent="-133691">
              <a:buFont typeface="Calibri" panose="020F0502020204030204" pitchFamily="34" charset="0"/>
              <a:buChar char="−"/>
            </a:pPr>
            <a:r>
              <a:rPr lang="id-ID" sz="900" dirty="0"/>
              <a:t>Kemen ESDM       </a:t>
            </a:r>
          </a:p>
          <a:p>
            <a:pPr marL="133691" indent="-133691">
              <a:buFont typeface="Calibri" panose="020F0502020204030204" pitchFamily="34" charset="0"/>
              <a:buChar char="−"/>
            </a:pPr>
            <a:r>
              <a:rPr lang="id-ID" sz="900" dirty="0"/>
              <a:t>KKP</a:t>
            </a:r>
          </a:p>
          <a:p>
            <a:pPr marL="133691" indent="-133691">
              <a:buFont typeface="Calibri" panose="020F0502020204030204" pitchFamily="34" charset="0"/>
              <a:buChar char="−"/>
            </a:pPr>
            <a:r>
              <a:rPr lang="id-ID" sz="900" dirty="0"/>
              <a:t>Kemen PUPR        </a:t>
            </a:r>
          </a:p>
          <a:p>
            <a:pPr marL="133691" indent="-133691">
              <a:buFont typeface="Calibri" panose="020F0502020204030204" pitchFamily="34" charset="0"/>
              <a:buChar char="−"/>
            </a:pPr>
            <a:r>
              <a:rPr lang="id-ID" sz="900" dirty="0"/>
              <a:t>Kemendagri</a:t>
            </a:r>
          </a:p>
          <a:p>
            <a:pPr marL="133691" indent="-133691">
              <a:buFont typeface="Calibri" panose="020F0502020204030204" pitchFamily="34" charset="0"/>
              <a:buChar char="−"/>
            </a:pPr>
            <a:r>
              <a:rPr lang="id-ID" sz="900" dirty="0"/>
              <a:t>Setkab</a:t>
            </a:r>
          </a:p>
          <a:p>
            <a:pPr marL="133691" indent="-133691">
              <a:buFont typeface="Calibri" panose="020F0502020204030204" pitchFamily="34" charset="0"/>
              <a:buChar char="−"/>
            </a:pPr>
            <a:r>
              <a:rPr lang="id-ID" sz="900" dirty="0"/>
              <a:t>Kemen Kum Ham</a:t>
            </a:r>
          </a:p>
          <a:p>
            <a:pPr marL="133691" indent="-133691">
              <a:buFont typeface="Calibri" panose="020F0502020204030204" pitchFamily="34" charset="0"/>
              <a:buChar char="−"/>
            </a:pPr>
            <a:endParaRPr lang="id-ID" sz="900" dirty="0"/>
          </a:p>
        </p:txBody>
      </p:sp>
      <p:cxnSp>
        <p:nvCxnSpPr>
          <p:cNvPr id="23" name="Straight Arrow Connector 22"/>
          <p:cNvCxnSpPr/>
          <p:nvPr/>
        </p:nvCxnSpPr>
        <p:spPr>
          <a:xfrm rot="16200000" flipV="1">
            <a:off x="2786050" y="2214554"/>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itle 2"/>
          <p:cNvSpPr>
            <a:spLocks noGrp="1"/>
          </p:cNvSpPr>
          <p:nvPr>
            <p:ph type="title"/>
          </p:nvPr>
        </p:nvSpPr>
        <p:spPr>
          <a:xfrm>
            <a:off x="1651563" y="529392"/>
            <a:ext cx="8610830" cy="454932"/>
          </a:xfrm>
        </p:spPr>
        <p:txBody>
          <a:bodyPr>
            <a:normAutofit fontScale="90000"/>
          </a:bodyPr>
          <a:lstStyle/>
          <a:p>
            <a:r>
              <a:rPr lang="id-ID" dirty="0">
                <a:solidFill>
                  <a:schemeClr val="tx1"/>
                </a:solidFill>
              </a:rPr>
              <a:t>Dalam RKP 2017, </a:t>
            </a:r>
            <a:r>
              <a:rPr lang="id-ID" dirty="0" err="1">
                <a:solidFill>
                  <a:schemeClr val="tx1"/>
                </a:solidFill>
              </a:rPr>
              <a:t>Reforma</a:t>
            </a:r>
            <a:r>
              <a:rPr lang="id-ID" dirty="0">
                <a:solidFill>
                  <a:schemeClr val="tx1"/>
                </a:solidFill>
              </a:rPr>
              <a:t> Agraria </a:t>
            </a:r>
            <a:br>
              <a:rPr lang="id-ID" dirty="0">
                <a:solidFill>
                  <a:schemeClr val="tx1"/>
                </a:solidFill>
              </a:rPr>
            </a:br>
            <a:r>
              <a:rPr lang="id-ID" dirty="0">
                <a:solidFill>
                  <a:schemeClr val="tx1"/>
                </a:solidFill>
              </a:rPr>
              <a:t>menjadi Prioritas Nasional</a:t>
            </a:r>
          </a:p>
        </p:txBody>
      </p:sp>
      <p:pic>
        <p:nvPicPr>
          <p:cNvPr id="24" name="Picture 23">
            <a:extLst>
              <a:ext uri="{FF2B5EF4-FFF2-40B4-BE49-F238E27FC236}">
                <a16:creationId xmlns:a16="http://schemas.microsoft.com/office/drawing/2014/main" id="{910F37F1-7BE0-AF43-B8F6-87EAA38AB82A}"/>
              </a:ext>
            </a:extLst>
          </p:cNvPr>
          <p:cNvPicPr>
            <a:picLocks noChangeAspect="1"/>
          </p:cNvPicPr>
          <p:nvPr/>
        </p:nvPicPr>
        <p:blipFill>
          <a:blip r:embed="rId8"/>
          <a:stretch>
            <a:fillRect/>
          </a:stretch>
        </p:blipFill>
        <p:spPr>
          <a:xfrm>
            <a:off x="0" y="-35238"/>
            <a:ext cx="1506611" cy="2128387"/>
          </a:xfrm>
          <a:prstGeom prst="rect">
            <a:avLst/>
          </a:prstGeom>
        </p:spPr>
      </p:pic>
    </p:spTree>
    <p:extLst>
      <p:ext uri="{BB962C8B-B14F-4D97-AF65-F5344CB8AC3E}">
        <p14:creationId xmlns:p14="http://schemas.microsoft.com/office/powerpoint/2010/main" val="278670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7FCA64-DE73-F04D-BE82-21BD03516670}"/>
              </a:ext>
            </a:extLst>
          </p:cNvPr>
          <p:cNvSpPr>
            <a:spLocks noGrp="1"/>
          </p:cNvSpPr>
          <p:nvPr>
            <p:ph type="title"/>
          </p:nvPr>
        </p:nvSpPr>
        <p:spPr>
          <a:xfrm>
            <a:off x="1371601" y="827428"/>
            <a:ext cx="6812138" cy="485192"/>
          </a:xfrm>
        </p:spPr>
        <p:txBody>
          <a:bodyPr>
            <a:normAutofit fontScale="90000"/>
          </a:bodyPr>
          <a:lstStyle/>
          <a:p>
            <a:r>
              <a:rPr lang="en-US" dirty="0"/>
              <a:t>KANTOR  MENTERI KORDINATOR PEREKONOMIAN  </a:t>
            </a:r>
          </a:p>
        </p:txBody>
      </p:sp>
      <p:pic>
        <p:nvPicPr>
          <p:cNvPr id="6" name="Picture 5">
            <a:extLst>
              <a:ext uri="{FF2B5EF4-FFF2-40B4-BE49-F238E27FC236}">
                <a16:creationId xmlns:a16="http://schemas.microsoft.com/office/drawing/2014/main" id="{693DC714-9868-7142-9F98-5287B4AFC3CF}"/>
              </a:ext>
            </a:extLst>
          </p:cNvPr>
          <p:cNvPicPr>
            <a:picLocks noChangeAspect="1"/>
          </p:cNvPicPr>
          <p:nvPr/>
        </p:nvPicPr>
        <p:blipFill>
          <a:blip r:embed="rId2"/>
          <a:stretch>
            <a:fillRect/>
          </a:stretch>
        </p:blipFill>
        <p:spPr>
          <a:xfrm>
            <a:off x="329229" y="227502"/>
            <a:ext cx="1042372" cy="1199853"/>
          </a:xfrm>
          <a:prstGeom prst="rect">
            <a:avLst/>
          </a:prstGeom>
        </p:spPr>
      </p:pic>
      <p:pic>
        <p:nvPicPr>
          <p:cNvPr id="9" name="Picture 8">
            <a:extLst>
              <a:ext uri="{FF2B5EF4-FFF2-40B4-BE49-F238E27FC236}">
                <a16:creationId xmlns:a16="http://schemas.microsoft.com/office/drawing/2014/main" id="{C2F93879-4259-134E-8270-E8700210E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0620"/>
            <a:ext cx="9144000" cy="5211661"/>
          </a:xfrm>
          <a:prstGeom prst="rect">
            <a:avLst/>
          </a:prstGeom>
        </p:spPr>
      </p:pic>
      <p:sp>
        <p:nvSpPr>
          <p:cNvPr id="7" name="Title 1">
            <a:extLst>
              <a:ext uri="{FF2B5EF4-FFF2-40B4-BE49-F238E27FC236}">
                <a16:creationId xmlns:a16="http://schemas.microsoft.com/office/drawing/2014/main" id="{B7597CA8-ABB6-C040-BA7B-F3A79166FCCD}"/>
              </a:ext>
            </a:extLst>
          </p:cNvPr>
          <p:cNvSpPr txBox="1">
            <a:spLocks/>
          </p:cNvSpPr>
          <p:nvPr/>
        </p:nvSpPr>
        <p:spPr>
          <a:xfrm>
            <a:off x="1371601" y="-611363"/>
            <a:ext cx="6482909" cy="143879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2800" b="1" kern="1200" spc="-50" baseline="0">
                <a:solidFill>
                  <a:schemeClr val="tx1">
                    <a:lumMod val="75000"/>
                    <a:lumOff val="25000"/>
                  </a:schemeClr>
                </a:solidFill>
                <a:latin typeface="+mj-lt"/>
                <a:ea typeface="+mj-ea"/>
                <a:cs typeface="+mj-cs"/>
              </a:defRPr>
            </a:lvl1pPr>
          </a:lstStyle>
          <a:p>
            <a:r>
              <a:rPr lang="en-US" sz="2500" dirty="0" err="1"/>
              <a:t>Definisi</a:t>
            </a:r>
            <a:r>
              <a:rPr lang="en-US" sz="2500" dirty="0"/>
              <a:t> </a:t>
            </a:r>
            <a:r>
              <a:rPr lang="en-US" sz="2500" dirty="0" err="1"/>
              <a:t>dan</a:t>
            </a:r>
            <a:r>
              <a:rPr lang="en-US" sz="2500" dirty="0"/>
              <a:t> </a:t>
            </a:r>
            <a:r>
              <a:rPr lang="en-US" sz="2500" dirty="0" err="1"/>
              <a:t>tujuan-tujuan</a:t>
            </a:r>
            <a:r>
              <a:rPr lang="en-US" sz="2500" dirty="0"/>
              <a:t> Program </a:t>
            </a:r>
            <a:r>
              <a:rPr lang="en-US" sz="2500" dirty="0" err="1"/>
              <a:t>Reforma</a:t>
            </a:r>
            <a:r>
              <a:rPr lang="en-US" sz="2500" dirty="0"/>
              <a:t> </a:t>
            </a:r>
            <a:r>
              <a:rPr lang="en-US" sz="2500" dirty="0" err="1"/>
              <a:t>Agraria</a:t>
            </a:r>
            <a:endParaRPr lang="en-US" sz="2500" dirty="0"/>
          </a:p>
        </p:txBody>
      </p:sp>
    </p:spTree>
    <p:extLst>
      <p:ext uri="{BB962C8B-B14F-4D97-AF65-F5344CB8AC3E}">
        <p14:creationId xmlns:p14="http://schemas.microsoft.com/office/powerpoint/2010/main" val="128631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0" name="Straight Connector 109"/>
          <p:cNvCxnSpPr>
            <a:endCxn id="108" idx="0"/>
          </p:cNvCxnSpPr>
          <p:nvPr/>
        </p:nvCxnSpPr>
        <p:spPr>
          <a:xfrm>
            <a:off x="5247993" y="2421722"/>
            <a:ext cx="2930" cy="355396"/>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bwMode="auto">
          <a:xfrm>
            <a:off x="4387006" y="3079005"/>
            <a:ext cx="1727834" cy="111674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9009" tIns="49503" rIns="99009" bIns="49503"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754" noProof="1">
              <a:solidFill>
                <a:srgbClr val="FFFFFF"/>
              </a:solidFill>
            </a:endParaRPr>
          </a:p>
        </p:txBody>
      </p:sp>
      <p:sp>
        <p:nvSpPr>
          <p:cNvPr id="77" name="Rounded Rectangle 76"/>
          <p:cNvSpPr/>
          <p:nvPr/>
        </p:nvSpPr>
        <p:spPr>
          <a:xfrm>
            <a:off x="83031" y="1584261"/>
            <a:ext cx="6134123" cy="388942"/>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24" name="TextBox 23">
            <a:extLst>
              <a:ext uri="{FF2B5EF4-FFF2-40B4-BE49-F238E27FC236}">
                <a16:creationId xmlns:a16="http://schemas.microsoft.com/office/drawing/2014/main" id="{39C4BD14-6006-A54D-9931-5EDCFE3A6409}"/>
              </a:ext>
            </a:extLst>
          </p:cNvPr>
          <p:cNvSpPr txBox="1"/>
          <p:nvPr/>
        </p:nvSpPr>
        <p:spPr>
          <a:xfrm>
            <a:off x="609600" y="695980"/>
            <a:ext cx="8324164" cy="523220"/>
          </a:xfrm>
          <a:prstGeom prst="rect">
            <a:avLst/>
          </a:prstGeom>
          <a:noFill/>
        </p:spPr>
        <p:txBody>
          <a:bodyPr wrap="square" rtlCol="0">
            <a:spAutoFit/>
          </a:bodyPr>
          <a:lstStyle/>
          <a:p>
            <a:r>
              <a:rPr lang="en-US" sz="1400" b="1" noProof="1">
                <a:solidFill>
                  <a:schemeClr val="tx2"/>
                </a:solidFill>
                <a:latin typeface="Arial" panose="020B0604020202020204" pitchFamily="34" charset="0"/>
                <a:cs typeface="Arial" panose="020B0604020202020204" pitchFamily="34" charset="0"/>
              </a:rPr>
              <a:t>RPJMN telah menetapkan target Tanah Obyek Reforma Agraria (TORA) seluas 9 juta ha dan Perhutanan Sosial seluas 12,7 juta ha. Target ini adalah data tabular dan agregat.</a:t>
            </a:r>
          </a:p>
        </p:txBody>
      </p:sp>
      <p:sp>
        <p:nvSpPr>
          <p:cNvPr id="37" name="TextBox 36"/>
          <p:cNvSpPr txBox="1"/>
          <p:nvPr/>
        </p:nvSpPr>
        <p:spPr bwMode="auto">
          <a:xfrm>
            <a:off x="1391940" y="1640347"/>
            <a:ext cx="5944181" cy="262829"/>
          </a:xfrm>
          <a:prstGeom prst="rect">
            <a:avLst/>
          </a:prstGeom>
          <a:noFill/>
        </p:spPr>
        <p:txBody>
          <a:bodyPr>
            <a:spAutoFit/>
          </a:bodyPr>
          <a:lstStyle/>
          <a:p>
            <a:pPr>
              <a:defRPr/>
            </a:pPr>
            <a:r>
              <a:rPr lang="en-US" sz="1108" b="1" noProof="1">
                <a:solidFill>
                  <a:schemeClr val="bg1"/>
                </a:solidFill>
                <a:latin typeface="Arial"/>
                <a:cs typeface="Arial"/>
              </a:rPr>
              <a:t>TARGET-TARGET REFORMA AGRARIA </a:t>
            </a:r>
          </a:p>
        </p:txBody>
      </p:sp>
      <p:sp>
        <p:nvSpPr>
          <p:cNvPr id="52" name="Rectangle 51"/>
          <p:cNvSpPr/>
          <p:nvPr/>
        </p:nvSpPr>
        <p:spPr bwMode="auto">
          <a:xfrm>
            <a:off x="83030" y="2188619"/>
            <a:ext cx="4245750" cy="35357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54" noProof="1">
              <a:solidFill>
                <a:prstClr val="black"/>
              </a:solidFill>
            </a:endParaRPr>
          </a:p>
        </p:txBody>
      </p:sp>
      <p:sp>
        <p:nvSpPr>
          <p:cNvPr id="54" name="Rectangle 53"/>
          <p:cNvSpPr/>
          <p:nvPr/>
        </p:nvSpPr>
        <p:spPr bwMode="auto">
          <a:xfrm>
            <a:off x="4387006" y="2177469"/>
            <a:ext cx="1727835" cy="353739"/>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12539" tIns="56269" rIns="112539" bIns="56269"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754" noProof="1">
              <a:solidFill>
                <a:srgbClr val="000000"/>
              </a:solidFill>
            </a:endParaRPr>
          </a:p>
        </p:txBody>
      </p:sp>
      <p:sp>
        <p:nvSpPr>
          <p:cNvPr id="66" name="TextBox 65">
            <a:extLst>
              <a:ext uri="{FF2B5EF4-FFF2-40B4-BE49-F238E27FC236}">
                <a16:creationId xmlns:a16="http://schemas.microsoft.com/office/drawing/2014/main" id="{28584260-ED3D-4439-AF49-731CCAA30C7A}"/>
              </a:ext>
            </a:extLst>
          </p:cNvPr>
          <p:cNvSpPr txBox="1"/>
          <p:nvPr/>
        </p:nvSpPr>
        <p:spPr>
          <a:xfrm>
            <a:off x="90048" y="1935639"/>
            <a:ext cx="627557" cy="241476"/>
          </a:xfrm>
          <a:prstGeom prst="rect">
            <a:avLst/>
          </a:prstGeom>
          <a:noFill/>
        </p:spPr>
        <p:txBody>
          <a:bodyPr wrap="square" rtlCol="0">
            <a:spAutoFit/>
          </a:bodyPr>
          <a:lstStyle/>
          <a:p>
            <a:r>
              <a:rPr lang="en-ID" sz="969" b="1" dirty="0">
                <a:latin typeface="Arial"/>
                <a:cs typeface="Arial"/>
              </a:rPr>
              <a:t>Input</a:t>
            </a:r>
          </a:p>
        </p:txBody>
      </p:sp>
      <p:cxnSp>
        <p:nvCxnSpPr>
          <p:cNvPr id="79" name="Elbow Connector 78"/>
          <p:cNvCxnSpPr/>
          <p:nvPr/>
        </p:nvCxnSpPr>
        <p:spPr>
          <a:xfrm rot="5400000" flipH="1" flipV="1">
            <a:off x="3708825" y="674754"/>
            <a:ext cx="36250" cy="3042087"/>
          </a:xfrm>
          <a:prstGeom prst="bentConnector3">
            <a:avLst>
              <a:gd name="adj1" fmla="val 478376"/>
            </a:avLst>
          </a:prstGeom>
          <a:ln>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28584260-ED3D-4439-AF49-731CCAA30C7A}"/>
              </a:ext>
            </a:extLst>
          </p:cNvPr>
          <p:cNvSpPr txBox="1"/>
          <p:nvPr/>
        </p:nvSpPr>
        <p:spPr>
          <a:xfrm>
            <a:off x="90048" y="2548463"/>
            <a:ext cx="627557" cy="241476"/>
          </a:xfrm>
          <a:prstGeom prst="rect">
            <a:avLst/>
          </a:prstGeom>
          <a:noFill/>
        </p:spPr>
        <p:txBody>
          <a:bodyPr wrap="square" rtlCol="0">
            <a:spAutoFit/>
          </a:bodyPr>
          <a:lstStyle/>
          <a:p>
            <a:r>
              <a:rPr lang="en-ID" sz="969" b="1" dirty="0">
                <a:latin typeface="Arial"/>
                <a:cs typeface="Arial"/>
              </a:rPr>
              <a:t>Proses</a:t>
            </a:r>
          </a:p>
        </p:txBody>
      </p:sp>
      <p:sp>
        <p:nvSpPr>
          <p:cNvPr id="82" name="Rectangle 81"/>
          <p:cNvSpPr/>
          <p:nvPr/>
        </p:nvSpPr>
        <p:spPr bwMode="auto">
          <a:xfrm>
            <a:off x="2076147" y="3079005"/>
            <a:ext cx="2263083" cy="11167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9009" tIns="49503" rIns="99009" bIns="49503"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754" noProof="1">
              <a:solidFill>
                <a:srgbClr val="FFFFFF"/>
              </a:solidFill>
            </a:endParaRPr>
          </a:p>
        </p:txBody>
      </p:sp>
      <p:sp>
        <p:nvSpPr>
          <p:cNvPr id="83" name="Rectangle 82"/>
          <p:cNvSpPr/>
          <p:nvPr/>
        </p:nvSpPr>
        <p:spPr bwMode="auto">
          <a:xfrm>
            <a:off x="82131" y="3111748"/>
            <a:ext cx="1931672" cy="1078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539" tIns="56269" rIns="112539" bIns="56269"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662" noProof="1">
              <a:solidFill>
                <a:srgbClr val="FFFFFF"/>
              </a:solidFill>
              <a:latin typeface="Arial" pitchFamily="34" charset="0"/>
              <a:cs typeface="Arial" pitchFamily="34" charset="0"/>
            </a:endParaRPr>
          </a:p>
        </p:txBody>
      </p:sp>
      <p:sp>
        <p:nvSpPr>
          <p:cNvPr id="84" name="Rectangle 83"/>
          <p:cNvSpPr/>
          <p:nvPr/>
        </p:nvSpPr>
        <p:spPr bwMode="auto">
          <a:xfrm>
            <a:off x="2080334" y="2777119"/>
            <a:ext cx="2248447" cy="3956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009" tIns="49503" rIns="99009" bIns="49503"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754" noProof="1">
              <a:solidFill>
                <a:srgbClr val="FFFFFF"/>
              </a:solidFill>
            </a:endParaRPr>
          </a:p>
        </p:txBody>
      </p:sp>
      <p:sp>
        <p:nvSpPr>
          <p:cNvPr id="85" name="Rectangle 84"/>
          <p:cNvSpPr/>
          <p:nvPr/>
        </p:nvSpPr>
        <p:spPr bwMode="auto">
          <a:xfrm>
            <a:off x="82131" y="2785256"/>
            <a:ext cx="1931358" cy="4008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9009" tIns="49503" rIns="99009" bIns="49503"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754" noProof="1">
              <a:solidFill>
                <a:srgbClr val="FFFFFF"/>
              </a:solidFill>
            </a:endParaRPr>
          </a:p>
        </p:txBody>
      </p:sp>
      <p:cxnSp>
        <p:nvCxnSpPr>
          <p:cNvPr id="90" name="Straight Connector 89"/>
          <p:cNvCxnSpPr/>
          <p:nvPr/>
        </p:nvCxnSpPr>
        <p:spPr>
          <a:xfrm>
            <a:off x="3726949" y="1890244"/>
            <a:ext cx="0" cy="147216"/>
          </a:xfrm>
          <a:prstGeom prst="line">
            <a:avLst/>
          </a:prstGeom>
          <a:ln>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a:stCxn id="85" idx="0"/>
            <a:endCxn id="84" idx="0"/>
          </p:cNvCxnSpPr>
          <p:nvPr/>
        </p:nvCxnSpPr>
        <p:spPr>
          <a:xfrm rot="5400000" flipH="1" flipV="1">
            <a:off x="2122115" y="1702813"/>
            <a:ext cx="8138" cy="2156747"/>
          </a:xfrm>
          <a:prstGeom prst="bentConnector3">
            <a:avLst>
              <a:gd name="adj1" fmla="val 1898945"/>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2205905" y="2467834"/>
            <a:ext cx="0" cy="161937"/>
          </a:xfrm>
          <a:prstGeom prst="line">
            <a:avLst/>
          </a:prstGeom>
          <a:ln>
            <a:solidFill>
              <a:srgbClr val="1F497D"/>
            </a:solidFill>
          </a:ln>
          <a:effectLst/>
        </p:spPr>
        <p:style>
          <a:lnRef idx="2">
            <a:schemeClr val="accent1"/>
          </a:lnRef>
          <a:fillRef idx="0">
            <a:schemeClr val="accent1"/>
          </a:fillRef>
          <a:effectRef idx="1">
            <a:schemeClr val="accent1"/>
          </a:effectRef>
          <a:fontRef idx="minor">
            <a:schemeClr val="tx1"/>
          </a:fontRef>
        </p:style>
      </p:cxnSp>
      <p:sp>
        <p:nvSpPr>
          <p:cNvPr id="102" name="Rectangle 12"/>
          <p:cNvSpPr>
            <a:spLocks noChangeArrowheads="1"/>
          </p:cNvSpPr>
          <p:nvPr/>
        </p:nvSpPr>
        <p:spPr bwMode="auto">
          <a:xfrm>
            <a:off x="2076147" y="2762391"/>
            <a:ext cx="2248446" cy="42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65" tIns="42183" rIns="84365" bIns="4218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110000"/>
              </a:lnSpc>
              <a:spcBef>
                <a:spcPct val="0"/>
              </a:spcBef>
              <a:buFontTx/>
              <a:buNone/>
            </a:pPr>
            <a:r>
              <a:rPr lang="en-US" altLang="en-US" sz="1015" b="1" noProof="1">
                <a:solidFill>
                  <a:srgbClr val="FFFFFF"/>
                </a:solidFill>
                <a:latin typeface="Arial" charset="0"/>
                <a:cs typeface="Arial" charset="0"/>
              </a:rPr>
              <a:t>REDISTRIBUSI ASET </a:t>
            </a:r>
          </a:p>
          <a:p>
            <a:pPr algn="ctr" eaLnBrk="1" hangingPunct="1">
              <a:lnSpc>
                <a:spcPct val="110000"/>
              </a:lnSpc>
              <a:spcBef>
                <a:spcPct val="0"/>
              </a:spcBef>
              <a:buFontTx/>
              <a:buNone/>
            </a:pPr>
            <a:r>
              <a:rPr lang="en-US" altLang="en-US" sz="1015" noProof="1">
                <a:solidFill>
                  <a:srgbClr val="FFFFFF"/>
                </a:solidFill>
                <a:latin typeface="Arial" charset="0"/>
                <a:cs typeface="Arial" charset="0"/>
              </a:rPr>
              <a:t>(4,5 Juta Ha) </a:t>
            </a:r>
          </a:p>
        </p:txBody>
      </p:sp>
      <p:sp>
        <p:nvSpPr>
          <p:cNvPr id="103" name="Rectangle 12"/>
          <p:cNvSpPr>
            <a:spLocks noChangeArrowheads="1"/>
          </p:cNvSpPr>
          <p:nvPr/>
        </p:nvSpPr>
        <p:spPr bwMode="auto">
          <a:xfrm>
            <a:off x="82131" y="2762391"/>
            <a:ext cx="1931358" cy="42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65" tIns="42183" rIns="84365" bIns="4218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110000"/>
              </a:lnSpc>
              <a:spcBef>
                <a:spcPct val="0"/>
              </a:spcBef>
              <a:buFontTx/>
              <a:buNone/>
            </a:pPr>
            <a:r>
              <a:rPr lang="en-US" altLang="en-US" sz="1015" b="1" noProof="1">
                <a:solidFill>
                  <a:srgbClr val="FFFFFF"/>
                </a:solidFill>
                <a:latin typeface="Arial" charset="0"/>
                <a:cs typeface="Arial" charset="0"/>
              </a:rPr>
              <a:t>LEGALISASI ASET </a:t>
            </a:r>
          </a:p>
          <a:p>
            <a:pPr algn="ctr" eaLnBrk="1" hangingPunct="1">
              <a:lnSpc>
                <a:spcPct val="110000"/>
              </a:lnSpc>
              <a:spcBef>
                <a:spcPct val="0"/>
              </a:spcBef>
              <a:buFontTx/>
              <a:buNone/>
            </a:pPr>
            <a:r>
              <a:rPr lang="en-US" altLang="en-US" sz="1015" noProof="1">
                <a:solidFill>
                  <a:srgbClr val="FFFFFF"/>
                </a:solidFill>
                <a:latin typeface="Arial" charset="0"/>
                <a:cs typeface="Arial" charset="0"/>
              </a:rPr>
              <a:t>(4,5 Juta Ha) </a:t>
            </a:r>
          </a:p>
        </p:txBody>
      </p:sp>
      <p:sp>
        <p:nvSpPr>
          <p:cNvPr id="105" name="TextBox 104"/>
          <p:cNvSpPr txBox="1"/>
          <p:nvPr/>
        </p:nvSpPr>
        <p:spPr bwMode="auto">
          <a:xfrm>
            <a:off x="83031" y="2169900"/>
            <a:ext cx="4245750" cy="376385"/>
          </a:xfrm>
          <a:prstGeom prst="rect">
            <a:avLst/>
          </a:prstGeom>
          <a:noFill/>
        </p:spPr>
        <p:txBody>
          <a:bodyPr wrap="square">
            <a:spAutoFit/>
          </a:bodyPr>
          <a:lstStyle/>
          <a:p>
            <a:pPr algn="ctr">
              <a:defRPr/>
            </a:pPr>
            <a:r>
              <a:rPr lang="en-US" sz="923" b="1" noProof="1">
                <a:solidFill>
                  <a:srgbClr val="FFFFFF"/>
                </a:solidFill>
                <a:latin typeface="Arial"/>
                <a:cs typeface="Arial"/>
              </a:rPr>
              <a:t>TORA </a:t>
            </a:r>
          </a:p>
          <a:p>
            <a:pPr algn="ctr">
              <a:defRPr/>
            </a:pPr>
            <a:r>
              <a:rPr lang="en-US" sz="923" b="1" noProof="1">
                <a:solidFill>
                  <a:srgbClr val="FFFFFF"/>
                </a:solidFill>
                <a:latin typeface="Arial"/>
                <a:cs typeface="Arial"/>
              </a:rPr>
              <a:t>(9 Juta Ha)</a:t>
            </a:r>
          </a:p>
        </p:txBody>
      </p:sp>
      <p:sp>
        <p:nvSpPr>
          <p:cNvPr id="106" name="TextBox 50"/>
          <p:cNvSpPr txBox="1">
            <a:spLocks noChangeArrowheads="1"/>
          </p:cNvSpPr>
          <p:nvPr/>
        </p:nvSpPr>
        <p:spPr bwMode="auto">
          <a:xfrm>
            <a:off x="4364031" y="2159209"/>
            <a:ext cx="1767922" cy="39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2539" tIns="56269" rIns="112539" bIns="56269">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923" b="1" noProof="1">
                <a:solidFill>
                  <a:srgbClr val="FFFFFF"/>
                </a:solidFill>
                <a:latin typeface="Arial" charset="0"/>
                <a:cs typeface="Arial" charset="0"/>
              </a:rPr>
              <a:t>Perhutanan Sosial  </a:t>
            </a:r>
          </a:p>
          <a:p>
            <a:pPr algn="ctr" eaLnBrk="1" hangingPunct="1">
              <a:spcBef>
                <a:spcPct val="0"/>
              </a:spcBef>
              <a:buFontTx/>
              <a:buNone/>
            </a:pPr>
            <a:r>
              <a:rPr lang="en-US" altLang="en-US" sz="923" b="1" noProof="1">
                <a:solidFill>
                  <a:srgbClr val="FFFFFF"/>
                </a:solidFill>
                <a:latin typeface="Arial" charset="0"/>
                <a:cs typeface="Arial" charset="0"/>
              </a:rPr>
              <a:t>(12.7 Juta Ha)</a:t>
            </a:r>
          </a:p>
        </p:txBody>
      </p:sp>
      <p:sp>
        <p:nvSpPr>
          <p:cNvPr id="108" name="Rectangle 107"/>
          <p:cNvSpPr/>
          <p:nvPr/>
        </p:nvSpPr>
        <p:spPr bwMode="auto">
          <a:xfrm>
            <a:off x="4387005" y="2777119"/>
            <a:ext cx="1727835" cy="395646"/>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9009" tIns="49503" rIns="99009" bIns="49503"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sz="1754" noProof="1">
              <a:solidFill>
                <a:srgbClr val="FFFFFF"/>
              </a:solidFill>
            </a:endParaRPr>
          </a:p>
        </p:txBody>
      </p:sp>
      <p:sp>
        <p:nvSpPr>
          <p:cNvPr id="112" name="TextBox 50"/>
          <p:cNvSpPr txBox="1">
            <a:spLocks noChangeArrowheads="1"/>
          </p:cNvSpPr>
          <p:nvPr/>
        </p:nvSpPr>
        <p:spPr bwMode="auto">
          <a:xfrm>
            <a:off x="4364031" y="2788394"/>
            <a:ext cx="1767922" cy="39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2539" tIns="56269" rIns="112539" bIns="56269">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923" b="1" noProof="1">
                <a:solidFill>
                  <a:srgbClr val="FFFFFF"/>
                </a:solidFill>
                <a:latin typeface="Arial" charset="0"/>
                <a:cs typeface="Arial" charset="0"/>
              </a:rPr>
              <a:t>Legalisasi Akses</a:t>
            </a:r>
          </a:p>
          <a:p>
            <a:pPr algn="ctr" eaLnBrk="1" hangingPunct="1">
              <a:spcBef>
                <a:spcPct val="0"/>
              </a:spcBef>
              <a:buFontTx/>
              <a:buNone/>
            </a:pPr>
            <a:r>
              <a:rPr lang="en-US" altLang="en-US" sz="923" b="1" noProof="1">
                <a:solidFill>
                  <a:srgbClr val="FFFFFF"/>
                </a:solidFill>
                <a:latin typeface="Arial" charset="0"/>
                <a:cs typeface="Arial" charset="0"/>
              </a:rPr>
              <a:t>(12,7 juta Ha) </a:t>
            </a:r>
          </a:p>
        </p:txBody>
      </p:sp>
      <p:sp>
        <p:nvSpPr>
          <p:cNvPr id="120" name="TextBox 27"/>
          <p:cNvSpPr txBox="1">
            <a:spLocks noChangeArrowheads="1"/>
          </p:cNvSpPr>
          <p:nvPr/>
        </p:nvSpPr>
        <p:spPr bwMode="auto">
          <a:xfrm>
            <a:off x="30558" y="3209691"/>
            <a:ext cx="1065700" cy="7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09" tIns="49503" rIns="99009" bIns="4950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101115" indent="-101115" eaLnBrk="1" hangingPunct="1">
              <a:lnSpc>
                <a:spcPct val="120000"/>
              </a:lnSpc>
              <a:spcBef>
                <a:spcPct val="0"/>
              </a:spcBef>
              <a:buFont typeface="Arial"/>
              <a:buChar char="•"/>
            </a:pPr>
            <a:r>
              <a:rPr lang="en-US" altLang="en-US" sz="923" noProof="1">
                <a:solidFill>
                  <a:srgbClr val="000000"/>
                </a:solidFill>
                <a:latin typeface="Arial" charset="0"/>
                <a:cs typeface="Arial" charset="0"/>
              </a:rPr>
              <a:t>Sertifikasi Tanah Rakyat melalui PTSL (3,9 jt ha)</a:t>
            </a:r>
          </a:p>
        </p:txBody>
      </p:sp>
      <p:sp>
        <p:nvSpPr>
          <p:cNvPr id="121" name="TextBox 28"/>
          <p:cNvSpPr txBox="1">
            <a:spLocks noChangeArrowheads="1"/>
          </p:cNvSpPr>
          <p:nvPr/>
        </p:nvSpPr>
        <p:spPr bwMode="auto">
          <a:xfrm>
            <a:off x="2080334" y="3209691"/>
            <a:ext cx="918213" cy="88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09" tIns="49503" rIns="99009" bIns="4950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101115" indent="-101115" eaLnBrk="1" hangingPunct="1">
              <a:lnSpc>
                <a:spcPct val="110000"/>
              </a:lnSpc>
              <a:spcBef>
                <a:spcPct val="0"/>
              </a:spcBef>
              <a:buFont typeface="Arial"/>
              <a:buChar char="•"/>
            </a:pPr>
            <a:r>
              <a:rPr lang="en-US" altLang="en-US" sz="923" noProof="1">
                <a:solidFill>
                  <a:srgbClr val="000000"/>
                </a:solidFill>
                <a:latin typeface="Arial" charset="0"/>
                <a:cs typeface="Arial" charset="0"/>
              </a:rPr>
              <a:t>Ex-HGU dan Tanah Terlantar (0,4 Juta Ha) </a:t>
            </a:r>
          </a:p>
        </p:txBody>
      </p:sp>
      <p:sp>
        <p:nvSpPr>
          <p:cNvPr id="122" name="TextBox 30"/>
          <p:cNvSpPr txBox="1">
            <a:spLocks noChangeArrowheads="1"/>
          </p:cNvSpPr>
          <p:nvPr/>
        </p:nvSpPr>
        <p:spPr bwMode="auto">
          <a:xfrm>
            <a:off x="4364032" y="3170198"/>
            <a:ext cx="1750809" cy="88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09" tIns="49503" rIns="99009" bIns="4950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101115" indent="-101115" eaLnBrk="1" hangingPunct="1">
              <a:lnSpc>
                <a:spcPct val="110000"/>
              </a:lnSpc>
              <a:spcBef>
                <a:spcPct val="0"/>
              </a:spcBef>
            </a:pPr>
            <a:r>
              <a:rPr lang="en-US" altLang="en-US" sz="923" noProof="1">
                <a:solidFill>
                  <a:srgbClr val="000000"/>
                </a:solidFill>
                <a:latin typeface="Arial" charset="0"/>
                <a:cs typeface="Arial" charset="0"/>
              </a:rPr>
              <a:t>Pemberian Akses Pengusahaan Hutan dalam periode tertentu baik dari lahan Perhutani (Jawa) maupun dari lahan KLHK</a:t>
            </a:r>
          </a:p>
        </p:txBody>
      </p:sp>
      <p:cxnSp>
        <p:nvCxnSpPr>
          <p:cNvPr id="142" name="Straight Connector 141"/>
          <p:cNvCxnSpPr/>
          <p:nvPr/>
        </p:nvCxnSpPr>
        <p:spPr>
          <a:xfrm>
            <a:off x="90048" y="4544676"/>
            <a:ext cx="890830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4" name="Pentagon 143"/>
          <p:cNvSpPr/>
          <p:nvPr/>
        </p:nvSpPr>
        <p:spPr>
          <a:xfrm rot="5400000">
            <a:off x="4335056" y="1232171"/>
            <a:ext cx="247600" cy="6283277"/>
          </a:xfrm>
          <a:prstGeom prst="homePlate">
            <a:avLst>
              <a:gd name="adj" fmla="val 100000"/>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62"/>
          </a:p>
        </p:txBody>
      </p:sp>
      <p:sp>
        <p:nvSpPr>
          <p:cNvPr id="145" name="TextBox 144">
            <a:extLst>
              <a:ext uri="{FF2B5EF4-FFF2-40B4-BE49-F238E27FC236}">
                <a16:creationId xmlns:a16="http://schemas.microsoft.com/office/drawing/2014/main" id="{28584260-ED3D-4439-AF49-731CCAA30C7A}"/>
              </a:ext>
            </a:extLst>
          </p:cNvPr>
          <p:cNvSpPr txBox="1"/>
          <p:nvPr/>
        </p:nvSpPr>
        <p:spPr>
          <a:xfrm>
            <a:off x="90048" y="4326473"/>
            <a:ext cx="627557" cy="241476"/>
          </a:xfrm>
          <a:prstGeom prst="rect">
            <a:avLst/>
          </a:prstGeom>
          <a:noFill/>
        </p:spPr>
        <p:txBody>
          <a:bodyPr wrap="square" rtlCol="0">
            <a:spAutoFit/>
          </a:bodyPr>
          <a:lstStyle/>
          <a:p>
            <a:r>
              <a:rPr lang="en-ID" sz="969" b="1" dirty="0">
                <a:latin typeface="Arial"/>
                <a:cs typeface="Arial"/>
              </a:rPr>
              <a:t>Output</a:t>
            </a:r>
          </a:p>
        </p:txBody>
      </p:sp>
      <p:sp>
        <p:nvSpPr>
          <p:cNvPr id="58" name="TextBox 57">
            <a:extLst>
              <a:ext uri="{FF2B5EF4-FFF2-40B4-BE49-F238E27FC236}">
                <a16:creationId xmlns:a16="http://schemas.microsoft.com/office/drawing/2014/main" id="{118FB072-5A67-4A56-BCB0-33F24A524A42}"/>
              </a:ext>
            </a:extLst>
          </p:cNvPr>
          <p:cNvSpPr txBox="1"/>
          <p:nvPr/>
        </p:nvSpPr>
        <p:spPr>
          <a:xfrm>
            <a:off x="3127249" y="4794574"/>
            <a:ext cx="1306113" cy="1370568"/>
          </a:xfrm>
          <a:prstGeom prst="rect">
            <a:avLst/>
          </a:prstGeom>
          <a:solidFill>
            <a:schemeClr val="accent1">
              <a:lumMod val="20000"/>
              <a:lumOff val="80000"/>
            </a:schemeClr>
          </a:solidFill>
          <a:ln>
            <a:solidFill>
              <a:schemeClr val="tx1"/>
            </a:solidFill>
            <a:prstDash val="lgDashDot"/>
          </a:ln>
        </p:spPr>
        <p:txBody>
          <a:bodyPr wrap="square" rtlCol="0">
            <a:spAutoFit/>
          </a:bodyPr>
          <a:lstStyle/>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Pelepasan </a:t>
            </a:r>
            <a:r>
              <a:rPr lang="en-US" sz="923" baseline="30000" noProof="1">
                <a:latin typeface="Arial" panose="020B0604020202020204" pitchFamily="34" charset="0"/>
                <a:cs typeface="Arial" panose="020B0604020202020204" pitchFamily="34" charset="0"/>
              </a:rPr>
              <a:t>**)</a:t>
            </a:r>
            <a:endParaRPr lang="en-US" sz="923" noProof="1">
              <a:latin typeface="Arial" panose="020B0604020202020204" pitchFamily="34" charset="0"/>
              <a:cs typeface="Arial" panose="020B0604020202020204" pitchFamily="34" charset="0"/>
            </a:endParaRP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Perubahan Batas Kwsn hutan </a:t>
            </a:r>
            <a:r>
              <a:rPr lang="en-US" sz="923" baseline="30000" noProof="1">
                <a:latin typeface="Arial" panose="020B0604020202020204" pitchFamily="34" charset="0"/>
                <a:cs typeface="Arial" panose="020B0604020202020204" pitchFamily="34" charset="0"/>
              </a:rPr>
              <a:t>**)</a:t>
            </a:r>
            <a:endParaRPr lang="en-US" sz="923" noProof="1">
              <a:latin typeface="Arial" panose="020B0604020202020204" pitchFamily="34" charset="0"/>
              <a:cs typeface="Arial" panose="020B0604020202020204" pitchFamily="34" charset="0"/>
            </a:endParaRP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Perhutanan Sosial</a:t>
            </a: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Tukar Menukar Kawasan Hutan</a:t>
            </a: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Resettlement </a:t>
            </a:r>
            <a:r>
              <a:rPr lang="en-US" sz="923" baseline="30000" noProof="1">
                <a:latin typeface="Arial" panose="020B0604020202020204" pitchFamily="34" charset="0"/>
                <a:cs typeface="Arial" panose="020B0604020202020204" pitchFamily="34" charset="0"/>
              </a:rPr>
              <a:t>**)</a:t>
            </a:r>
            <a:endParaRPr lang="en-US" sz="923" noProof="1">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917DC0DC-9808-4BAB-A723-5052A6B47A60}"/>
              </a:ext>
            </a:extLst>
          </p:cNvPr>
          <p:cNvSpPr txBox="1"/>
          <p:nvPr/>
        </p:nvSpPr>
        <p:spPr>
          <a:xfrm>
            <a:off x="4489320" y="4794574"/>
            <a:ext cx="1727834" cy="1228541"/>
          </a:xfrm>
          <a:prstGeom prst="rect">
            <a:avLst/>
          </a:prstGeom>
          <a:solidFill>
            <a:schemeClr val="accent3">
              <a:lumMod val="20000"/>
              <a:lumOff val="80000"/>
            </a:schemeClr>
          </a:solidFill>
          <a:ln>
            <a:solidFill>
              <a:schemeClr val="tx1"/>
            </a:solidFill>
            <a:prstDash val="lgDashDot"/>
          </a:ln>
        </p:spPr>
        <p:txBody>
          <a:bodyPr wrap="square" rtlCol="0">
            <a:spAutoFit/>
          </a:bodyPr>
          <a:lstStyle/>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Izin Hutan Desa</a:t>
            </a:r>
          </a:p>
          <a:p>
            <a:pPr marL="101115" indent="-101115">
              <a:buFont typeface="Arial" panose="020B0604020202020204" pitchFamily="34" charset="0"/>
              <a:buChar char="•"/>
            </a:pPr>
            <a:r>
              <a:rPr lang="fi-FI" sz="923" noProof="1">
                <a:latin typeface="Arial" panose="020B0604020202020204" pitchFamily="34" charset="0"/>
                <a:cs typeface="Arial" panose="020B0604020202020204" pitchFamily="34" charset="0"/>
              </a:rPr>
              <a:t>Izin Usaha Pemanfaatan Hutan Kemasyarakatan</a:t>
            </a:r>
          </a:p>
          <a:p>
            <a:pPr marL="101115" indent="-101115">
              <a:buFont typeface="Arial" panose="020B0604020202020204" pitchFamily="34" charset="0"/>
              <a:buChar char="•"/>
            </a:pPr>
            <a:r>
              <a:rPr lang="fi-FI" sz="923" noProof="1">
                <a:latin typeface="Arial" panose="020B0604020202020204" pitchFamily="34" charset="0"/>
                <a:cs typeface="Arial" panose="020B0604020202020204" pitchFamily="34" charset="0"/>
              </a:rPr>
              <a:t>Izin Usaha Pemanfaatan Hutan Tanaman Rakyat</a:t>
            </a:r>
            <a:endParaRPr lang="en-US" sz="923" noProof="1">
              <a:latin typeface="Arial" panose="020B0604020202020204" pitchFamily="34" charset="0"/>
              <a:cs typeface="Arial" panose="020B0604020202020204" pitchFamily="34" charset="0"/>
            </a:endParaRPr>
          </a:p>
          <a:p>
            <a:pPr marL="101115" indent="-101115">
              <a:buFont typeface="Arial" panose="020B0604020202020204" pitchFamily="34" charset="0"/>
              <a:buChar char="•"/>
            </a:pPr>
            <a:r>
              <a:rPr lang="en-ID" sz="923" noProof="1">
                <a:latin typeface="Arial" panose="020B0604020202020204" pitchFamily="34" charset="0"/>
                <a:cs typeface="Arial" panose="020B0604020202020204" pitchFamily="34" charset="0"/>
              </a:rPr>
              <a:t>Kemitraan Kehutanan </a:t>
            </a:r>
            <a:endParaRPr lang="en-US" sz="923" noProof="1">
              <a:latin typeface="Arial" panose="020B0604020202020204" pitchFamily="34" charset="0"/>
              <a:cs typeface="Arial" panose="020B0604020202020204" pitchFamily="34" charset="0"/>
            </a:endParaRP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Surat Keputusan Penetapan Hutan Adat</a:t>
            </a:r>
          </a:p>
        </p:txBody>
      </p:sp>
      <p:sp>
        <p:nvSpPr>
          <p:cNvPr id="60" name="TextBox 59">
            <a:extLst>
              <a:ext uri="{FF2B5EF4-FFF2-40B4-BE49-F238E27FC236}">
                <a16:creationId xmlns:a16="http://schemas.microsoft.com/office/drawing/2014/main" id="{029E9D37-7F9D-4F32-B3BF-EB5AA80714B5}"/>
              </a:ext>
            </a:extLst>
          </p:cNvPr>
          <p:cNvSpPr txBox="1"/>
          <p:nvPr/>
        </p:nvSpPr>
        <p:spPr>
          <a:xfrm>
            <a:off x="117750" y="4802271"/>
            <a:ext cx="852531" cy="369332"/>
          </a:xfrm>
          <a:prstGeom prst="rect">
            <a:avLst/>
          </a:prstGeom>
          <a:solidFill>
            <a:schemeClr val="accent1">
              <a:lumMod val="20000"/>
              <a:lumOff val="80000"/>
            </a:schemeClr>
          </a:solidFill>
          <a:ln>
            <a:solidFill>
              <a:schemeClr val="tx1"/>
            </a:solidFill>
            <a:prstDash val="lgDashDot"/>
          </a:ln>
        </p:spPr>
        <p:txBody>
          <a:bodyPr wrap="square" rtlCol="0">
            <a:spAutoFit/>
          </a:bodyPr>
          <a:lstStyle/>
          <a:p>
            <a:pPr algn="ctr"/>
            <a:r>
              <a:rPr lang="en-US" sz="900" noProof="1">
                <a:latin typeface="Arial" panose="020B0604020202020204" pitchFamily="34" charset="0"/>
                <a:cs typeface="Arial" panose="020B0604020202020204" pitchFamily="34" charset="0"/>
              </a:rPr>
              <a:t>SERTIFIKAT </a:t>
            </a:r>
          </a:p>
          <a:p>
            <a:pPr algn="ctr"/>
            <a:r>
              <a:rPr lang="en-US" sz="900" noProof="1">
                <a:latin typeface="Arial" panose="020B0604020202020204" pitchFamily="34" charset="0"/>
                <a:cs typeface="Arial" panose="020B0604020202020204" pitchFamily="34" charset="0"/>
              </a:rPr>
              <a:t>HAK MILIK</a:t>
            </a:r>
          </a:p>
        </p:txBody>
      </p:sp>
      <p:sp>
        <p:nvSpPr>
          <p:cNvPr id="61" name="TextBox 60">
            <a:extLst>
              <a:ext uri="{FF2B5EF4-FFF2-40B4-BE49-F238E27FC236}">
                <a16:creationId xmlns:a16="http://schemas.microsoft.com/office/drawing/2014/main" id="{E7A57DF6-CC4D-4940-AF64-9FAB65965B48}"/>
              </a:ext>
            </a:extLst>
          </p:cNvPr>
          <p:cNvSpPr txBox="1"/>
          <p:nvPr/>
        </p:nvSpPr>
        <p:spPr>
          <a:xfrm>
            <a:off x="1035211" y="4802271"/>
            <a:ext cx="965679" cy="376385"/>
          </a:xfrm>
          <a:prstGeom prst="rect">
            <a:avLst/>
          </a:prstGeom>
          <a:solidFill>
            <a:schemeClr val="accent1">
              <a:lumMod val="20000"/>
              <a:lumOff val="80000"/>
            </a:schemeClr>
          </a:solidFill>
          <a:ln>
            <a:solidFill>
              <a:schemeClr val="tx1"/>
            </a:solidFill>
            <a:prstDash val="lgDashDot"/>
          </a:ln>
        </p:spPr>
        <p:txBody>
          <a:bodyPr wrap="square" rtlCol="0">
            <a:spAutoFit/>
          </a:bodyPr>
          <a:lstStyle/>
          <a:p>
            <a:pPr algn="ctr"/>
            <a:r>
              <a:rPr lang="en-US" sz="900" noProof="1">
                <a:latin typeface="Arial" panose="020B0604020202020204" pitchFamily="34" charset="0"/>
                <a:cs typeface="Arial" panose="020B0604020202020204" pitchFamily="34" charset="0"/>
              </a:rPr>
              <a:t>SERTIFIKAT </a:t>
            </a:r>
          </a:p>
          <a:p>
            <a:pPr algn="ctr"/>
            <a:r>
              <a:rPr lang="en-US" sz="900" noProof="1">
                <a:latin typeface="Arial" panose="020B0604020202020204" pitchFamily="34" charset="0"/>
                <a:cs typeface="Arial" panose="020B0604020202020204" pitchFamily="34" charset="0"/>
              </a:rPr>
              <a:t>HAK MILIK</a:t>
            </a:r>
          </a:p>
        </p:txBody>
      </p:sp>
      <p:sp>
        <p:nvSpPr>
          <p:cNvPr id="62" name="TextBox 61">
            <a:extLst>
              <a:ext uri="{FF2B5EF4-FFF2-40B4-BE49-F238E27FC236}">
                <a16:creationId xmlns:a16="http://schemas.microsoft.com/office/drawing/2014/main" id="{C6DCC15F-4E4A-418E-9FD0-1A8B43B8043C}"/>
              </a:ext>
            </a:extLst>
          </p:cNvPr>
          <p:cNvSpPr txBox="1"/>
          <p:nvPr/>
        </p:nvSpPr>
        <p:spPr>
          <a:xfrm>
            <a:off x="2058209" y="4802271"/>
            <a:ext cx="995249" cy="376385"/>
          </a:xfrm>
          <a:prstGeom prst="rect">
            <a:avLst/>
          </a:prstGeom>
          <a:solidFill>
            <a:schemeClr val="accent1">
              <a:lumMod val="20000"/>
              <a:lumOff val="80000"/>
            </a:schemeClr>
          </a:solidFill>
          <a:ln>
            <a:solidFill>
              <a:schemeClr val="tx1"/>
            </a:solidFill>
            <a:prstDash val="lgDashDot"/>
          </a:ln>
        </p:spPr>
        <p:txBody>
          <a:bodyPr wrap="square" rtlCol="0">
            <a:spAutoFit/>
          </a:bodyPr>
          <a:lstStyle/>
          <a:p>
            <a:pPr algn="ctr"/>
            <a:r>
              <a:rPr lang="en-US" sz="900" noProof="1">
                <a:latin typeface="Arial" panose="020B0604020202020204" pitchFamily="34" charset="0"/>
                <a:cs typeface="Arial" panose="020B0604020202020204" pitchFamily="34" charset="0"/>
              </a:rPr>
              <a:t>SERTIFIKAT </a:t>
            </a:r>
          </a:p>
          <a:p>
            <a:pPr algn="ctr"/>
            <a:r>
              <a:rPr lang="en-US" sz="900" noProof="1">
                <a:latin typeface="Arial" panose="020B0604020202020204" pitchFamily="34" charset="0"/>
                <a:cs typeface="Arial" panose="020B0604020202020204" pitchFamily="34" charset="0"/>
              </a:rPr>
              <a:t>HAK MILIK</a:t>
            </a:r>
          </a:p>
        </p:txBody>
      </p:sp>
      <p:sp>
        <p:nvSpPr>
          <p:cNvPr id="63" name="TextBox 62">
            <a:extLst>
              <a:ext uri="{FF2B5EF4-FFF2-40B4-BE49-F238E27FC236}">
                <a16:creationId xmlns:a16="http://schemas.microsoft.com/office/drawing/2014/main" id="{A552C9A9-D9E2-4ACC-BCF3-442294EE0793}"/>
              </a:ext>
            </a:extLst>
          </p:cNvPr>
          <p:cNvSpPr txBox="1"/>
          <p:nvPr/>
        </p:nvSpPr>
        <p:spPr>
          <a:xfrm>
            <a:off x="6273112" y="4794574"/>
            <a:ext cx="2690248" cy="802464"/>
          </a:xfrm>
          <a:prstGeom prst="rect">
            <a:avLst/>
          </a:prstGeom>
          <a:solidFill>
            <a:schemeClr val="accent6">
              <a:lumMod val="20000"/>
              <a:lumOff val="80000"/>
            </a:schemeClr>
          </a:solidFill>
          <a:ln>
            <a:solidFill>
              <a:schemeClr val="tx1"/>
            </a:solidFill>
            <a:prstDash val="lgDashDot"/>
          </a:ln>
        </p:spPr>
        <p:txBody>
          <a:bodyPr wrap="square" rtlCol="0">
            <a:spAutoFit/>
          </a:bodyPr>
          <a:lstStyle/>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Penetapan kembali areal yang dilepaskan sebagai Kawasan hutan</a:t>
            </a: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SK Penetapan areal yang dilepaskan sebagai tanah terlantar atau tanah negara</a:t>
            </a:r>
          </a:p>
          <a:p>
            <a:pPr marL="101115" indent="-101115">
              <a:buFont typeface="Arial" panose="020B0604020202020204" pitchFamily="34" charset="0"/>
              <a:buChar char="•"/>
            </a:pPr>
            <a:r>
              <a:rPr lang="en-US" sz="923" noProof="1">
                <a:latin typeface="Arial" panose="020B0604020202020204" pitchFamily="34" charset="0"/>
                <a:cs typeface="Arial" panose="020B0604020202020204" pitchFamily="34" charset="0"/>
              </a:rPr>
              <a:t>Data realisasi alokasi 20% untuk redistribusi</a:t>
            </a:r>
          </a:p>
        </p:txBody>
      </p:sp>
      <p:cxnSp>
        <p:nvCxnSpPr>
          <p:cNvPr id="64" name="Straight Connector 63">
            <a:extLst>
              <a:ext uri="{FF2B5EF4-FFF2-40B4-BE49-F238E27FC236}">
                <a16:creationId xmlns:a16="http://schemas.microsoft.com/office/drawing/2014/main" id="{777A431A-F6D5-43E7-95F5-6C06B29707C8}"/>
              </a:ext>
            </a:extLst>
          </p:cNvPr>
          <p:cNvCxnSpPr>
            <a:cxnSpLocks/>
            <a:stCxn id="58" idx="1"/>
            <a:endCxn id="58" idx="1"/>
          </p:cNvCxnSpPr>
          <p:nvPr/>
        </p:nvCxnSpPr>
        <p:spPr>
          <a:xfrm>
            <a:off x="3127249" y="547985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Elbow Connector 64"/>
          <p:cNvCxnSpPr>
            <a:cxnSpLocks/>
            <a:stCxn id="63" idx="0"/>
            <a:endCxn id="59" idx="0"/>
          </p:cNvCxnSpPr>
          <p:nvPr/>
        </p:nvCxnSpPr>
        <p:spPr bwMode="auto">
          <a:xfrm rot="16200000" flipV="1">
            <a:off x="6485737" y="3662074"/>
            <a:ext cx="12700" cy="2264999"/>
          </a:xfrm>
          <a:prstGeom prst="bentConnector3">
            <a:avLst>
              <a:gd name="adj1" fmla="val 1800000"/>
            </a:avLst>
          </a:prstGeom>
          <a:ln w="12700" cmpd="sng">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cxnSpLocks/>
            <a:stCxn id="63" idx="0"/>
            <a:endCxn id="62" idx="0"/>
          </p:cNvCxnSpPr>
          <p:nvPr/>
        </p:nvCxnSpPr>
        <p:spPr bwMode="auto">
          <a:xfrm rot="16200000" flipH="1" flipV="1">
            <a:off x="5083186" y="2267221"/>
            <a:ext cx="7697" cy="5062402"/>
          </a:xfrm>
          <a:prstGeom prst="bentConnector3">
            <a:avLst>
              <a:gd name="adj1" fmla="val -2969988"/>
            </a:avLst>
          </a:prstGeom>
          <a:ln w="12700" cmpd="sng">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cxnSpLocks/>
            <a:stCxn id="63" idx="0"/>
            <a:endCxn id="58" idx="0"/>
          </p:cNvCxnSpPr>
          <p:nvPr/>
        </p:nvCxnSpPr>
        <p:spPr bwMode="auto">
          <a:xfrm rot="16200000" flipV="1">
            <a:off x="5699271" y="2875609"/>
            <a:ext cx="12700" cy="3837930"/>
          </a:xfrm>
          <a:prstGeom prst="bentConnector3">
            <a:avLst>
              <a:gd name="adj1" fmla="val 1800000"/>
            </a:avLst>
          </a:prstGeom>
          <a:ln w="12700" cmpd="sng">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9050" y="5284357"/>
            <a:ext cx="3133508" cy="802464"/>
          </a:xfrm>
          <a:prstGeom prst="rect">
            <a:avLst/>
          </a:prstGeom>
          <a:noFill/>
        </p:spPr>
        <p:txBody>
          <a:bodyPr wrap="square" rtlCol="0">
            <a:spAutoFit/>
          </a:bodyPr>
          <a:lstStyle/>
          <a:p>
            <a:pPr algn="just"/>
            <a:r>
              <a:rPr lang="en-US" sz="923" noProof="1">
                <a:latin typeface="Arial" pitchFamily="34" charset="0"/>
                <a:cs typeface="Arial" pitchFamily="34" charset="0"/>
              </a:rPr>
              <a:t>*) Target redistribusi dari kawasan hutan adalah 4,1 juta Ha, dan KLHK mencadangkan lahan seluas 4,9 juta Ha (melalui pelepasan kawasan hutan 2,6 juta Ha dan PPTKH 2,3 juta Ha). PPTKH adalah Penyelesaian Penguasaan Tanah di dalam Kawasan Hutan.</a:t>
            </a:r>
          </a:p>
        </p:txBody>
      </p:sp>
      <p:sp>
        <p:nvSpPr>
          <p:cNvPr id="70" name="TextBox 69">
            <a:extLst>
              <a:ext uri="{FF2B5EF4-FFF2-40B4-BE49-F238E27FC236}">
                <a16:creationId xmlns:a16="http://schemas.microsoft.com/office/drawing/2014/main" id="{C6DCC15F-4E4A-418E-9FD0-1A8B43B8043C}"/>
              </a:ext>
            </a:extLst>
          </p:cNvPr>
          <p:cNvSpPr txBox="1"/>
          <p:nvPr/>
        </p:nvSpPr>
        <p:spPr>
          <a:xfrm>
            <a:off x="3166767" y="6318940"/>
            <a:ext cx="1162014" cy="376385"/>
          </a:xfrm>
          <a:prstGeom prst="rect">
            <a:avLst/>
          </a:prstGeom>
          <a:solidFill>
            <a:schemeClr val="accent1">
              <a:lumMod val="20000"/>
              <a:lumOff val="80000"/>
            </a:schemeClr>
          </a:solidFill>
          <a:ln>
            <a:solidFill>
              <a:schemeClr val="tx1"/>
            </a:solidFill>
            <a:prstDash val="lgDashDot"/>
          </a:ln>
        </p:spPr>
        <p:txBody>
          <a:bodyPr wrap="square" rtlCol="0">
            <a:spAutoFit/>
          </a:bodyPr>
          <a:lstStyle/>
          <a:p>
            <a:pPr algn="ctr"/>
            <a:r>
              <a:rPr lang="en-US" sz="923" baseline="30000" noProof="1">
                <a:latin typeface="Arial" panose="020B0604020202020204" pitchFamily="34" charset="0"/>
                <a:cs typeface="Arial" panose="020B0604020202020204" pitchFamily="34" charset="0"/>
              </a:rPr>
              <a:t>**) </a:t>
            </a:r>
            <a:r>
              <a:rPr lang="en-US" sz="923" noProof="1">
                <a:latin typeface="Arial" panose="020B0604020202020204" pitchFamily="34" charset="0"/>
                <a:cs typeface="Arial" panose="020B0604020202020204" pitchFamily="34" charset="0"/>
              </a:rPr>
              <a:t>SERTIFIKAT </a:t>
            </a:r>
          </a:p>
          <a:p>
            <a:pPr algn="ctr"/>
            <a:r>
              <a:rPr lang="en-US" sz="923" noProof="1">
                <a:latin typeface="Arial" panose="020B0604020202020204" pitchFamily="34" charset="0"/>
                <a:cs typeface="Arial" panose="020B0604020202020204" pitchFamily="34" charset="0"/>
              </a:rPr>
              <a:t>HAK MILIK</a:t>
            </a:r>
          </a:p>
        </p:txBody>
      </p:sp>
      <p:sp>
        <p:nvSpPr>
          <p:cNvPr id="78" name="TextBox 27"/>
          <p:cNvSpPr txBox="1">
            <a:spLocks noChangeArrowheads="1"/>
          </p:cNvSpPr>
          <p:nvPr/>
        </p:nvSpPr>
        <p:spPr bwMode="auto">
          <a:xfrm>
            <a:off x="1035212" y="3205486"/>
            <a:ext cx="1032523" cy="78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09" tIns="49503" rIns="99009" bIns="4950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101115" indent="-101115" eaLnBrk="1" hangingPunct="1">
              <a:lnSpc>
                <a:spcPct val="120000"/>
              </a:lnSpc>
              <a:spcBef>
                <a:spcPct val="0"/>
              </a:spcBef>
              <a:buFont typeface="Arial"/>
              <a:buChar char="•"/>
            </a:pPr>
            <a:r>
              <a:rPr lang="en-US" altLang="en-US" sz="923" noProof="1">
                <a:solidFill>
                  <a:srgbClr val="000000"/>
                </a:solidFill>
                <a:latin typeface="Arial" charset="0"/>
                <a:cs typeface="Arial" charset="0"/>
              </a:rPr>
              <a:t>Sertifikasi tanah transmigrasi  (0,6 Juta Ha)</a:t>
            </a:r>
          </a:p>
        </p:txBody>
      </p:sp>
      <p:sp>
        <p:nvSpPr>
          <p:cNvPr id="80" name="TextBox 28"/>
          <p:cNvSpPr txBox="1">
            <a:spLocks noChangeArrowheads="1"/>
          </p:cNvSpPr>
          <p:nvPr/>
        </p:nvSpPr>
        <p:spPr bwMode="auto">
          <a:xfrm>
            <a:off x="3039626" y="3193404"/>
            <a:ext cx="1337398" cy="7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09" tIns="49503" rIns="99009" bIns="49503">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marL="101115" indent="-101115" eaLnBrk="1" hangingPunct="1">
              <a:lnSpc>
                <a:spcPct val="110000"/>
              </a:lnSpc>
              <a:spcBef>
                <a:spcPct val="0"/>
              </a:spcBef>
              <a:buFont typeface="Arial"/>
              <a:buChar char="•"/>
            </a:pPr>
            <a:r>
              <a:rPr lang="en-US" altLang="en-US" sz="923" noProof="1">
                <a:solidFill>
                  <a:srgbClr val="000000"/>
                </a:solidFill>
                <a:latin typeface="Arial" charset="0"/>
                <a:cs typeface="Arial" charset="0"/>
              </a:rPr>
              <a:t>Pelepasan Kawasan Hutan (2,6 jt ha</a:t>
            </a:r>
            <a:r>
              <a:rPr lang="en-US" altLang="en-US" sz="923" baseline="30000" noProof="1">
                <a:solidFill>
                  <a:srgbClr val="000000"/>
                </a:solidFill>
                <a:latin typeface="Arial" charset="0"/>
                <a:cs typeface="Arial" charset="0"/>
              </a:rPr>
              <a:t>*</a:t>
            </a:r>
            <a:r>
              <a:rPr lang="en-US" altLang="en-US" sz="923" noProof="1">
                <a:solidFill>
                  <a:srgbClr val="000000"/>
                </a:solidFill>
                <a:latin typeface="Arial" charset="0"/>
                <a:cs typeface="Arial" charset="0"/>
              </a:rPr>
              <a:t>) </a:t>
            </a:r>
          </a:p>
          <a:p>
            <a:pPr marL="101115" indent="-101115" eaLnBrk="1" hangingPunct="1">
              <a:lnSpc>
                <a:spcPct val="110000"/>
              </a:lnSpc>
              <a:spcBef>
                <a:spcPct val="0"/>
              </a:spcBef>
              <a:buFont typeface="Arial"/>
              <a:buChar char="•"/>
            </a:pPr>
            <a:r>
              <a:rPr lang="en-US" altLang="en-US" sz="923" noProof="1">
                <a:solidFill>
                  <a:srgbClr val="000000"/>
                </a:solidFill>
                <a:latin typeface="Arial" charset="0"/>
                <a:cs typeface="Arial" charset="0"/>
              </a:rPr>
              <a:t>PPTKH (2,3 jt ha</a:t>
            </a:r>
            <a:r>
              <a:rPr lang="en-US" altLang="en-US" sz="923" baseline="30000" noProof="1">
                <a:solidFill>
                  <a:srgbClr val="000000"/>
                </a:solidFill>
                <a:latin typeface="Arial" charset="0"/>
                <a:cs typeface="Arial" charset="0"/>
              </a:rPr>
              <a:t>*</a:t>
            </a:r>
            <a:r>
              <a:rPr lang="en-US" altLang="en-US" sz="923" noProof="1">
                <a:solidFill>
                  <a:srgbClr val="000000"/>
                </a:solidFill>
                <a:latin typeface="Arial" charset="0"/>
                <a:cs typeface="Arial" charset="0"/>
              </a:rPr>
              <a:t>)</a:t>
            </a:r>
          </a:p>
        </p:txBody>
      </p:sp>
      <p:sp>
        <p:nvSpPr>
          <p:cNvPr id="55" name="TextBox 54">
            <a:extLst>
              <a:ext uri="{FF2B5EF4-FFF2-40B4-BE49-F238E27FC236}">
                <a16:creationId xmlns:a16="http://schemas.microsoft.com/office/drawing/2014/main" id="{135A7B6A-BF88-4F4E-B1CA-72529710197C}"/>
              </a:ext>
            </a:extLst>
          </p:cNvPr>
          <p:cNvSpPr txBox="1"/>
          <p:nvPr/>
        </p:nvSpPr>
        <p:spPr>
          <a:xfrm>
            <a:off x="906513" y="-304876"/>
            <a:ext cx="7878439" cy="755783"/>
          </a:xfrm>
          <a:prstGeom prst="rect">
            <a:avLst/>
          </a:prstGeom>
          <a:noFill/>
        </p:spPr>
        <p:txBody>
          <a:bodyPr wrap="square" lIns="77914" tIns="38957" rIns="77914" bIns="38957" rtlCol="0">
            <a:spAutoFit/>
          </a:bodyPr>
          <a:lstStyle/>
          <a:p>
            <a:pPr defTabSz="389571" fontAlgn="base">
              <a:spcBef>
                <a:spcPct val="0"/>
              </a:spcBef>
              <a:spcAft>
                <a:spcPct val="0"/>
              </a:spcAft>
              <a:defRPr/>
            </a:pPr>
            <a:r>
              <a:rPr lang="en-US" sz="4400" b="1" dirty="0">
                <a:latin typeface="Arial" pitchFamily="34" charset="0"/>
                <a:ea typeface="ＭＳ Ｐゴシック" pitchFamily="34" charset="-128"/>
              </a:rPr>
              <a:t> </a:t>
            </a:r>
            <a:r>
              <a:rPr lang="en-US" sz="1400" b="1" dirty="0">
                <a:latin typeface="Arial" pitchFamily="34" charset="0"/>
                <a:ea typeface="ＭＳ Ｐゴシック" pitchFamily="34" charset="-128"/>
              </a:rPr>
              <a:t>REFORMA AGRARIA: PILAR PERTAMA </a:t>
            </a:r>
            <a:r>
              <a:rPr lang="id-ID" sz="1400" b="1" dirty="0">
                <a:latin typeface="Arial" pitchFamily="34" charset="0"/>
                <a:ea typeface="ＭＳ Ｐゴシック" pitchFamily="34" charset="-128"/>
              </a:rPr>
              <a:t>KEBIJAKAN PEMERATAAN EKONOMI</a:t>
            </a:r>
          </a:p>
        </p:txBody>
      </p:sp>
    </p:spTree>
    <p:extLst>
      <p:ext uri="{BB962C8B-B14F-4D97-AF65-F5344CB8AC3E}">
        <p14:creationId xmlns:p14="http://schemas.microsoft.com/office/powerpoint/2010/main" val="9564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1194-9B5F-2649-835B-D63B1736D7F8}"/>
              </a:ext>
            </a:extLst>
          </p:cNvPr>
          <p:cNvSpPr>
            <a:spLocks noGrp="1"/>
          </p:cNvSpPr>
          <p:nvPr>
            <p:ph type="title"/>
          </p:nvPr>
        </p:nvSpPr>
        <p:spPr/>
        <p:txBody>
          <a:bodyPr>
            <a:noAutofit/>
          </a:bodyPr>
          <a:lstStyle/>
          <a:p>
            <a:r>
              <a:rPr lang="en-US" sz="3200" dirty="0" err="1">
                <a:solidFill>
                  <a:schemeClr val="tx1"/>
                </a:solidFill>
              </a:rPr>
              <a:t>Pengertian</a:t>
            </a:r>
            <a:r>
              <a:rPr lang="en-US" sz="3200" dirty="0">
                <a:solidFill>
                  <a:schemeClr val="tx1"/>
                </a:solidFill>
              </a:rPr>
              <a:t> Land Reform</a:t>
            </a:r>
          </a:p>
        </p:txBody>
      </p:sp>
      <p:sp>
        <p:nvSpPr>
          <p:cNvPr id="3" name="Content Placeholder 2">
            <a:extLst>
              <a:ext uri="{FF2B5EF4-FFF2-40B4-BE49-F238E27FC236}">
                <a16:creationId xmlns:a16="http://schemas.microsoft.com/office/drawing/2014/main" id="{C9A4170B-73AC-3F41-BAB2-00EEDB4E1190}"/>
              </a:ext>
            </a:extLst>
          </p:cNvPr>
          <p:cNvSpPr>
            <a:spLocks noGrp="1"/>
          </p:cNvSpPr>
          <p:nvPr>
            <p:ph idx="1"/>
          </p:nvPr>
        </p:nvSpPr>
        <p:spPr>
          <a:xfrm>
            <a:off x="543394" y="1121843"/>
            <a:ext cx="6018771" cy="5449078"/>
          </a:xfrm>
        </p:spPr>
        <p:txBody>
          <a:bodyPr>
            <a:normAutofit lnSpcReduction="10000"/>
          </a:bodyPr>
          <a:lstStyle/>
          <a:p>
            <a:pPr marL="0" indent="0">
              <a:buNone/>
            </a:pPr>
            <a:r>
              <a:rPr lang="id-ID" sz="2200" dirty="0" err="1">
                <a:solidFill>
                  <a:schemeClr val="tx1"/>
                </a:solidFill>
              </a:rPr>
              <a:t>P</a:t>
            </a:r>
            <a:r>
              <a:rPr lang="en-US" sz="2200" dirty="0" err="1">
                <a:solidFill>
                  <a:schemeClr val="tx1"/>
                </a:solidFill>
              </a:rPr>
              <a:t>engertian</a:t>
            </a:r>
            <a:r>
              <a:rPr lang="en-US" sz="2200" dirty="0">
                <a:solidFill>
                  <a:schemeClr val="tx1"/>
                </a:solidFill>
              </a:rPr>
              <a:t> land reform </a:t>
            </a:r>
            <a:r>
              <a:rPr lang="en-US" sz="2200" dirty="0" err="1">
                <a:solidFill>
                  <a:schemeClr val="tx1"/>
                </a:solidFill>
              </a:rPr>
              <a:t>adalah</a:t>
            </a:r>
            <a:r>
              <a:rPr lang="en-US" sz="2200" dirty="0">
                <a:solidFill>
                  <a:schemeClr val="tx1"/>
                </a:solidFill>
              </a:rPr>
              <a:t> </a:t>
            </a:r>
            <a:r>
              <a:rPr lang="en-US" sz="2200" dirty="0" err="1">
                <a:solidFill>
                  <a:schemeClr val="tx1"/>
                </a:solidFill>
              </a:rPr>
              <a:t>kebijakan</a:t>
            </a:r>
            <a:r>
              <a:rPr lang="en-US" sz="2200" dirty="0">
                <a:solidFill>
                  <a:schemeClr val="tx1"/>
                </a:solidFill>
              </a:rPr>
              <a:t>, </a:t>
            </a:r>
            <a:r>
              <a:rPr lang="en-US" sz="2200" dirty="0" err="1">
                <a:solidFill>
                  <a:schemeClr val="tx1"/>
                </a:solidFill>
              </a:rPr>
              <a:t>legislasi</a:t>
            </a:r>
            <a:r>
              <a:rPr lang="en-US" sz="2200" dirty="0">
                <a:solidFill>
                  <a:schemeClr val="tx1"/>
                </a:solidFill>
              </a:rPr>
              <a:t>, </a:t>
            </a:r>
            <a:r>
              <a:rPr lang="en-US" sz="2200" dirty="0" err="1">
                <a:solidFill>
                  <a:schemeClr val="tx1"/>
                </a:solidFill>
              </a:rPr>
              <a:t>dan</a:t>
            </a:r>
            <a:r>
              <a:rPr lang="en-US" sz="2200" dirty="0">
                <a:solidFill>
                  <a:schemeClr val="tx1"/>
                </a:solidFill>
              </a:rPr>
              <a:t> program </a:t>
            </a:r>
            <a:r>
              <a:rPr lang="en-US" sz="2200" dirty="0" err="1">
                <a:solidFill>
                  <a:schemeClr val="tx1"/>
                </a:solidFill>
              </a:rPr>
              <a:t>pemerintah</a:t>
            </a:r>
            <a:r>
              <a:rPr lang="en-US" sz="2200" dirty="0">
                <a:solidFill>
                  <a:schemeClr val="tx1"/>
                </a:solidFill>
              </a:rPr>
              <a:t> yang </a:t>
            </a:r>
            <a:r>
              <a:rPr lang="en-US" sz="2200" dirty="0" err="1">
                <a:solidFill>
                  <a:schemeClr val="tx1"/>
                </a:solidFill>
              </a:rPr>
              <a:t>diniatkan</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dijalankan</a:t>
            </a:r>
            <a:r>
              <a:rPr lang="en-US" sz="2200" dirty="0">
                <a:solidFill>
                  <a:schemeClr val="tx1"/>
                </a:solidFill>
              </a:rPr>
              <a:t> </a:t>
            </a:r>
            <a:r>
              <a:rPr lang="en-US" sz="2200" dirty="0" err="1">
                <a:solidFill>
                  <a:schemeClr val="tx1"/>
                </a:solidFill>
              </a:rPr>
              <a:t>sebagai</a:t>
            </a:r>
            <a:r>
              <a:rPr lang="en-US" sz="2200" dirty="0">
                <a:solidFill>
                  <a:schemeClr val="tx1"/>
                </a:solidFill>
              </a:rPr>
              <a:t> </a:t>
            </a:r>
            <a:r>
              <a:rPr lang="en-US" sz="2200" dirty="0" err="1">
                <a:solidFill>
                  <a:schemeClr val="tx1"/>
                </a:solidFill>
              </a:rPr>
              <a:t>suatu</a:t>
            </a:r>
            <a:r>
              <a:rPr lang="en-US" sz="2200" dirty="0">
                <a:solidFill>
                  <a:schemeClr val="tx1"/>
                </a:solidFill>
              </a:rPr>
              <a:t> </a:t>
            </a:r>
            <a:r>
              <a:rPr lang="en-US" sz="2200" dirty="0" err="1">
                <a:solidFill>
                  <a:schemeClr val="tx1"/>
                </a:solidFill>
              </a:rPr>
              <a:t>operasi</a:t>
            </a:r>
            <a:r>
              <a:rPr lang="en-US" sz="2200" dirty="0">
                <a:solidFill>
                  <a:schemeClr val="tx1"/>
                </a:solidFill>
              </a:rPr>
              <a:t> yang </a:t>
            </a:r>
            <a:r>
              <a:rPr lang="en-US" sz="2200" dirty="0" err="1">
                <a:solidFill>
                  <a:schemeClr val="tx1"/>
                </a:solidFill>
              </a:rPr>
              <a:t>terkoordinasi</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sistematis</a:t>
            </a:r>
            <a:r>
              <a:rPr lang="en-US" sz="2200" dirty="0">
                <a:solidFill>
                  <a:schemeClr val="tx1"/>
                </a:solidFill>
              </a:rPr>
              <a:t> </a:t>
            </a:r>
            <a:r>
              <a:rPr lang="en-US" sz="2200" dirty="0" err="1">
                <a:solidFill>
                  <a:schemeClr val="tx1"/>
                </a:solidFill>
              </a:rPr>
              <a:t>untuk</a:t>
            </a:r>
            <a:r>
              <a:rPr lang="en-US" sz="2200" dirty="0">
                <a:solidFill>
                  <a:schemeClr val="tx1"/>
                </a:solidFill>
              </a:rPr>
              <a:t>: (1) </a:t>
            </a:r>
            <a:r>
              <a:rPr lang="en-US" sz="2200" dirty="0" err="1">
                <a:solidFill>
                  <a:schemeClr val="tx1"/>
                </a:solidFill>
              </a:rPr>
              <a:t>meredistribusikan</a:t>
            </a:r>
            <a:r>
              <a:rPr lang="en-US" sz="2200" dirty="0">
                <a:solidFill>
                  <a:schemeClr val="tx1"/>
                </a:solidFill>
              </a:rPr>
              <a:t> </a:t>
            </a:r>
            <a:r>
              <a:rPr lang="en-US" sz="2200" dirty="0" err="1">
                <a:solidFill>
                  <a:schemeClr val="tx1"/>
                </a:solidFill>
              </a:rPr>
              <a:t>kepemilikan</a:t>
            </a:r>
            <a:r>
              <a:rPr lang="en-US" sz="2200" dirty="0">
                <a:solidFill>
                  <a:schemeClr val="tx1"/>
                </a:solidFill>
              </a:rPr>
              <a:t> </a:t>
            </a:r>
            <a:r>
              <a:rPr lang="en-US" sz="2200" dirty="0" err="1">
                <a:solidFill>
                  <a:schemeClr val="tx1"/>
                </a:solidFill>
              </a:rPr>
              <a:t>tanah</a:t>
            </a:r>
            <a:r>
              <a:rPr lang="en-US" sz="2200" dirty="0">
                <a:solidFill>
                  <a:schemeClr val="tx1"/>
                </a:solidFill>
              </a:rPr>
              <a:t>, </a:t>
            </a:r>
            <a:r>
              <a:rPr lang="en-US" sz="2200" dirty="0" err="1">
                <a:solidFill>
                  <a:schemeClr val="tx1"/>
                </a:solidFill>
              </a:rPr>
              <a:t>mengakui</a:t>
            </a:r>
            <a:r>
              <a:rPr lang="en-US" sz="2200" dirty="0">
                <a:solidFill>
                  <a:schemeClr val="tx1"/>
                </a:solidFill>
              </a:rPr>
              <a:t> </a:t>
            </a:r>
            <a:r>
              <a:rPr lang="en-US" sz="2200" dirty="0" err="1">
                <a:solidFill>
                  <a:schemeClr val="tx1"/>
                </a:solidFill>
              </a:rPr>
              <a:t>klaim-klaim</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hak-hak</a:t>
            </a:r>
            <a:r>
              <a:rPr lang="en-US" sz="2200" dirty="0">
                <a:solidFill>
                  <a:schemeClr val="tx1"/>
                </a:solidFill>
              </a:rPr>
              <a:t> </a:t>
            </a:r>
            <a:r>
              <a:rPr lang="en-US" sz="2200" dirty="0" err="1">
                <a:solidFill>
                  <a:schemeClr val="tx1"/>
                </a:solidFill>
              </a:rPr>
              <a:t>atas</a:t>
            </a:r>
            <a:r>
              <a:rPr lang="en-US" sz="2200" dirty="0">
                <a:solidFill>
                  <a:schemeClr val="tx1"/>
                </a:solidFill>
              </a:rPr>
              <a:t> </a:t>
            </a:r>
            <a:r>
              <a:rPr lang="en-US" sz="2200" dirty="0" err="1">
                <a:solidFill>
                  <a:schemeClr val="tx1"/>
                </a:solidFill>
              </a:rPr>
              <a:t>tanah</a:t>
            </a:r>
            <a:r>
              <a:rPr lang="en-US" sz="2200" dirty="0">
                <a:solidFill>
                  <a:schemeClr val="tx1"/>
                </a:solidFill>
              </a:rPr>
              <a:t>; (2) </a:t>
            </a:r>
            <a:r>
              <a:rPr lang="en-US" sz="2200" dirty="0" err="1">
                <a:solidFill>
                  <a:schemeClr val="tx1"/>
                </a:solidFill>
              </a:rPr>
              <a:t>memberikan</a:t>
            </a:r>
            <a:r>
              <a:rPr lang="en-US" sz="2200" dirty="0">
                <a:solidFill>
                  <a:schemeClr val="tx1"/>
                </a:solidFill>
              </a:rPr>
              <a:t> </a:t>
            </a:r>
            <a:r>
              <a:rPr lang="en-US" sz="2200" dirty="0" err="1">
                <a:solidFill>
                  <a:schemeClr val="tx1"/>
                </a:solidFill>
              </a:rPr>
              <a:t>akses</a:t>
            </a:r>
            <a:r>
              <a:rPr lang="en-US" sz="2200" dirty="0">
                <a:solidFill>
                  <a:schemeClr val="tx1"/>
                </a:solidFill>
              </a:rPr>
              <a:t> </a:t>
            </a:r>
            <a:r>
              <a:rPr lang="en-US" sz="2200" dirty="0" err="1">
                <a:solidFill>
                  <a:schemeClr val="tx1"/>
                </a:solidFill>
              </a:rPr>
              <a:t>pemanfaatan</a:t>
            </a:r>
            <a:r>
              <a:rPr lang="en-US" sz="2200" dirty="0">
                <a:solidFill>
                  <a:schemeClr val="tx1"/>
                </a:solidFill>
              </a:rPr>
              <a:t> </a:t>
            </a:r>
            <a:r>
              <a:rPr lang="en-US" sz="2200" dirty="0" err="1">
                <a:solidFill>
                  <a:schemeClr val="tx1"/>
                </a:solidFill>
              </a:rPr>
              <a:t>tanah</a:t>
            </a:r>
            <a:r>
              <a:rPr lang="en-US" sz="2200" dirty="0">
                <a:solidFill>
                  <a:schemeClr val="tx1"/>
                </a:solidFill>
              </a:rPr>
              <a:t>, </a:t>
            </a:r>
            <a:r>
              <a:rPr lang="en-US" sz="2200" dirty="0" err="1">
                <a:solidFill>
                  <a:schemeClr val="tx1"/>
                </a:solidFill>
              </a:rPr>
              <a:t>sumber</a:t>
            </a:r>
            <a:r>
              <a:rPr lang="en-US" sz="2200" dirty="0">
                <a:solidFill>
                  <a:schemeClr val="tx1"/>
                </a:solidFill>
              </a:rPr>
              <a:t> </a:t>
            </a:r>
            <a:r>
              <a:rPr lang="en-US" sz="2200" dirty="0" err="1">
                <a:solidFill>
                  <a:schemeClr val="tx1"/>
                </a:solidFill>
              </a:rPr>
              <a:t>daya</a:t>
            </a:r>
            <a:r>
              <a:rPr lang="en-US" sz="2200" dirty="0">
                <a:solidFill>
                  <a:schemeClr val="tx1"/>
                </a:solidFill>
              </a:rPr>
              <a:t> </a:t>
            </a:r>
            <a:r>
              <a:rPr lang="en-US" sz="2200" dirty="0" err="1">
                <a:solidFill>
                  <a:schemeClr val="tx1"/>
                </a:solidFill>
              </a:rPr>
              <a:t>alam</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wilayah</a:t>
            </a:r>
            <a:r>
              <a:rPr lang="en-US" sz="2200" dirty="0">
                <a:solidFill>
                  <a:schemeClr val="tx1"/>
                </a:solidFill>
              </a:rPr>
              <a:t>; </a:t>
            </a:r>
            <a:r>
              <a:rPr lang="en-US" sz="2200" dirty="0" err="1">
                <a:solidFill>
                  <a:schemeClr val="tx1"/>
                </a:solidFill>
              </a:rPr>
              <a:t>dan</a:t>
            </a:r>
            <a:r>
              <a:rPr lang="en-US" sz="2200" dirty="0">
                <a:solidFill>
                  <a:schemeClr val="tx1"/>
                </a:solidFill>
              </a:rPr>
              <a:t> (3) </a:t>
            </a:r>
            <a:r>
              <a:rPr lang="en-US" sz="2200" dirty="0" err="1">
                <a:solidFill>
                  <a:schemeClr val="tx1"/>
                </a:solidFill>
              </a:rPr>
              <a:t>menciptakan</a:t>
            </a:r>
            <a:r>
              <a:rPr lang="en-US" sz="2200" dirty="0">
                <a:solidFill>
                  <a:schemeClr val="tx1"/>
                </a:solidFill>
              </a:rPr>
              <a:t> </a:t>
            </a:r>
            <a:r>
              <a:rPr lang="en-US" sz="2200" dirty="0" err="1">
                <a:solidFill>
                  <a:schemeClr val="tx1"/>
                </a:solidFill>
              </a:rPr>
              <a:t>kekuatan</a:t>
            </a:r>
            <a:r>
              <a:rPr lang="en-US" sz="2200" dirty="0">
                <a:solidFill>
                  <a:schemeClr val="tx1"/>
                </a:solidFill>
              </a:rPr>
              <a:t> </a:t>
            </a:r>
            <a:r>
              <a:rPr lang="en-US" sz="2200" dirty="0" err="1">
                <a:solidFill>
                  <a:schemeClr val="tx1"/>
                </a:solidFill>
              </a:rPr>
              <a:t>produktif</a:t>
            </a:r>
            <a:r>
              <a:rPr lang="en-US" sz="2200" dirty="0">
                <a:solidFill>
                  <a:schemeClr val="tx1"/>
                </a:solidFill>
              </a:rPr>
              <a:t> </a:t>
            </a:r>
            <a:r>
              <a:rPr lang="en-US" sz="2200" dirty="0" err="1">
                <a:solidFill>
                  <a:schemeClr val="tx1"/>
                </a:solidFill>
              </a:rPr>
              <a:t>baru</a:t>
            </a:r>
            <a:r>
              <a:rPr lang="en-US" sz="2200" dirty="0">
                <a:solidFill>
                  <a:schemeClr val="tx1"/>
                </a:solidFill>
              </a:rPr>
              <a:t> </a:t>
            </a:r>
            <a:r>
              <a:rPr lang="en-US" sz="2200" dirty="0" err="1">
                <a:solidFill>
                  <a:schemeClr val="tx1"/>
                </a:solidFill>
              </a:rPr>
              <a:t>secara</a:t>
            </a:r>
            <a:r>
              <a:rPr lang="en-US" sz="2200" dirty="0">
                <a:solidFill>
                  <a:schemeClr val="tx1"/>
                </a:solidFill>
              </a:rPr>
              <a:t> </a:t>
            </a:r>
            <a:r>
              <a:rPr lang="en-US" sz="2200" dirty="0" err="1">
                <a:solidFill>
                  <a:schemeClr val="tx1"/>
                </a:solidFill>
              </a:rPr>
              <a:t>kolektif</a:t>
            </a:r>
            <a:r>
              <a:rPr lang="en-US" sz="2200" dirty="0">
                <a:solidFill>
                  <a:schemeClr val="tx1"/>
                </a:solidFill>
              </a:rPr>
              <a:t> di </a:t>
            </a:r>
            <a:r>
              <a:rPr lang="en-US" sz="2200" dirty="0" err="1">
                <a:solidFill>
                  <a:schemeClr val="tx1"/>
                </a:solidFill>
              </a:rPr>
              <a:t>desa</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kawasan</a:t>
            </a:r>
            <a:r>
              <a:rPr lang="en-US" sz="2200" dirty="0">
                <a:solidFill>
                  <a:schemeClr val="tx1"/>
                </a:solidFill>
              </a:rPr>
              <a:t> </a:t>
            </a:r>
            <a:r>
              <a:rPr lang="en-US" sz="2200" dirty="0" err="1">
                <a:solidFill>
                  <a:schemeClr val="tx1"/>
                </a:solidFill>
              </a:rPr>
              <a:t>pedesaan</a:t>
            </a:r>
            <a:r>
              <a:rPr lang="en-US" sz="2200" dirty="0">
                <a:solidFill>
                  <a:schemeClr val="tx1"/>
                </a:solidFill>
              </a:rPr>
              <a:t>. </a:t>
            </a:r>
          </a:p>
          <a:p>
            <a:pPr marL="0" indent="0">
              <a:buNone/>
            </a:pPr>
            <a:r>
              <a:rPr lang="en-US" sz="2200" dirty="0" err="1">
                <a:solidFill>
                  <a:schemeClr val="tx1"/>
                </a:solidFill>
              </a:rPr>
              <a:t>Ketiga</a:t>
            </a:r>
            <a:r>
              <a:rPr lang="en-US" sz="2200" dirty="0">
                <a:solidFill>
                  <a:schemeClr val="tx1"/>
                </a:solidFill>
              </a:rPr>
              <a:t> </a:t>
            </a:r>
            <a:r>
              <a:rPr lang="en-US" sz="2200" dirty="0" err="1">
                <a:solidFill>
                  <a:schemeClr val="tx1"/>
                </a:solidFill>
              </a:rPr>
              <a:t>hal</a:t>
            </a:r>
            <a:r>
              <a:rPr lang="en-US" sz="2200" dirty="0">
                <a:solidFill>
                  <a:schemeClr val="tx1"/>
                </a:solidFill>
              </a:rPr>
              <a:t> </a:t>
            </a:r>
            <a:r>
              <a:rPr lang="en-US" sz="2200" dirty="0" err="1">
                <a:solidFill>
                  <a:schemeClr val="tx1"/>
                </a:solidFill>
              </a:rPr>
              <a:t>tersebut</a:t>
            </a:r>
            <a:r>
              <a:rPr lang="en-US" sz="2200" dirty="0">
                <a:solidFill>
                  <a:schemeClr val="tx1"/>
                </a:solidFill>
              </a:rPr>
              <a:t> </a:t>
            </a:r>
            <a:r>
              <a:rPr lang="en-US" sz="2200" dirty="0" err="1">
                <a:solidFill>
                  <a:schemeClr val="tx1"/>
                </a:solidFill>
              </a:rPr>
              <a:t>dimaksudkan</a:t>
            </a:r>
            <a:r>
              <a:rPr lang="en-US" sz="2200" dirty="0">
                <a:solidFill>
                  <a:schemeClr val="tx1"/>
                </a:solidFill>
              </a:rPr>
              <a:t> </a:t>
            </a:r>
            <a:r>
              <a:rPr lang="en-US" sz="2200" dirty="0" err="1">
                <a:solidFill>
                  <a:schemeClr val="tx1"/>
                </a:solidFill>
              </a:rPr>
              <a:t>untuk</a:t>
            </a:r>
            <a:r>
              <a:rPr lang="en-US" sz="2200" dirty="0">
                <a:solidFill>
                  <a:schemeClr val="tx1"/>
                </a:solidFill>
              </a:rPr>
              <a:t> </a:t>
            </a:r>
            <a:r>
              <a:rPr lang="en-US" sz="2200" dirty="0" err="1">
                <a:solidFill>
                  <a:schemeClr val="tx1"/>
                </a:solidFill>
              </a:rPr>
              <a:t>meningkatkan</a:t>
            </a:r>
            <a:r>
              <a:rPr lang="en-US" sz="2200" dirty="0">
                <a:solidFill>
                  <a:schemeClr val="tx1"/>
                </a:solidFill>
              </a:rPr>
              <a:t> status, </a:t>
            </a:r>
            <a:r>
              <a:rPr lang="en-US" sz="2200" dirty="0" err="1">
                <a:solidFill>
                  <a:schemeClr val="tx1"/>
                </a:solidFill>
              </a:rPr>
              <a:t>kuasa</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pendapatan</a:t>
            </a:r>
            <a:r>
              <a:rPr lang="en-US" sz="2200" dirty="0">
                <a:solidFill>
                  <a:schemeClr val="tx1"/>
                </a:solidFill>
              </a:rPr>
              <a:t> </a:t>
            </a:r>
            <a:r>
              <a:rPr lang="en-US" sz="2200" dirty="0" err="1">
                <a:solidFill>
                  <a:schemeClr val="tx1"/>
                </a:solidFill>
              </a:rPr>
              <a:t>absolut</a:t>
            </a:r>
            <a:r>
              <a:rPr lang="en-US" sz="2200" dirty="0">
                <a:solidFill>
                  <a:schemeClr val="tx1"/>
                </a:solidFill>
              </a:rPr>
              <a:t> </a:t>
            </a:r>
            <a:r>
              <a:rPr lang="en-US" sz="2200" dirty="0" err="1">
                <a:solidFill>
                  <a:schemeClr val="tx1"/>
                </a:solidFill>
              </a:rPr>
              <a:t>maupun</a:t>
            </a:r>
            <a:r>
              <a:rPr lang="en-US" sz="2200" dirty="0">
                <a:solidFill>
                  <a:schemeClr val="tx1"/>
                </a:solidFill>
              </a:rPr>
              <a:t> </a:t>
            </a:r>
            <a:r>
              <a:rPr lang="en-US" sz="2200" dirty="0" err="1">
                <a:solidFill>
                  <a:schemeClr val="tx1"/>
                </a:solidFill>
              </a:rPr>
              <a:t>relatif</a:t>
            </a:r>
            <a:r>
              <a:rPr lang="en-US" sz="2200" dirty="0">
                <a:solidFill>
                  <a:schemeClr val="tx1"/>
                </a:solidFill>
              </a:rPr>
              <a:t> </a:t>
            </a:r>
            <a:r>
              <a:rPr lang="en-US" sz="2200" dirty="0" err="1">
                <a:solidFill>
                  <a:schemeClr val="tx1"/>
                </a:solidFill>
              </a:rPr>
              <a:t>dari</a:t>
            </a:r>
            <a:r>
              <a:rPr lang="en-US" sz="2200" dirty="0">
                <a:solidFill>
                  <a:schemeClr val="tx1"/>
                </a:solidFill>
              </a:rPr>
              <a:t> </a:t>
            </a:r>
            <a:r>
              <a:rPr lang="en-US" sz="2200" dirty="0" err="1">
                <a:solidFill>
                  <a:schemeClr val="tx1"/>
                </a:solidFill>
              </a:rPr>
              <a:t>masyarakat</a:t>
            </a:r>
            <a:r>
              <a:rPr lang="en-US" sz="2200" dirty="0">
                <a:solidFill>
                  <a:schemeClr val="tx1"/>
                </a:solidFill>
              </a:rPr>
              <a:t> </a:t>
            </a:r>
            <a:r>
              <a:rPr lang="en-US" sz="2200" dirty="0" err="1">
                <a:solidFill>
                  <a:schemeClr val="tx1"/>
                </a:solidFill>
              </a:rPr>
              <a:t>miskin</a:t>
            </a:r>
            <a:r>
              <a:rPr lang="en-US" sz="2200" dirty="0">
                <a:solidFill>
                  <a:schemeClr val="tx1"/>
                </a:solidFill>
              </a:rPr>
              <a:t>, </a:t>
            </a:r>
            <a:r>
              <a:rPr lang="en-US" sz="2200" dirty="0" err="1">
                <a:solidFill>
                  <a:schemeClr val="tx1"/>
                </a:solidFill>
              </a:rPr>
              <a:t>sehingga</a:t>
            </a:r>
            <a:r>
              <a:rPr lang="en-US" sz="2200" dirty="0">
                <a:solidFill>
                  <a:schemeClr val="tx1"/>
                </a:solidFill>
              </a:rPr>
              <a:t> </a:t>
            </a:r>
            <a:r>
              <a:rPr lang="en-US" sz="2200" dirty="0" err="1">
                <a:solidFill>
                  <a:schemeClr val="tx1"/>
                </a:solidFill>
              </a:rPr>
              <a:t>terjadi</a:t>
            </a:r>
            <a:r>
              <a:rPr lang="en-US" sz="2200" dirty="0">
                <a:solidFill>
                  <a:schemeClr val="tx1"/>
                </a:solidFill>
              </a:rPr>
              <a:t> </a:t>
            </a:r>
            <a:r>
              <a:rPr lang="en-US" sz="2200" b="1" dirty="0" err="1">
                <a:solidFill>
                  <a:schemeClr val="tx1"/>
                </a:solidFill>
              </a:rPr>
              <a:t>perubahan</a:t>
            </a:r>
            <a:r>
              <a:rPr lang="en-US" sz="2200" b="1" dirty="0">
                <a:solidFill>
                  <a:schemeClr val="tx1"/>
                </a:solidFill>
              </a:rPr>
              <a:t> </a:t>
            </a:r>
            <a:r>
              <a:rPr lang="en-US" sz="2200" b="1" dirty="0" err="1">
                <a:solidFill>
                  <a:schemeClr val="tx1"/>
                </a:solidFill>
              </a:rPr>
              <a:t>kondisi</a:t>
            </a:r>
            <a:r>
              <a:rPr lang="en-US" sz="2200" b="1" dirty="0">
                <a:solidFill>
                  <a:schemeClr val="tx1"/>
                </a:solidFill>
              </a:rPr>
              <a:t> </a:t>
            </a:r>
            <a:r>
              <a:rPr lang="en-US" sz="2200" b="1" dirty="0" err="1">
                <a:solidFill>
                  <a:schemeClr val="tx1"/>
                </a:solidFill>
              </a:rPr>
              <a:t>masyarakat</a:t>
            </a:r>
            <a:r>
              <a:rPr lang="en-US" sz="2200" b="1" dirty="0">
                <a:solidFill>
                  <a:schemeClr val="tx1"/>
                </a:solidFill>
              </a:rPr>
              <a:t> </a:t>
            </a:r>
            <a:r>
              <a:rPr lang="en-US" sz="2200" b="1" dirty="0" err="1">
                <a:solidFill>
                  <a:schemeClr val="tx1"/>
                </a:solidFill>
              </a:rPr>
              <a:t>miskin</a:t>
            </a:r>
            <a:r>
              <a:rPr lang="en-US" sz="2200" b="1" dirty="0">
                <a:solidFill>
                  <a:schemeClr val="tx1"/>
                </a:solidFill>
              </a:rPr>
              <a:t> </a:t>
            </a:r>
            <a:r>
              <a:rPr lang="en-US" sz="2200" dirty="0" err="1">
                <a:solidFill>
                  <a:schemeClr val="tx1"/>
                </a:solidFill>
              </a:rPr>
              <a:t>atas</a:t>
            </a:r>
            <a:r>
              <a:rPr lang="en-US" sz="2200" dirty="0">
                <a:solidFill>
                  <a:schemeClr val="tx1"/>
                </a:solidFill>
              </a:rPr>
              <a:t> </a:t>
            </a:r>
            <a:r>
              <a:rPr lang="en-US" sz="2200" dirty="0" err="1">
                <a:solidFill>
                  <a:schemeClr val="tx1"/>
                </a:solidFill>
              </a:rPr>
              <a:t>penguasaan</a:t>
            </a:r>
            <a:r>
              <a:rPr lang="en-US" sz="2200" dirty="0">
                <a:solidFill>
                  <a:schemeClr val="tx1"/>
                </a:solidFill>
              </a:rPr>
              <a:t> </a:t>
            </a:r>
            <a:r>
              <a:rPr lang="en-US" sz="2200" dirty="0" err="1">
                <a:solidFill>
                  <a:schemeClr val="tx1"/>
                </a:solidFill>
              </a:rPr>
              <a:t>tanah</a:t>
            </a:r>
            <a:r>
              <a:rPr lang="en-US" sz="2200" dirty="0">
                <a:solidFill>
                  <a:schemeClr val="tx1"/>
                </a:solidFill>
              </a:rPr>
              <a:t> </a:t>
            </a:r>
            <a:r>
              <a:rPr lang="en-US" sz="2200" dirty="0" err="1">
                <a:solidFill>
                  <a:schemeClr val="tx1"/>
                </a:solidFill>
              </a:rPr>
              <a:t>sebelum</a:t>
            </a:r>
            <a:r>
              <a:rPr lang="en-US" sz="2200" dirty="0">
                <a:solidFill>
                  <a:schemeClr val="tx1"/>
                </a:solidFill>
              </a:rPr>
              <a:t> </a:t>
            </a:r>
            <a:r>
              <a:rPr lang="en-US" sz="2200" dirty="0" err="1">
                <a:solidFill>
                  <a:schemeClr val="tx1"/>
                </a:solidFill>
              </a:rPr>
              <a:t>dan</a:t>
            </a:r>
            <a:r>
              <a:rPr lang="en-US" sz="2200" dirty="0">
                <a:solidFill>
                  <a:schemeClr val="tx1"/>
                </a:solidFill>
              </a:rPr>
              <a:t> </a:t>
            </a:r>
            <a:r>
              <a:rPr lang="en-US" sz="2200" dirty="0" err="1">
                <a:solidFill>
                  <a:schemeClr val="tx1"/>
                </a:solidFill>
              </a:rPr>
              <a:t>setelah</a:t>
            </a:r>
            <a:r>
              <a:rPr lang="en-US" sz="2200" dirty="0">
                <a:solidFill>
                  <a:schemeClr val="tx1"/>
                </a:solidFill>
              </a:rPr>
              <a:t> </a:t>
            </a:r>
            <a:r>
              <a:rPr lang="en-US" sz="2200" dirty="0" err="1">
                <a:solidFill>
                  <a:schemeClr val="tx1"/>
                </a:solidFill>
              </a:rPr>
              <a:t>adanya</a:t>
            </a:r>
            <a:r>
              <a:rPr lang="en-US" sz="2200" dirty="0">
                <a:solidFill>
                  <a:schemeClr val="tx1"/>
                </a:solidFill>
              </a:rPr>
              <a:t> </a:t>
            </a:r>
            <a:r>
              <a:rPr lang="en-US" sz="2200" dirty="0" err="1">
                <a:solidFill>
                  <a:schemeClr val="tx1"/>
                </a:solidFill>
              </a:rPr>
              <a:t>kebijakan</a:t>
            </a:r>
            <a:r>
              <a:rPr lang="en-US" sz="2200" dirty="0">
                <a:solidFill>
                  <a:schemeClr val="tx1"/>
                </a:solidFill>
              </a:rPr>
              <a:t>, </a:t>
            </a:r>
            <a:r>
              <a:rPr lang="en-US" sz="2200" dirty="0" err="1">
                <a:solidFill>
                  <a:schemeClr val="tx1"/>
                </a:solidFill>
              </a:rPr>
              <a:t>legislasi</a:t>
            </a:r>
            <a:r>
              <a:rPr lang="en-US" sz="2200" dirty="0">
                <a:solidFill>
                  <a:schemeClr val="tx1"/>
                </a:solidFill>
              </a:rPr>
              <a:t>, </a:t>
            </a:r>
            <a:r>
              <a:rPr lang="en-US" sz="2200" dirty="0" err="1">
                <a:solidFill>
                  <a:schemeClr val="tx1"/>
                </a:solidFill>
              </a:rPr>
              <a:t>dan</a:t>
            </a:r>
            <a:r>
              <a:rPr lang="en-US" sz="2200" dirty="0">
                <a:solidFill>
                  <a:schemeClr val="tx1"/>
                </a:solidFill>
              </a:rPr>
              <a:t> program </a:t>
            </a:r>
            <a:r>
              <a:rPr lang="en-US" sz="2200" dirty="0" err="1">
                <a:solidFill>
                  <a:schemeClr val="tx1"/>
                </a:solidFill>
              </a:rPr>
              <a:t>tersebut</a:t>
            </a:r>
            <a:r>
              <a:rPr lang="id-ID" sz="2200" dirty="0">
                <a:solidFill>
                  <a:schemeClr val="tx1"/>
                </a:solidFill>
              </a:rPr>
              <a:t>.</a:t>
            </a:r>
          </a:p>
          <a:p>
            <a:pPr marL="0" indent="0">
              <a:buNone/>
            </a:pPr>
            <a:r>
              <a:rPr lang="id-ID" sz="1800" dirty="0">
                <a:solidFill>
                  <a:schemeClr val="tx1"/>
                </a:solidFill>
              </a:rPr>
              <a:t>Mendasarkan diri pada Michael </a:t>
            </a:r>
            <a:r>
              <a:rPr lang="id-ID" sz="1800" dirty="0" err="1">
                <a:solidFill>
                  <a:schemeClr val="tx1"/>
                </a:solidFill>
              </a:rPr>
              <a:t>Lipton</a:t>
            </a:r>
            <a:r>
              <a:rPr lang="id-ID" sz="1800" dirty="0">
                <a:solidFill>
                  <a:schemeClr val="tx1"/>
                </a:solidFill>
              </a:rPr>
              <a:t> (2009) </a:t>
            </a:r>
            <a:r>
              <a:rPr lang="en-ID" sz="1800" i="1" dirty="0">
                <a:solidFill>
                  <a:schemeClr val="tx1"/>
                </a:solidFill>
              </a:rPr>
              <a:t>Land Reform in Developing Countries: Property Rights and Property Wrongs. </a:t>
            </a:r>
            <a:r>
              <a:rPr lang="en-US" sz="1800" dirty="0">
                <a:solidFill>
                  <a:schemeClr val="tx1"/>
                </a:solidFill>
              </a:rPr>
              <a:t>London, Routledge. </a:t>
            </a:r>
            <a:r>
              <a:rPr lang="en-US" sz="1800" dirty="0" err="1">
                <a:solidFill>
                  <a:schemeClr val="tx1"/>
                </a:solidFill>
              </a:rPr>
              <a:t>halaman</a:t>
            </a:r>
            <a:r>
              <a:rPr lang="en-US" sz="1800" dirty="0">
                <a:solidFill>
                  <a:schemeClr val="tx1"/>
                </a:solidFill>
              </a:rPr>
              <a:t> </a:t>
            </a:r>
            <a:r>
              <a:rPr lang="en-ID" sz="1800" dirty="0">
                <a:solidFill>
                  <a:schemeClr val="tx1"/>
                </a:solidFill>
              </a:rPr>
              <a:t>323-330). </a:t>
            </a:r>
            <a:endParaRPr lang="en-US" sz="1800" dirty="0">
              <a:solidFill>
                <a:schemeClr val="tx1"/>
              </a:solidFill>
            </a:endParaRPr>
          </a:p>
        </p:txBody>
      </p:sp>
      <p:pic>
        <p:nvPicPr>
          <p:cNvPr id="4" name="Picture 3"/>
          <p:cNvPicPr>
            <a:picLocks noChangeAspect="1"/>
          </p:cNvPicPr>
          <p:nvPr/>
        </p:nvPicPr>
        <p:blipFill>
          <a:blip r:embed="rId3"/>
          <a:stretch>
            <a:fillRect/>
          </a:stretch>
        </p:blipFill>
        <p:spPr>
          <a:xfrm>
            <a:off x="7125651" y="0"/>
            <a:ext cx="2018349" cy="2850776"/>
          </a:xfrm>
          <a:prstGeom prst="rect">
            <a:avLst/>
          </a:prstGeom>
        </p:spPr>
      </p:pic>
      <p:pic>
        <p:nvPicPr>
          <p:cNvPr id="5" name="Picture 4"/>
          <p:cNvPicPr>
            <a:picLocks noChangeAspect="1"/>
          </p:cNvPicPr>
          <p:nvPr/>
        </p:nvPicPr>
        <p:blipFill>
          <a:blip r:embed="rId4"/>
          <a:stretch>
            <a:fillRect/>
          </a:stretch>
        </p:blipFill>
        <p:spPr>
          <a:xfrm>
            <a:off x="7114900" y="3442447"/>
            <a:ext cx="2029100" cy="2868331"/>
          </a:xfrm>
          <a:prstGeom prst="rect">
            <a:avLst/>
          </a:prstGeom>
        </p:spPr>
      </p:pic>
    </p:spTree>
    <p:extLst>
      <p:ext uri="{BB962C8B-B14F-4D97-AF65-F5344CB8AC3E}">
        <p14:creationId xmlns:p14="http://schemas.microsoft.com/office/powerpoint/2010/main" val="168748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9951-9154-0745-BEB2-D269FDCB09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C6B481-9BBB-E04C-97A0-2FBC320E3C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flipV="1">
            <a:off x="1384113" y="-1143001"/>
            <a:ext cx="6461615" cy="9144002"/>
          </a:xfrm>
        </p:spPr>
      </p:pic>
      <p:sp>
        <p:nvSpPr>
          <p:cNvPr id="8" name="Title 1">
            <a:extLst>
              <a:ext uri="{FF2B5EF4-FFF2-40B4-BE49-F238E27FC236}">
                <a16:creationId xmlns:a16="http://schemas.microsoft.com/office/drawing/2014/main" id="{F708CCCC-EFD6-0446-AD2B-0BFD58FB863D}"/>
              </a:ext>
            </a:extLst>
          </p:cNvPr>
          <p:cNvSpPr txBox="1">
            <a:spLocks/>
          </p:cNvSpPr>
          <p:nvPr/>
        </p:nvSpPr>
        <p:spPr>
          <a:xfrm>
            <a:off x="1698914" y="1754186"/>
            <a:ext cx="6647273" cy="288442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endParaRPr lang="en-US" sz="3600" b="1" dirty="0">
              <a:solidFill>
                <a:schemeClr val="bg1"/>
              </a:solidFill>
            </a:endParaRPr>
          </a:p>
        </p:txBody>
      </p:sp>
      <p:sp>
        <p:nvSpPr>
          <p:cNvPr id="12" name="TextBox 11">
            <a:extLst>
              <a:ext uri="{FF2B5EF4-FFF2-40B4-BE49-F238E27FC236}">
                <a16:creationId xmlns:a16="http://schemas.microsoft.com/office/drawing/2014/main" id="{855C4F9C-7C8E-9741-85D7-57B4A4EE6B4A}"/>
              </a:ext>
            </a:extLst>
          </p:cNvPr>
          <p:cNvSpPr txBox="1"/>
          <p:nvPr/>
        </p:nvSpPr>
        <p:spPr>
          <a:xfrm>
            <a:off x="4800600" y="5338975"/>
            <a:ext cx="4287795" cy="276999"/>
          </a:xfrm>
          <a:prstGeom prst="rect">
            <a:avLst/>
          </a:prstGeom>
          <a:solidFill>
            <a:schemeClr val="bg1">
              <a:lumMod val="85000"/>
            </a:schemeClr>
          </a:solidFill>
        </p:spPr>
        <p:txBody>
          <a:bodyPr wrap="square" rtlCol="0">
            <a:spAutoFit/>
          </a:bodyPr>
          <a:lstStyle/>
          <a:p>
            <a:r>
              <a:rPr lang="en-US" sz="1200" dirty="0" err="1">
                <a:solidFill>
                  <a:schemeClr val="accent1">
                    <a:lumMod val="75000"/>
                  </a:schemeClr>
                </a:solidFill>
                <a:latin typeface="Batang" panose="02030600000101010101" pitchFamily="18" charset="-127"/>
                <a:ea typeface="Batang" panose="02030600000101010101" pitchFamily="18" charset="-127"/>
                <a:cs typeface="Calibri" panose="020F0502020204030204" pitchFamily="34" charset="0"/>
              </a:rPr>
              <a:t>noerfauziberkeley@gmail.com</a:t>
            </a:r>
            <a:endParaRPr lang="en-US" sz="1200" dirty="0">
              <a:solidFill>
                <a:schemeClr val="accent1">
                  <a:lumMod val="75000"/>
                </a:schemeClr>
              </a:solidFill>
              <a:latin typeface="Batang" panose="02030600000101010101" pitchFamily="18" charset="-127"/>
              <a:ea typeface="Batang" panose="02030600000101010101" pitchFamily="18" charset="-127"/>
              <a:cs typeface="Calibri" panose="020F0502020204030204" pitchFamily="34" charset="0"/>
            </a:endParaRPr>
          </a:p>
        </p:txBody>
      </p:sp>
      <p:sp>
        <p:nvSpPr>
          <p:cNvPr id="9" name="Title 1">
            <a:extLst>
              <a:ext uri="{FF2B5EF4-FFF2-40B4-BE49-F238E27FC236}">
                <a16:creationId xmlns:a16="http://schemas.microsoft.com/office/drawing/2014/main" id="{E4B07BE6-E421-CF45-9DC3-C5B6774B778A}"/>
              </a:ext>
            </a:extLst>
          </p:cNvPr>
          <p:cNvSpPr txBox="1">
            <a:spLocks/>
          </p:cNvSpPr>
          <p:nvPr/>
        </p:nvSpPr>
        <p:spPr>
          <a:xfrm>
            <a:off x="1912844" y="2836007"/>
            <a:ext cx="6647272" cy="1802606"/>
          </a:xfrm>
          <a:prstGeom prst="rect">
            <a:avLst/>
          </a:prstGeom>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chemeClr val="bg1"/>
                </a:solidFill>
              </a:rPr>
              <a:t>Kondisi</a:t>
            </a:r>
            <a:r>
              <a:rPr lang="en-US" sz="3000" b="1" dirty="0">
                <a:solidFill>
                  <a:schemeClr val="bg1"/>
                </a:solidFill>
              </a:rPr>
              <a:t> orang-orang </a:t>
            </a:r>
            <a:r>
              <a:rPr lang="en-US" sz="3000" b="1" dirty="0" err="1">
                <a:solidFill>
                  <a:schemeClr val="bg1"/>
                </a:solidFill>
              </a:rPr>
              <a:t>miskin</a:t>
            </a:r>
            <a:r>
              <a:rPr lang="en-US" sz="3000" b="1" dirty="0">
                <a:solidFill>
                  <a:schemeClr val="bg1"/>
                </a:solidFill>
              </a:rPr>
              <a:t> </a:t>
            </a:r>
            <a:r>
              <a:rPr lang="en-US" sz="3000" b="1" dirty="0" err="1">
                <a:solidFill>
                  <a:schemeClr val="bg1"/>
                </a:solidFill>
              </a:rPr>
              <a:t>apa</a:t>
            </a:r>
            <a:r>
              <a:rPr lang="en-US" sz="3000" b="1" dirty="0">
                <a:solidFill>
                  <a:schemeClr val="bg1"/>
                </a:solidFill>
              </a:rPr>
              <a:t> </a:t>
            </a:r>
            <a:r>
              <a:rPr lang="en-US" sz="3000" b="1" dirty="0" err="1">
                <a:solidFill>
                  <a:schemeClr val="bg1"/>
                </a:solidFill>
              </a:rPr>
              <a:t>saja</a:t>
            </a:r>
            <a:r>
              <a:rPr lang="en-US" sz="3000" b="1" dirty="0">
                <a:solidFill>
                  <a:schemeClr val="bg1"/>
                </a:solidFill>
              </a:rPr>
              <a:t> yang </a:t>
            </a:r>
            <a:r>
              <a:rPr lang="en-US" sz="3000" b="1" dirty="0" err="1">
                <a:solidFill>
                  <a:schemeClr val="bg1"/>
                </a:solidFill>
              </a:rPr>
              <a:t>berubah</a:t>
            </a:r>
            <a:r>
              <a:rPr lang="en-US" sz="3000" b="1" dirty="0">
                <a:solidFill>
                  <a:schemeClr val="bg1"/>
                </a:solidFill>
              </a:rPr>
              <a:t>, </a:t>
            </a:r>
            <a:r>
              <a:rPr lang="en-US" sz="3000" b="1" dirty="0" err="1">
                <a:solidFill>
                  <a:schemeClr val="bg1"/>
                </a:solidFill>
              </a:rPr>
              <a:t>khususnya</a:t>
            </a:r>
            <a:r>
              <a:rPr lang="en-US" sz="3000" b="1" dirty="0">
                <a:solidFill>
                  <a:schemeClr val="bg1"/>
                </a:solidFill>
              </a:rPr>
              <a:t> </a:t>
            </a:r>
            <a:r>
              <a:rPr lang="en-US" sz="3200" dirty="0">
                <a:solidFill>
                  <a:schemeClr val="bg1"/>
                </a:solidFill>
              </a:rPr>
              <a:t>status, </a:t>
            </a:r>
            <a:r>
              <a:rPr lang="en-US" sz="3200" dirty="0" err="1">
                <a:solidFill>
                  <a:schemeClr val="bg1"/>
                </a:solidFill>
              </a:rPr>
              <a:t>kuasa</a:t>
            </a:r>
            <a:r>
              <a:rPr lang="en-US" sz="3200" dirty="0">
                <a:solidFill>
                  <a:schemeClr val="bg1"/>
                </a:solidFill>
              </a:rPr>
              <a:t>, </a:t>
            </a:r>
            <a:r>
              <a:rPr lang="en-US" sz="3200" dirty="0" err="1">
                <a:solidFill>
                  <a:schemeClr val="bg1"/>
                </a:solidFill>
              </a:rPr>
              <a:t>dan</a:t>
            </a:r>
            <a:r>
              <a:rPr lang="en-US" sz="3200" dirty="0">
                <a:solidFill>
                  <a:schemeClr val="bg1"/>
                </a:solidFill>
              </a:rPr>
              <a:t> </a:t>
            </a:r>
            <a:r>
              <a:rPr lang="en-US" sz="3200" dirty="0" err="1">
                <a:solidFill>
                  <a:schemeClr val="bg1"/>
                </a:solidFill>
              </a:rPr>
              <a:t>pendapatan</a:t>
            </a:r>
            <a:r>
              <a:rPr lang="en-US" sz="3000" b="1" dirty="0">
                <a:solidFill>
                  <a:schemeClr val="bg1"/>
                </a:solidFill>
              </a:rPr>
              <a:t> </a:t>
            </a:r>
            <a:r>
              <a:rPr lang="en-US" sz="3000" b="1" dirty="0" err="1">
                <a:solidFill>
                  <a:schemeClr val="bg1"/>
                </a:solidFill>
              </a:rPr>
              <a:t>secara</a:t>
            </a:r>
            <a:r>
              <a:rPr lang="en-US" sz="3000" b="1" dirty="0">
                <a:solidFill>
                  <a:schemeClr val="bg1"/>
                </a:solidFill>
              </a:rPr>
              <a:t> </a:t>
            </a:r>
            <a:r>
              <a:rPr lang="en-US" sz="3000" b="1" dirty="0" err="1">
                <a:solidFill>
                  <a:schemeClr val="bg1"/>
                </a:solidFill>
              </a:rPr>
              <a:t>absolut</a:t>
            </a:r>
            <a:r>
              <a:rPr lang="en-US" sz="3000" b="1" dirty="0">
                <a:solidFill>
                  <a:schemeClr val="bg1"/>
                </a:solidFill>
              </a:rPr>
              <a:t> </a:t>
            </a:r>
            <a:r>
              <a:rPr lang="en-US" sz="3000" b="1" dirty="0" err="1">
                <a:solidFill>
                  <a:schemeClr val="bg1"/>
                </a:solidFill>
              </a:rPr>
              <a:t>dan</a:t>
            </a:r>
            <a:r>
              <a:rPr lang="en-US" sz="3000" b="1" dirty="0">
                <a:solidFill>
                  <a:schemeClr val="bg1"/>
                </a:solidFill>
              </a:rPr>
              <a:t> </a:t>
            </a:r>
            <a:r>
              <a:rPr lang="en-US" sz="3000" b="1" dirty="0" err="1">
                <a:solidFill>
                  <a:schemeClr val="bg1"/>
                </a:solidFill>
              </a:rPr>
              <a:t>relatif</a:t>
            </a:r>
            <a:r>
              <a:rPr lang="en-US" sz="3000" b="1" dirty="0">
                <a:solidFill>
                  <a:schemeClr val="bg1"/>
                </a:solidFill>
              </a:rPr>
              <a:t> </a:t>
            </a:r>
            <a:r>
              <a:rPr lang="en-US" sz="3000" b="1" dirty="0" err="1">
                <a:solidFill>
                  <a:schemeClr val="bg1"/>
                </a:solidFill>
              </a:rPr>
              <a:t>sebagai</a:t>
            </a:r>
            <a:r>
              <a:rPr lang="en-US" sz="3000" b="1" dirty="0">
                <a:solidFill>
                  <a:schemeClr val="bg1"/>
                </a:solidFill>
              </a:rPr>
              <a:t> </a:t>
            </a:r>
            <a:r>
              <a:rPr lang="en-US" sz="3000" b="1" i="1" dirty="0">
                <a:solidFill>
                  <a:schemeClr val="bg1"/>
                </a:solidFill>
              </a:rPr>
              <a:t>outcome </a:t>
            </a:r>
            <a:r>
              <a:rPr lang="en-US" sz="3000" b="1" dirty="0" err="1">
                <a:solidFill>
                  <a:schemeClr val="bg1"/>
                </a:solidFill>
              </a:rPr>
              <a:t>dari</a:t>
            </a:r>
            <a:r>
              <a:rPr lang="en-US" sz="3000" b="1" dirty="0">
                <a:solidFill>
                  <a:schemeClr val="bg1"/>
                </a:solidFill>
              </a:rPr>
              <a:t> </a:t>
            </a:r>
            <a:r>
              <a:rPr lang="en-US" sz="3000" b="1" dirty="0" err="1">
                <a:solidFill>
                  <a:schemeClr val="bg1"/>
                </a:solidFill>
              </a:rPr>
              <a:t>pencapaian</a:t>
            </a:r>
            <a:r>
              <a:rPr lang="en-US" sz="3000" b="1" dirty="0">
                <a:solidFill>
                  <a:schemeClr val="bg1"/>
                </a:solidFill>
              </a:rPr>
              <a:t> target-target </a:t>
            </a:r>
            <a:r>
              <a:rPr lang="en-US" sz="3000" b="1" dirty="0" err="1">
                <a:solidFill>
                  <a:schemeClr val="bg1"/>
                </a:solidFill>
              </a:rPr>
              <a:t>Reforma</a:t>
            </a:r>
            <a:r>
              <a:rPr lang="en-US" sz="3000" b="1" dirty="0">
                <a:solidFill>
                  <a:schemeClr val="bg1"/>
                </a:solidFill>
              </a:rPr>
              <a:t> </a:t>
            </a:r>
            <a:r>
              <a:rPr lang="en-US" sz="3000" b="1" dirty="0" err="1">
                <a:solidFill>
                  <a:schemeClr val="bg1"/>
                </a:solidFill>
              </a:rPr>
              <a:t>Agraria</a:t>
            </a:r>
            <a:r>
              <a:rPr lang="en-US" sz="3000" b="1" dirty="0">
                <a:solidFill>
                  <a:schemeClr val="bg1"/>
                </a:solidFill>
              </a:rPr>
              <a:t> </a:t>
            </a:r>
            <a:r>
              <a:rPr lang="en-US" sz="3000" b="1" dirty="0" err="1">
                <a:solidFill>
                  <a:schemeClr val="bg1"/>
                </a:solidFill>
              </a:rPr>
              <a:t>tersebut</a:t>
            </a:r>
            <a:r>
              <a:rPr lang="en-US" sz="3000" b="1" dirty="0">
                <a:solidFill>
                  <a:schemeClr val="bg1"/>
                </a:solidFill>
              </a:rPr>
              <a:t> ?</a:t>
            </a:r>
            <a:endParaRPr lang="en-US" sz="2100" b="1" dirty="0">
              <a:solidFill>
                <a:schemeClr val="bg1"/>
              </a:solidFill>
            </a:endParaRPr>
          </a:p>
        </p:txBody>
      </p:sp>
    </p:spTree>
    <p:extLst>
      <p:ext uri="{BB962C8B-B14F-4D97-AF65-F5344CB8AC3E}">
        <p14:creationId xmlns:p14="http://schemas.microsoft.com/office/powerpoint/2010/main" val="178640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5B74C-CD91-FA48-8727-33B390FC7AA7}"/>
              </a:ext>
            </a:extLst>
          </p:cNvPr>
          <p:cNvSpPr>
            <a:spLocks noGrp="1"/>
          </p:cNvSpPr>
          <p:nvPr>
            <p:ph type="title"/>
          </p:nvPr>
        </p:nvSpPr>
        <p:spPr>
          <a:xfrm>
            <a:off x="440404" y="3167812"/>
            <a:ext cx="8349032" cy="485192"/>
          </a:xfrm>
        </p:spPr>
        <p:txBody>
          <a:bodyPr/>
          <a:lstStyle/>
          <a:p>
            <a:pPr algn="ctr"/>
            <a:r>
              <a:rPr lang="en-US" dirty="0" err="1"/>
              <a:t>Sekian</a:t>
            </a:r>
            <a:endParaRPr lang="en-US" dirty="0"/>
          </a:p>
        </p:txBody>
      </p:sp>
      <p:sp>
        <p:nvSpPr>
          <p:cNvPr id="3" name="Content Placeholder 2">
            <a:extLst>
              <a:ext uri="{FF2B5EF4-FFF2-40B4-BE49-F238E27FC236}">
                <a16:creationId xmlns:a16="http://schemas.microsoft.com/office/drawing/2014/main" id="{5EF50DBF-59C3-D345-8944-413F4219D63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299665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25036</TotalTime>
  <Words>662</Words>
  <Application>Microsoft Macintosh PowerPoint</Application>
  <PresentationFormat>On-screen Show (4:3)</PresentationFormat>
  <Paragraphs>125</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Batang</vt:lpstr>
      <vt:lpstr>Arial</vt:lpstr>
      <vt:lpstr>Calibri</vt:lpstr>
      <vt:lpstr>Calibri Light</vt:lpstr>
      <vt:lpstr>Retrospect</vt:lpstr>
      <vt:lpstr>Outcome dari  Pencapaian Target-target Reforma Agraria?</vt:lpstr>
      <vt:lpstr>Dari Janji ke Kebijakan, Pengaturan dan Program</vt:lpstr>
      <vt:lpstr>Dalam RKP 2017, Reforma Agraria  menjadi Prioritas Nasional</vt:lpstr>
      <vt:lpstr>KANTOR  MENTERI KORDINATOR PEREKONOMIAN  </vt:lpstr>
      <vt:lpstr>PowerPoint Presentation</vt:lpstr>
      <vt:lpstr>Pengertian Land Reform</vt:lpstr>
      <vt:lpstr>PowerPoint Presentation</vt:lpstr>
      <vt:lpstr>Sekian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Prioritas Utama menuju Indonesia Hebat</dc:title>
  <dc:creator>Kesra 2</dc:creator>
  <cp:lastModifiedBy>Microsoft Office User</cp:lastModifiedBy>
  <cp:revision>364</cp:revision>
  <cp:lastPrinted>2019-04-25T13:36:07Z</cp:lastPrinted>
  <dcterms:created xsi:type="dcterms:W3CDTF">2014-10-07T04:40:52Z</dcterms:created>
  <dcterms:modified xsi:type="dcterms:W3CDTF">2023-06-22T03:53:33Z</dcterms:modified>
</cp:coreProperties>
</file>