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147379503" r:id="rId3"/>
    <p:sldId id="2147472009" r:id="rId4"/>
    <p:sldId id="2147472627" r:id="rId5"/>
    <p:sldId id="2147472635" r:id="rId6"/>
    <p:sldId id="2147472630" r:id="rId7"/>
    <p:sldId id="2147379515" r:id="rId8"/>
    <p:sldId id="2147472634" r:id="rId9"/>
    <p:sldId id="2147379516" r:id="rId10"/>
    <p:sldId id="2147379519" r:id="rId11"/>
    <p:sldId id="2147379517" r:id="rId12"/>
    <p:sldId id="2147472631" r:id="rId13"/>
    <p:sldId id="2147472632" r:id="rId14"/>
    <p:sldId id="2147472633" r:id="rId15"/>
    <p:sldId id="269" r:id="rId16"/>
    <p:sldId id="21474726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RVES\Downloads\TORA%20KH%202015-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ID"/>
              <a:t>Alokasi PPTPKH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06-4505-8B32-DDB9C979326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06-4505-8B32-DDB9C979326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06-4505-8B32-DDB9C979326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06-4505-8B32-DDB9C9793261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06-4505-8B32-DDB9C9793261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06-4505-8B32-DDB9C97932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Sheet1!$B$3:$B$8</c:f>
              <c:strCache>
                <c:ptCount val="6"/>
                <c:pt idx="0">
                  <c:v>20% dari pelepasan Kawasan Hutan untuk Kebun</c:v>
                </c:pt>
                <c:pt idx="1">
                  <c:v>HPK tidak Produktif</c:v>
                </c:pt>
                <c:pt idx="2">
                  <c:v>Pencadangan sawah baru</c:v>
                </c:pt>
                <c:pt idx="3">
                  <c:v>Pemukiman Transmigrasi (Ijin Prinsip)</c:v>
                </c:pt>
                <c:pt idx="4">
                  <c:v>Pemukiman, Fasum, Fasos</c:v>
                </c:pt>
                <c:pt idx="5">
                  <c:v>Lahan Garapan (Sawah, tambak rakyat) &amp; Pertanian lahan Kering</c:v>
                </c:pt>
              </c:strCache>
            </c:strRef>
          </c:cat>
          <c:val>
            <c:numRef>
              <c:f>Sheet1!$C$3:$C$8</c:f>
              <c:numCache>
                <c:formatCode>_(* #,##0_);_(* \(#,##0\);_(* "-"_);_(@_)</c:formatCode>
                <c:ptCount val="6"/>
                <c:pt idx="0">
                  <c:v>480209</c:v>
                </c:pt>
                <c:pt idx="1">
                  <c:v>1128266</c:v>
                </c:pt>
                <c:pt idx="2">
                  <c:v>60506</c:v>
                </c:pt>
                <c:pt idx="3">
                  <c:v>490659</c:v>
                </c:pt>
                <c:pt idx="4">
                  <c:v>660373</c:v>
                </c:pt>
                <c:pt idx="5">
                  <c:v>2176534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06-4505-8B32-DDB9C979326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D" dirty="0" err="1"/>
              <a:t>Alokasi</a:t>
            </a:r>
            <a:r>
              <a:rPr lang="en-ID" dirty="0"/>
              <a:t> PPTPKH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Sheet1!$B$17:$B$19</c:f>
              <c:strCache>
                <c:ptCount val="3"/>
                <c:pt idx="0">
                  <c:v>Total Non Inver</c:v>
                </c:pt>
                <c:pt idx="1">
                  <c:v>Total Inver</c:v>
                </c:pt>
                <c:pt idx="2">
                  <c:v>Total</c:v>
                </c:pt>
              </c:strCache>
            </c:strRef>
          </c:cat>
          <c:val>
            <c:numRef>
              <c:f>Sheet1!$C$17:$C$19</c:f>
              <c:numCache>
                <c:formatCode>_(* #,##0_);_(* \(#,##0\);_(* "-"_);_(@_)</c:formatCode>
                <c:ptCount val="3"/>
                <c:pt idx="0">
                  <c:v>1668981</c:v>
                </c:pt>
                <c:pt idx="1">
                  <c:v>3327566</c:v>
                </c:pt>
                <c:pt idx="2">
                  <c:v>4996547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2-486E-B233-30B569757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3912767"/>
        <c:axId val="463902367"/>
      </c:barChart>
      <c:catAx>
        <c:axId val="46391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D7D3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902367"/>
        <c:crosses val="autoZero"/>
        <c:auto val="1"/>
        <c:lblAlgn val="ctr"/>
        <c:lblOffset val="100"/>
        <c:noMultiLvlLbl val="0"/>
      </c:catAx>
      <c:valAx>
        <c:axId val="46390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9127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ED7D31">
          <a:lumMod val="7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Realisasi APL per tahun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/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7A-4683-A256-85FD9D6B4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Sheet2!$C$10:$I$11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Sheet2!$C$12:$I$12</c:f>
              <c:numCache>
                <c:formatCode>_(* #,##0_);_(* \(#,##0\);_(* "-"_);_(@_)</c:formatCode>
                <c:ptCount val="7"/>
                <c:pt idx="0">
                  <c:v>690614</c:v>
                </c:pt>
                <c:pt idx="1">
                  <c:v>42734</c:v>
                </c:pt>
                <c:pt idx="2">
                  <c:v>268105</c:v>
                </c:pt>
                <c:pt idx="3">
                  <c:v>349973</c:v>
                </c:pt>
                <c:pt idx="4">
                  <c:v>72956</c:v>
                </c:pt>
                <c:pt idx="5">
                  <c:v>95085</c:v>
                </c:pt>
                <c:pt idx="6">
                  <c:v>683355.5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A-4683-A256-85FD9D6B45F3}"/>
            </c:ext>
          </c:extLst>
        </c:ser>
        <c:ser>
          <c:idx val="1"/>
          <c:order val="1"/>
          <c:tx>
            <c:strRef>
              <c:f>Sheet2!$B$13</c:f>
              <c:strCache>
                <c:ptCount val="1"/>
                <c:pt idx="0">
                  <c:v>Realisasi Kumulatif (APL)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7.232699089534193E-3"/>
                  <c:y val="-1.351351351351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7A-4683-A256-85FD9D6B4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Sheet2!$C$10:$I$11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Sheet2!$C$13:$I$13</c:f>
              <c:numCache>
                <c:formatCode>_(* #,##0_);_(* \(#,##0\);_(* "-"_);_(@_)</c:formatCode>
                <c:ptCount val="7"/>
                <c:pt idx="0">
                  <c:v>690614</c:v>
                </c:pt>
                <c:pt idx="1">
                  <c:v>733348</c:v>
                </c:pt>
                <c:pt idx="2">
                  <c:v>1001453</c:v>
                </c:pt>
                <c:pt idx="3">
                  <c:v>1351426</c:v>
                </c:pt>
                <c:pt idx="4">
                  <c:v>1424382</c:v>
                </c:pt>
                <c:pt idx="5">
                  <c:v>1519467</c:v>
                </c:pt>
                <c:pt idx="6">
                  <c:v>1587803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7A-4683-A256-85FD9D6B45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7053712"/>
        <c:axId val="1657054544"/>
        <c:axId val="0"/>
      </c:bar3DChart>
      <c:catAx>
        <c:axId val="1657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054544"/>
        <c:crosses val="autoZero"/>
        <c:auto val="1"/>
        <c:lblAlgn val="ctr"/>
        <c:lblOffset val="100"/>
        <c:noMultiLvlLbl val="0"/>
      </c:catAx>
      <c:valAx>
        <c:axId val="165705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0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811A-DF58-49DF-8CFA-ADB0E605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A5C0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487B-D2B1-4AF1-9633-7BEEA7B48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1105-CD31-4A76-888C-4F5CB431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F233-507A-3645-A252-FDB547048034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D42C-38C9-4D3E-B92D-77B1E72C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5BDE-F482-4B90-98C1-C01F246B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4731C-CDE7-4EE0-8A2E-311508D45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281C-CE3C-4D7C-8940-08FB7C94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6D03-42FF-6C4A-BAD2-30C3C002B9A5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1AFD-620D-4947-8CB3-78298B6E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ECDF-ECAA-46EB-9C28-78B7C670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5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03E72-B228-4914-9180-542CE076C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4D8E2-93FD-463F-A02C-2E99F0B71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DA5E-19EC-4274-B71E-FEA88A1F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3C26-C04E-C94B-88B3-615F6A26C867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4EE4-50A3-4386-879A-F70894BE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9DEB-A971-4044-B4D6-E9DC8450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B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 userDrawn="1"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rgbClr val="004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480DB-1DE5-C142-B1A3-4C9210AAB47C}"/>
              </a:ext>
            </a:extLst>
          </p:cNvPr>
          <p:cNvSpPr txBox="1"/>
          <p:nvPr userDrawn="1"/>
        </p:nvSpPr>
        <p:spPr>
          <a:xfrm>
            <a:off x="0" y="6518132"/>
            <a:ext cx="6096000" cy="3366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nn-NO" sz="900" b="1" dirty="0">
                <a:solidFill>
                  <a:srgbClr val="004D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Koordinator Bidang Kemaritiman dan Investasi Republik Indonesia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 userDrawn="1"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988345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004D25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 userDrawn="1"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rgbClr val="004D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 dirty="0"/>
          </a:p>
        </p:txBody>
      </p:sp>
      <p:pic>
        <p:nvPicPr>
          <p:cNvPr id="13" name="Picture 2" descr="green-green Color Palette">
            <a:extLst>
              <a:ext uri="{FF2B5EF4-FFF2-40B4-BE49-F238E27FC236}">
                <a16:creationId xmlns:a16="http://schemas.microsoft.com/office/drawing/2014/main" id="{3C463DAF-48BF-4A94-B2C8-C67E288A80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893628" y="580214"/>
            <a:ext cx="1451531" cy="3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litra on Twitter | Green color pallete, Green palette, Green colour  palette">
            <a:extLst>
              <a:ext uri="{FF2B5EF4-FFF2-40B4-BE49-F238E27FC236}">
                <a16:creationId xmlns:a16="http://schemas.microsoft.com/office/drawing/2014/main" id="{F7DFD0EB-FDFA-4553-9D6C-A573C5CF37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139888" y="2249237"/>
            <a:ext cx="1937122" cy="3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C00000F-A921-4DC1-398B-5C138306AE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9482" y="204400"/>
            <a:ext cx="684809" cy="6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B3C9A8-DF7C-3732-747C-6B332A8E21F3}"/>
              </a:ext>
            </a:extLst>
          </p:cNvPr>
          <p:cNvGrpSpPr/>
          <p:nvPr userDrawn="1"/>
        </p:nvGrpSpPr>
        <p:grpSpPr>
          <a:xfrm>
            <a:off x="4532632" y="6679644"/>
            <a:ext cx="7299366" cy="47465"/>
            <a:chOff x="4532632" y="6679644"/>
            <a:chExt cx="7299366" cy="474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96E52E-28AA-EB8D-467F-CD40D517D5FA}"/>
                </a:ext>
              </a:extLst>
            </p:cNvPr>
            <p:cNvSpPr/>
            <p:nvPr userDrawn="1"/>
          </p:nvSpPr>
          <p:spPr>
            <a:xfrm rot="10800000" flipV="1">
              <a:off x="4532632" y="6681390"/>
              <a:ext cx="4164328" cy="45719"/>
            </a:xfrm>
            <a:prstGeom prst="rect">
              <a:avLst/>
            </a:prstGeom>
            <a:solidFill>
              <a:srgbClr val="38E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80437C-DC90-C0FD-0A5A-9BCED6F10818}"/>
                </a:ext>
              </a:extLst>
            </p:cNvPr>
            <p:cNvSpPr/>
            <p:nvPr userDrawn="1"/>
          </p:nvSpPr>
          <p:spPr>
            <a:xfrm rot="10800000">
              <a:off x="8696959" y="6679644"/>
              <a:ext cx="3135039" cy="45719"/>
            </a:xfrm>
            <a:prstGeom prst="rect">
              <a:avLst/>
            </a:prstGeom>
            <a:solidFill>
              <a:srgbClr val="0B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24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3684" y="63893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8F5FB7-4D5A-44F2-88B4-9D61645A7BFE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865753" y="6389390"/>
            <a:ext cx="5516734" cy="428649"/>
            <a:chOff x="-1213710" y="6363008"/>
            <a:chExt cx="5516734" cy="42864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-1213710" y="6371962"/>
              <a:ext cx="5516734" cy="419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nn-NO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Kementerian Koordinator Bidang Kemaritiman dan Investasi</a:t>
              </a:r>
            </a:p>
            <a:p>
              <a:pPr algn="r"/>
              <a:r>
                <a:rPr lang="nn-NO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Republik Indonesia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0921" y="6363008"/>
              <a:ext cx="414857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7150" y="167453"/>
            <a:ext cx="684809" cy="6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1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B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 userDrawn="1"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rgbClr val="004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480DB-1DE5-C142-B1A3-4C9210AAB47C}"/>
              </a:ext>
            </a:extLst>
          </p:cNvPr>
          <p:cNvSpPr txBox="1"/>
          <p:nvPr userDrawn="1"/>
        </p:nvSpPr>
        <p:spPr>
          <a:xfrm>
            <a:off x="0" y="6518132"/>
            <a:ext cx="6096000" cy="3366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nn-NO" sz="900" b="1" dirty="0">
                <a:solidFill>
                  <a:srgbClr val="004D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Koordinator Bidang Kemaritiman dan Investasi Republik Indonesia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 userDrawn="1"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988345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004D25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 userDrawn="1"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rgbClr val="004D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 dirty="0"/>
          </a:p>
        </p:txBody>
      </p:sp>
      <p:pic>
        <p:nvPicPr>
          <p:cNvPr id="13" name="Picture 2" descr="green-green Color Palette">
            <a:extLst>
              <a:ext uri="{FF2B5EF4-FFF2-40B4-BE49-F238E27FC236}">
                <a16:creationId xmlns:a16="http://schemas.microsoft.com/office/drawing/2014/main" id="{3C463DAF-48BF-4A94-B2C8-C67E288A8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5240" y="4145"/>
            <a:ext cx="1451531" cy="23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litra on Twitter | Green color pallete, Green palette, Green colour  palette">
            <a:extLst>
              <a:ext uri="{FF2B5EF4-FFF2-40B4-BE49-F238E27FC236}">
                <a16:creationId xmlns:a16="http://schemas.microsoft.com/office/drawing/2014/main" id="{F7DFD0EB-FDFA-4553-9D6C-A573C5CF3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5240" y="2405182"/>
            <a:ext cx="1451531" cy="24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C00000F-A921-4DC1-398B-5C138306AE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7954" y="250580"/>
            <a:ext cx="684809" cy="6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1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3684" y="63893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8F5FB7-4D5A-44F2-88B4-9D61645A7BFE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662" y="106622"/>
            <a:ext cx="1192131" cy="1058631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865753" y="6389390"/>
            <a:ext cx="5516734" cy="428649"/>
            <a:chOff x="-1213710" y="6363008"/>
            <a:chExt cx="5516734" cy="42864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-1213710" y="6371962"/>
              <a:ext cx="5516734" cy="419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nn-NO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Kementerian Koordinator Bidang Kemaritiman dan Investasi</a:t>
              </a:r>
            </a:p>
            <a:p>
              <a:pPr algn="r"/>
              <a:r>
                <a:rPr lang="nn-NO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Republik Indonesia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0921" y="6363008"/>
              <a:ext cx="414857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513" y="287524"/>
            <a:ext cx="684809" cy="6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2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3684" y="6389390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8F5FB7-4D5A-44F2-88B4-9D61645A7BFE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662" y="106622"/>
            <a:ext cx="1192131" cy="1058631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865753" y="6389390"/>
            <a:ext cx="5516734" cy="428649"/>
            <a:chOff x="-1213710" y="6363008"/>
            <a:chExt cx="5516734" cy="42864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-1213710" y="6371962"/>
              <a:ext cx="5516734" cy="419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nn-NO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Kementerian Koordinator Bidang Kemaritiman dan Investasi</a:t>
              </a:r>
            </a:p>
            <a:p>
              <a:pPr algn="r"/>
              <a:r>
                <a:rPr lang="nn-NO" sz="1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Republik Indonesia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0921" y="6363008"/>
              <a:ext cx="414857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513" y="287524"/>
            <a:ext cx="684809" cy="6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E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 userDrawn="1"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rgbClr val="004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hape 107">
            <a:extLst>
              <a:ext uri="{FF2B5EF4-FFF2-40B4-BE49-F238E27FC236}">
                <a16:creationId xmlns:a16="http://schemas.microsoft.com/office/drawing/2014/main" id="{ECFCF4C8-8AD9-404A-AC4C-0F790A75691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4705" y="263704"/>
            <a:ext cx="744467" cy="74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2C0D152-00B5-A147-BDA3-DC0BF3F0E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662" y="106622"/>
            <a:ext cx="1192131" cy="1058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480DB-1DE5-C142-B1A3-4C9210AAB47C}"/>
              </a:ext>
            </a:extLst>
          </p:cNvPr>
          <p:cNvSpPr txBox="1"/>
          <p:nvPr userDrawn="1"/>
        </p:nvSpPr>
        <p:spPr>
          <a:xfrm>
            <a:off x="0" y="6518132"/>
            <a:ext cx="6096000" cy="3366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nn-NO" sz="900" b="1">
                <a:solidFill>
                  <a:srgbClr val="004D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Ministry for Maritime Affairs and Investment Republic of Indonesia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 userDrawn="1"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988345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004D25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 userDrawn="1"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rgbClr val="004D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/>
          </a:p>
        </p:txBody>
      </p:sp>
      <p:pic>
        <p:nvPicPr>
          <p:cNvPr id="13" name="Picture 2" descr="green-green Color Palette">
            <a:extLst>
              <a:ext uri="{FF2B5EF4-FFF2-40B4-BE49-F238E27FC236}">
                <a16:creationId xmlns:a16="http://schemas.microsoft.com/office/drawing/2014/main" id="{3C463DAF-48BF-4A94-B2C8-C67E288A8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5240" y="4145"/>
            <a:ext cx="1451531" cy="23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litra on Twitter | Green color pallete, Green palette, Green colour  palette">
            <a:extLst>
              <a:ext uri="{FF2B5EF4-FFF2-40B4-BE49-F238E27FC236}">
                <a16:creationId xmlns:a16="http://schemas.microsoft.com/office/drawing/2014/main" id="{F7DFD0EB-FDFA-4553-9D6C-A573C5CF3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5240" y="2405182"/>
            <a:ext cx="1451531" cy="24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75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811A-DF58-49DF-8CFA-ADB0E605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A5C0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487B-D2B1-4AF1-9633-7BEEA7B48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1105-CD31-4A76-888C-4F5CB431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27BF-D3A9-40D6-8518-53FEB42CC3D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D42C-38C9-4D3E-B92D-77B1E72C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3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25A7-9B21-44A0-80A7-D9ACD82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065957" cy="96981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4260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9AB1-6333-433C-A012-D23FA8A5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70B5-F4FE-4660-8E71-AA389AC6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ABEA-BBBF-404C-8CF2-4AAD88CDA9C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A74C-79D0-453F-AFC9-DD521525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AFB6-B7D4-43EE-9C36-1E9C7007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7401" y="6230303"/>
            <a:ext cx="377436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772FF71E-26E5-4E1C-84D9-5B3DFBD0E43C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25A7-9B21-44A0-80A7-D9ACD821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065957" cy="969818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4260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9AB1-6333-433C-A012-D23FA8A5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70B5-F4FE-4660-8E71-AA389AC6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06EF-9083-0B47-ABB4-4445779D75ED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A74C-79D0-453F-AFC9-DD521525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AFB6-B7D4-43EE-9C36-1E9C7007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7401" y="6230303"/>
            <a:ext cx="377436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772FF71E-26E5-4E1C-84D9-5B3DFBD0E43C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86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5C9D-3D3B-4DF3-A27A-00584023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A9FE-F295-4AD0-B913-493D65AFA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FC73-6C06-4770-9D72-BA953BF7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3BEE-15AA-4EB4-B2E2-CA2B57AD93D7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DA35D-3B1D-406E-828C-BA9804CF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A1376-3806-41D0-9A2B-5568E9D5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480B-2824-4446-BCA7-A779B89D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E6BB-1938-41BF-97E9-B28073CE4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DFBE0-378E-479D-9331-A2D9A66B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E0DF-AC6C-48D5-A7CD-D521986D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EAFE-2BEE-4771-9D08-630CD1E75E2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B5FB1-5A78-496F-90C6-9E3C8A2B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87DB1-C409-4591-BD61-17297318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0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7A7B-06AD-4174-B95E-BF6B1D1A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163C0-F45E-45B7-97AE-EC5325089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95292-195F-474D-8634-E50190425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D7569-37FD-4F40-886C-E464B8CE2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F4FAB-D006-475B-9799-F505F3E02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CCA6E-E360-4BC5-8F8F-711AFB5E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899E-F450-4193-AA64-AB3F688D4ED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4CCD8-7B02-4087-ABD0-29818C73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4A6E7-E16D-47D5-A148-ADFEABD5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7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6524-18BE-4015-9DF0-59F6D827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B3EBB-8B08-48AD-B49A-5494B9EB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0FD2-798A-49E4-91FD-63C3E9BDF9AB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F016-809D-42BC-9409-3EB48557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C2316-4925-49FE-B0B6-C4983F74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35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B526B-74D1-486B-909E-67974081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2C11-1FBA-4E06-8988-AD45397C840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A57B0-BB54-424A-B24C-CCE6DB34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0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7E8D-C8B8-4172-8E1F-A462C89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E2AA3-0D66-4660-9F74-9B4F37E7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B5718-8A5A-48FA-8B63-77FA5D92E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D4262-9FA0-4001-89B9-0222FF6E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75E0-CE37-4ADC-9FC0-D37FFBE91DD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2A782-D6E8-40AF-944B-7644EE79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F0352-FE2B-41B0-AE32-B91D352B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17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FCF2-A4AD-4987-828C-7A447A2B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FC915-6BC9-4586-9DCE-47189A79F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110C7-0826-4E16-B7BF-005E42760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C0A2B-178D-4AB6-B8E1-33D4E04F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F56C-6CD0-49C6-B4FF-B90D2FFADEA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93CBE-DD67-44B8-A299-AF215EA0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C4A3D-52A8-4461-9C1D-098A796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6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5BDE-F482-4B90-98C1-C01F246B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4731C-CDE7-4EE0-8A2E-311508D45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281C-CE3C-4D7C-8940-08FB7C94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4AF3-60BD-4AE6-9093-E253CC8AB7D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1AFD-620D-4947-8CB3-78298B6E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ECDF-ECAA-46EB-9C28-78B7C670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03E72-B228-4914-9180-542CE076C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4D8E2-93FD-463F-A02C-2E99F0B71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DA5E-19EC-4274-B71E-FEA88A1F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B4A-C04E-4AA8-AA74-D1055CA6901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4EE4-50A3-4386-879A-F70894BE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9DEB-A971-4044-B4D6-E9DC8450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55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B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E334B8-DAB2-7D47-B987-5E224A19FEDE}"/>
              </a:ext>
            </a:extLst>
          </p:cNvPr>
          <p:cNvSpPr/>
          <p:nvPr userDrawn="1"/>
        </p:nvSpPr>
        <p:spPr>
          <a:xfrm rot="5400000">
            <a:off x="11831999" y="6498000"/>
            <a:ext cx="36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1029AD-ED50-D64D-AB11-000C5AE57D64}"/>
              </a:ext>
            </a:extLst>
          </p:cNvPr>
          <p:cNvSpPr/>
          <p:nvPr userDrawn="1"/>
        </p:nvSpPr>
        <p:spPr>
          <a:xfrm rot="5400000">
            <a:off x="140615" y="619335"/>
            <a:ext cx="632465" cy="73531"/>
          </a:xfrm>
          <a:prstGeom prst="rect">
            <a:avLst/>
          </a:prstGeom>
          <a:solidFill>
            <a:srgbClr val="004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hape 107">
            <a:extLst>
              <a:ext uri="{FF2B5EF4-FFF2-40B4-BE49-F238E27FC236}">
                <a16:creationId xmlns:a16="http://schemas.microsoft.com/office/drawing/2014/main" id="{ECFCF4C8-8AD9-404A-AC4C-0F790A75691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374705" y="263704"/>
            <a:ext cx="744467" cy="74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E2C0D152-00B5-A147-BDA3-DC0BF3F0EF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62" y="106622"/>
            <a:ext cx="1192131" cy="1058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480DB-1DE5-C142-B1A3-4C9210AAB47C}"/>
              </a:ext>
            </a:extLst>
          </p:cNvPr>
          <p:cNvSpPr txBox="1"/>
          <p:nvPr userDrawn="1"/>
        </p:nvSpPr>
        <p:spPr>
          <a:xfrm>
            <a:off x="0" y="6518132"/>
            <a:ext cx="6096000" cy="3366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nn-NO" sz="900" b="1" dirty="0">
                <a:solidFill>
                  <a:srgbClr val="004D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Koordinator Bidang Kemaritiman dan Investasi Republik Indonesia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3114A-4B8C-4476-9BD8-6FE14A305178}"/>
              </a:ext>
            </a:extLst>
          </p:cNvPr>
          <p:cNvSpPr/>
          <p:nvPr userDrawn="1"/>
        </p:nvSpPr>
        <p:spPr>
          <a:xfrm>
            <a:off x="-1" y="6472057"/>
            <a:ext cx="5975927" cy="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B41AF6-B055-4A80-BF10-0CB584AA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9883455" cy="632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004D25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AD7F3E-7C28-4AAD-AFD8-67BBF4508B9A}"/>
              </a:ext>
            </a:extLst>
          </p:cNvPr>
          <p:cNvSpPr txBox="1">
            <a:spLocks/>
          </p:cNvSpPr>
          <p:nvPr userDrawn="1"/>
        </p:nvSpPr>
        <p:spPr>
          <a:xfrm>
            <a:off x="11831999" y="6498000"/>
            <a:ext cx="360000" cy="360000"/>
          </a:xfrm>
          <a:prstGeom prst="rect">
            <a:avLst/>
          </a:prstGeom>
          <a:solidFill>
            <a:srgbClr val="004D2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8F5FB7-4D5A-44F2-88B4-9D61645A7BFE}" type="slidenum">
              <a:rPr lang="en-ID" sz="1000" smtClean="0"/>
              <a:pPr algn="ctr"/>
              <a:t>‹#›</a:t>
            </a:fld>
            <a:endParaRPr lang="en-ID" sz="1000" dirty="0"/>
          </a:p>
        </p:txBody>
      </p:sp>
      <p:pic>
        <p:nvPicPr>
          <p:cNvPr id="13" name="Picture 2" descr="green-green Color Palette">
            <a:extLst>
              <a:ext uri="{FF2B5EF4-FFF2-40B4-BE49-F238E27FC236}">
                <a16:creationId xmlns:a16="http://schemas.microsoft.com/office/drawing/2014/main" id="{3C463DAF-48BF-4A94-B2C8-C67E288A8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240" y="4145"/>
            <a:ext cx="1451531" cy="23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litra on Twitter | Green color pallete, Green palette, Green colour  palette">
            <a:extLst>
              <a:ext uri="{FF2B5EF4-FFF2-40B4-BE49-F238E27FC236}">
                <a16:creationId xmlns:a16="http://schemas.microsoft.com/office/drawing/2014/main" id="{F7DFD0EB-FDFA-4553-9D6C-A573C5CF3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240" y="2405182"/>
            <a:ext cx="1451531" cy="24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5C9D-3D3B-4DF3-A27A-00584023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A9FE-F295-4AD0-B913-493D65AFA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FC73-6C06-4770-9D72-BA953BF7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DE37-6ADD-6E4D-ADCE-346CED557FCC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DA35D-3B1D-406E-828C-BA9804CF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A1376-3806-41D0-9A2B-5568E9D5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480B-2824-4446-BCA7-A779B89D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E6BB-1938-41BF-97E9-B28073CE4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DFBE0-378E-479D-9331-A2D9A66BB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DE0DF-AC6C-48D5-A7CD-D521986D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DF2F-BCFF-374E-A641-D09D66DC38E4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B5FB1-5A78-496F-90C6-9E3C8A2B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87DB1-C409-4591-BD61-17297318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7A7B-06AD-4174-B95E-BF6B1D1A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163C0-F45E-45B7-97AE-EC5325089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95292-195F-474D-8634-E50190425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D7569-37FD-4F40-886C-E464B8CE2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F4FAB-D006-475B-9799-F505F3E02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CCA6E-E360-4BC5-8F8F-711AFB5E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FA87-969C-9E4C-86F4-0E8EE3CCAC78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4CCD8-7B02-4087-ABD0-29818C73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4A6E7-E16D-47D5-A148-ADFEABD5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2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6524-18BE-4015-9DF0-59F6D827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B3EBB-8B08-48AD-B49A-5494B9EB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4E37-C526-3E40-A467-6A41DA1B6559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F016-809D-42BC-9409-3EB48557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C2316-4925-49FE-B0B6-C4983F74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B526B-74D1-486B-909E-67974081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4BF1-8D96-7349-9F8D-00CA659C6E37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A57B0-BB54-424A-B24C-CCE6DB34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7E8D-C8B8-4172-8E1F-A462C89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E2AA3-0D66-4660-9F74-9B4F37E7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B5718-8A5A-48FA-8B63-77FA5D92E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D4262-9FA0-4001-89B9-0222FF6E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EB1F-625F-9C4D-9837-88846A2337BF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2A782-D6E8-40AF-944B-7644EE79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F0352-FE2B-41B0-AE32-B91D352B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FCF2-A4AD-4987-828C-7A447A2B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FC915-6BC9-4586-9DCE-47189A79F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110C7-0826-4E16-B7BF-005E42760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C0A2B-178D-4AB6-B8E1-33D4E04F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B9EF-2ED9-CE42-AB53-BCB4D36A7964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93CBE-DD67-44B8-A299-AF215EA0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C4A3D-52A8-4461-9C1D-098A796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7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7A18E-2FFD-43EC-BAAF-FE7ABB0C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CE42-9495-4FC0-AD59-5C81B5716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C058-AA06-4BC5-A864-BF3AEE6C7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F0CA-181D-3C48-8CFF-9F919F0F00A0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738C-2F43-4E7D-80AB-26F4987D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C8F6-5D51-4EA8-8846-B970E5EE2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7A18E-2FFD-43EC-BAAF-FE7ABB0C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CE42-9495-4FC0-AD59-5C81B5716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C058-AA06-4BC5-A864-BF3AEE6C7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12CD-5523-4B62-B349-56E68E2E3B6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B738C-2F43-4E7D-80AB-26F4987D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C8F6-5D51-4EA8-8846-B970E5EE2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F71E-26E5-4E1C-84D9-5B3DFBD0E43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D2A50A0-6EB0-1448-83B0-954612E32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6" y="4298148"/>
            <a:ext cx="9607828" cy="1195940"/>
          </a:xfrm>
        </p:spPr>
        <p:txBody>
          <a:bodyPr>
            <a:normAutofit/>
          </a:bodyPr>
          <a:lstStyle/>
          <a:p>
            <a:r>
              <a:rPr lang="en-US" sz="1600" dirty="0"/>
              <a:t>Jakarta, 22 </a:t>
            </a:r>
            <a:r>
              <a:rPr lang="en-US" sz="1600" dirty="0" err="1"/>
              <a:t>Juni</a:t>
            </a:r>
            <a:r>
              <a:rPr lang="en-US" sz="1600" dirty="0"/>
              <a:t> 2023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775050C-F721-2642-B6DC-A43E79F4614C}"/>
              </a:ext>
            </a:extLst>
          </p:cNvPr>
          <p:cNvSpPr txBox="1">
            <a:spLocks/>
          </p:cNvSpPr>
          <p:nvPr/>
        </p:nvSpPr>
        <p:spPr>
          <a:xfrm>
            <a:off x="1927766" y="3218342"/>
            <a:ext cx="8336468" cy="421316"/>
          </a:xfrm>
          <a:prstGeom prst="roundRect">
            <a:avLst/>
          </a:prstGeom>
          <a:solidFill>
            <a:srgbClr val="2A5C0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Deputi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Bidang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Koordinasi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Pengelolaan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Kehutanan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7670C5-B545-A440-B92C-B0089F2DCF0E}"/>
              </a:ext>
            </a:extLst>
          </p:cNvPr>
          <p:cNvSpPr txBox="1">
            <a:spLocks/>
          </p:cNvSpPr>
          <p:nvPr/>
        </p:nvSpPr>
        <p:spPr>
          <a:xfrm>
            <a:off x="963594" y="2026381"/>
            <a:ext cx="10523227" cy="887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A5C0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Strategi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Percepatan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Redistibusi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Sertifikasi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TORA dari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Pelepasan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Kawasan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Hutan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596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C22F-5E38-CE6E-3011-73EDF864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Strategi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TORA dari </a:t>
            </a:r>
            <a:r>
              <a:rPr lang="en-US" dirty="0" err="1"/>
              <a:t>Pelepasan</a:t>
            </a:r>
            <a:r>
              <a:rPr lang="en-US" dirty="0"/>
              <a:t> Kawasan </a:t>
            </a:r>
            <a:r>
              <a:rPr lang="en-US" dirty="0" err="1"/>
              <a:t>Hutan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3" name="Graphic 2" descr="Bank">
            <a:extLst>
              <a:ext uri="{FF2B5EF4-FFF2-40B4-BE49-F238E27FC236}">
                <a16:creationId xmlns:a16="http://schemas.microsoft.com/office/drawing/2014/main" id="{346E8504-1444-4399-AA4D-0D4DCD790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749" y="1228207"/>
            <a:ext cx="726101" cy="726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5FAC1-E7A7-0C00-C787-6486B8405105}"/>
              </a:ext>
            </a:extLst>
          </p:cNvPr>
          <p:cNvSpPr txBox="1"/>
          <p:nvPr/>
        </p:nvSpPr>
        <p:spPr>
          <a:xfrm>
            <a:off x="7189053" y="1464682"/>
            <a:ext cx="4091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Dukungan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Program dan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Anggaran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Meningkatkan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dukungan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pendanaan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untuk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pelepasan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Kawasan,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sertifikasi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pemberdayaan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masyarakat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BBFAE-8C6E-2D92-83A0-481A253D3705}"/>
              </a:ext>
            </a:extLst>
          </p:cNvPr>
          <p:cNvSpPr txBox="1"/>
          <p:nvPr/>
        </p:nvSpPr>
        <p:spPr>
          <a:xfrm>
            <a:off x="7189053" y="4251355"/>
            <a:ext cx="43403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Pembangunan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Sistem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Informasi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Terintegrasi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Pembentukan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Dashboard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terintegrasi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untuk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sinkronisasi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clean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es-E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clear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serta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pemantauan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progres dan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pemanfaatan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0A80E-EE72-CBE2-6C3E-A47099DF0037}"/>
              </a:ext>
            </a:extLst>
          </p:cNvPr>
          <p:cNvSpPr txBox="1"/>
          <p:nvPr/>
        </p:nvSpPr>
        <p:spPr>
          <a:xfrm>
            <a:off x="1231952" y="1228207"/>
            <a:ext cx="4244509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Penyelesaian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Perpres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Percepatan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Reforma Agraria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Perpres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menjadi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panduan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bagi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K/L dan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pemda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dalam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upaya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percepatan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reforma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agrarian,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melalui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penguatan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dan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efektifitas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koordinasi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kelembagaan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serta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pengaturan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yang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lebih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jelas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terkait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Joint</a:t>
            </a:r>
            <a:r>
              <a:rPr kumimoji="0" lang="es-E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Survey</a:t>
            </a:r>
            <a:r>
              <a:rPr kumimoji="0" lang="es-ES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 </a:t>
            </a:r>
            <a:r>
              <a:rPr kumimoji="0" lang="es-E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mekanisme</a:t>
            </a: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Penyelesaian</a:t>
            </a: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Konflik</a:t>
            </a: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tenurial</a:t>
            </a:r>
            <a:r>
              <a:rPr kumimoji="0" lang="es-E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. </a:t>
            </a:r>
            <a:r>
              <a:rPr kumimoji="0" lang="es-E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 </a:t>
            </a:r>
            <a:r>
              <a:rPr kumimoji="0" lang="es-ES" sz="16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Sertifikasi</a:t>
            </a:r>
            <a:r>
              <a:rPr kumimoji="0" lang="es-E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 </a:t>
            </a:r>
            <a:r>
              <a:rPr kumimoji="0" lang="es-ES" sz="16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Renaksi</a:t>
            </a:r>
            <a:r>
              <a:rPr kumimoji="0" lang="es-E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R.Perpres</a:t>
            </a:r>
            <a:r>
              <a:rPr kumimoji="0" lang="es-E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masih</a:t>
            </a:r>
            <a:r>
              <a:rPr kumimoji="0" lang="es-E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6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jauh</a:t>
            </a:r>
            <a:r>
              <a:rPr kumimoji="0" lang="es-ES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dari target.</a:t>
            </a:r>
            <a:endParaRPr kumimoji="0" lang="en-ID" sz="16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phic 10" descr="Money with solid fill">
            <a:extLst>
              <a:ext uri="{FF2B5EF4-FFF2-40B4-BE49-F238E27FC236}">
                <a16:creationId xmlns:a16="http://schemas.microsoft.com/office/drawing/2014/main" id="{5EAA55DB-8149-4DFA-6007-FD7612882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8267" y="1420908"/>
            <a:ext cx="533400" cy="533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77F5A419-8BFF-4F37-756A-5C2C2CA9E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7759" y="4160865"/>
            <a:ext cx="754415" cy="754415"/>
          </a:xfrm>
          <a:prstGeom prst="rect">
            <a:avLst/>
          </a:prstGeom>
        </p:spPr>
      </p:pic>
      <p:pic>
        <p:nvPicPr>
          <p:cNvPr id="13" name="Graphic 12" descr="Cycle with people">
            <a:extLst>
              <a:ext uri="{FF2B5EF4-FFF2-40B4-BE49-F238E27FC236}">
                <a16:creationId xmlns:a16="http://schemas.microsoft.com/office/drawing/2014/main" id="{EEACAF62-95B3-978D-966C-E8274A5EEF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725" y="4160865"/>
            <a:ext cx="988919" cy="9889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F1FC3-7DD8-9391-29A3-EFD1C609200A}"/>
              </a:ext>
            </a:extLst>
          </p:cNvPr>
          <p:cNvSpPr txBox="1"/>
          <p:nvPr/>
        </p:nvSpPr>
        <p:spPr>
          <a:xfrm>
            <a:off x="1389314" y="4457286"/>
            <a:ext cx="3613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Dukungan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Pemda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Fasilitasi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Pemda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untuk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pengajuan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TORA,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penyelsaian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konflik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tenurial, 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serta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alokasi</a:t>
            </a:r>
            <a:r>
              <a:rPr kumimoji="0" lang="en-ID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APBD dan </a:t>
            </a:r>
            <a:r>
              <a:rPr kumimoji="0" lang="en-ID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integrasi</a:t>
            </a:r>
            <a:r>
              <a:rPr kumimoji="0" lang="en-ID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TORA </a:t>
            </a:r>
            <a:r>
              <a:rPr kumimoji="0" lang="en-ID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dalam</a:t>
            </a:r>
            <a:r>
              <a:rPr kumimoji="0" lang="en-ID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RPJMD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TORA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menjadi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indikator</a:t>
            </a:r>
            <a:r>
              <a:rPr kumimoji="0" lang="en-ID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kinerja</a:t>
            </a:r>
            <a:r>
              <a:rPr kumimoji="0" lang="en-ID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PEMDA.</a:t>
            </a:r>
          </a:p>
        </p:txBody>
      </p:sp>
    </p:spTree>
    <p:extLst>
      <p:ext uri="{BB962C8B-B14F-4D97-AF65-F5344CB8AC3E}">
        <p14:creationId xmlns:p14="http://schemas.microsoft.com/office/powerpoint/2010/main" val="186908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2A31-2BC9-DD20-DFCA-6AA319AA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Kawasan </a:t>
            </a:r>
            <a:r>
              <a:rPr lang="en-US" dirty="0" err="1"/>
              <a:t>Hutan</a:t>
            </a:r>
            <a:r>
              <a:rPr lang="en-US" dirty="0"/>
              <a:t> untuk TORA</a:t>
            </a:r>
            <a:endParaRPr lang="en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026556-E82D-D1AE-527C-400CE1651981}"/>
              </a:ext>
            </a:extLst>
          </p:cNvPr>
          <p:cNvGrpSpPr/>
          <p:nvPr/>
        </p:nvGrpSpPr>
        <p:grpSpPr>
          <a:xfrm>
            <a:off x="124198" y="1115010"/>
            <a:ext cx="5262812" cy="5067129"/>
            <a:chOff x="558206" y="1556489"/>
            <a:chExt cx="5971803" cy="3582265"/>
          </a:xfrm>
        </p:grpSpPr>
        <p:sp>
          <p:nvSpPr>
            <p:cNvPr id="4" name="Text Placeholder 9">
              <a:extLst>
                <a:ext uri="{FF2B5EF4-FFF2-40B4-BE49-F238E27FC236}">
                  <a16:creationId xmlns:a16="http://schemas.microsoft.com/office/drawing/2014/main" id="{A07DB069-4C90-80EA-F41D-A1EE36D6C28C}"/>
                </a:ext>
              </a:extLst>
            </p:cNvPr>
            <p:cNvSpPr txBox="1">
              <a:spLocks/>
            </p:cNvSpPr>
            <p:nvPr/>
          </p:nvSpPr>
          <p:spPr>
            <a:xfrm>
              <a:off x="558207" y="1981423"/>
              <a:ext cx="5971802" cy="315733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Masih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rendahnya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usulan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Pemda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terhadap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TORA dari Kawasan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;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Dukungan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Pemda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belum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optimal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dalam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penyelenggaraan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Reforma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Agraria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,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termasuk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fasilitasi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konflik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;</a:t>
              </a:r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86033FAD-0A4D-41C0-4E99-E7345835237E}"/>
                </a:ext>
              </a:extLst>
            </p:cNvPr>
            <p:cNvSpPr txBox="1">
              <a:spLocks/>
            </p:cNvSpPr>
            <p:nvPr/>
          </p:nvSpPr>
          <p:spPr>
            <a:xfrm>
              <a:off x="558206" y="1556489"/>
              <a:ext cx="5971802" cy="417473"/>
            </a:xfrm>
            <a:prstGeom prst="rect">
              <a:avLst/>
            </a:prstGeom>
            <a:solidFill>
              <a:srgbClr val="F17C3F"/>
            </a:solidFill>
            <a:ln>
              <a:solidFill>
                <a:srgbClr val="F17C3F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dirty="0">
                  <a:solidFill>
                    <a:sysClr val="window" lastClr="FFFFFF"/>
                  </a:solidFill>
                  <a:latin typeface="+mj-lt"/>
                </a:rPr>
                <a:t>k</a:t>
              </a:r>
              <a:r>
                <a:rPr lang="en-ID" sz="2000" dirty="0" err="1">
                  <a:solidFill>
                    <a:sysClr val="window" lastClr="FFFFFF"/>
                  </a:solidFill>
                  <a:latin typeface="+mj-lt"/>
                </a:rPr>
                <a:t>endala</a:t>
              </a:r>
              <a:endParaRPr kumimoji="0" lang="en-ID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4516BA-D344-E3A3-4E03-FAE867E97DCA}"/>
              </a:ext>
            </a:extLst>
          </p:cNvPr>
          <p:cNvGrpSpPr/>
          <p:nvPr/>
        </p:nvGrpSpPr>
        <p:grpSpPr>
          <a:xfrm>
            <a:off x="5486400" y="1115011"/>
            <a:ext cx="6581402" cy="5002309"/>
            <a:chOff x="6296398" y="1563950"/>
            <a:chExt cx="5771404" cy="3574803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0410806A-84EE-6352-A3BF-CB2C222F2C3C}"/>
                </a:ext>
              </a:extLst>
            </p:cNvPr>
            <p:cNvSpPr txBox="1">
              <a:spLocks/>
            </p:cNvSpPr>
            <p:nvPr/>
          </p:nvSpPr>
          <p:spPr>
            <a:xfrm>
              <a:off x="6296398" y="1563950"/>
              <a:ext cx="5771404" cy="417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17C3F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1800" b="1" i="0" u="none" strike="noStrike" kern="1200" cap="all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Strategi </a:t>
              </a:r>
              <a:r>
                <a:rPr kumimoji="0" lang="en-ID" sz="1800" b="1" i="0" u="none" strike="noStrike" kern="1200" cap="all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percepatan</a:t>
              </a:r>
              <a:endParaRPr kumimoji="0" lang="en-ID" sz="18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34A42658-4944-EDDE-2B91-E39823E97118}"/>
                </a:ext>
              </a:extLst>
            </p:cNvPr>
            <p:cNvSpPr txBox="1">
              <a:spLocks/>
            </p:cNvSpPr>
            <p:nvPr/>
          </p:nvSpPr>
          <p:spPr>
            <a:xfrm>
              <a:off x="6296398" y="1981422"/>
              <a:ext cx="5771404" cy="3157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Telah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dilakukan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pertemuan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koordinasi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antara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Men LHK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dengan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pimpinan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daerah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(wakil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gubernur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)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seluruh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Indonesia  untuk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percepatan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TORA dari Kawasan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:</a:t>
              </a:r>
              <a:endParaRPr lang="en-ID" sz="1600" dirty="0">
                <a:solidFill>
                  <a:srgbClr val="000000"/>
                </a:solidFill>
                <a:latin typeface="+mj-lt"/>
              </a:endParaRPr>
            </a:p>
            <a:p>
              <a:pPr marL="536575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Dukungan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Program dan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Anggaran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Pemda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;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</a:p>
            <a:p>
              <a:pPr marL="536575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Pembentukan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Tim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Kerja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per Regional untuk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sosialisasi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dan 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a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sistensi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(</a:t>
              </a:r>
              <a:r>
                <a:rPr lang="en-ID" sz="1600" b="0" i="1" u="none" strike="noStrike" baseline="0" dirty="0">
                  <a:solidFill>
                    <a:srgbClr val="000000"/>
                  </a:solidFill>
                  <a:latin typeface="+mj-lt"/>
                </a:rPr>
                <a:t>Coaching Clinic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)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ke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Pemda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guna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percepatan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usulan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Pelepasan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HPK-TP;</a:t>
              </a:r>
            </a:p>
            <a:p>
              <a:pPr marL="268288" indent="-268288">
                <a:spcAft>
                  <a:spcPts val="600"/>
                </a:spcAft>
                <a:buNone/>
              </a:pP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b. 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Tata Batas dan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Perubahan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Batas Kawasan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untuk TORA (target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tahun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2023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seluas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113.442 ha)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;</a:t>
              </a:r>
            </a:p>
            <a:p>
              <a:pPr marL="268288" indent="-268288">
                <a:spcAft>
                  <a:spcPts val="600"/>
                </a:spcAft>
                <a:buNone/>
              </a:pP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c. 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SK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Biru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pada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Kabupaten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yang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telah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selesai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Tata Batas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seluas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166.224 ha di 79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kab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/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kota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;</a:t>
              </a:r>
            </a:p>
            <a:p>
              <a:pPr marL="268288" indent="-268288">
                <a:spcAft>
                  <a:spcPts val="600"/>
                </a:spcAft>
                <a:buNone/>
              </a:pP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d.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Perce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patan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proses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Inventarisasi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dan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verifikasi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tanah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dalam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kawasan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,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termasuk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lahan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transmigrasi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;</a:t>
              </a:r>
            </a:p>
            <a:p>
              <a:pPr marL="268288" indent="-268288">
                <a:spcAft>
                  <a:spcPts val="600"/>
                </a:spcAft>
                <a:buNone/>
              </a:pP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e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.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Pemutakhitran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data TORA dari tata batas Kawasan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dan 20%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pelepasan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kawasan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untuk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perkebunan</a:t>
              </a:r>
              <a:endParaRPr lang="en-ID" sz="1600" b="0" i="0" u="none" strike="noStrike" baseline="0" dirty="0">
                <a:solidFill>
                  <a:srgbClr val="000000"/>
                </a:solidFill>
                <a:latin typeface="+mj-lt"/>
              </a:endParaRPr>
            </a:p>
            <a:p>
              <a:pPr marL="268288" indent="-268288">
                <a:spcAft>
                  <a:spcPts val="600"/>
                </a:spcAft>
                <a:buNone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f.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Pemanfaatan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teknologi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informasi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pelaksanaan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pelepasan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Kawasan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hutan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268288" indent="-268288">
                <a:spcAft>
                  <a:spcPts val="600"/>
                </a:spcAft>
                <a:buNone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Peningkatan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Alokasi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Anggaran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melalui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ABT untuk Tata Batas, Inver,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Timdu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dll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68288" indent="-268288">
                <a:spcAft>
                  <a:spcPts val="600"/>
                </a:spcAft>
                <a:buNone/>
              </a:pPr>
              <a:endParaRPr lang="en-ID" sz="1400" b="0" i="0" u="none" strike="noStrike" baseline="0" dirty="0">
                <a:solidFill>
                  <a:srgbClr val="000000"/>
                </a:solidFill>
                <a:latin typeface="+mj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62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DBF8-10C6-6E5B-D945-6AFE5FFB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504045" cy="632465"/>
          </a:xfrm>
        </p:spPr>
        <p:txBody>
          <a:bodyPr>
            <a:normAutofit/>
          </a:bodyPr>
          <a:lstStyle/>
          <a:p>
            <a:r>
              <a:rPr lang="en-US" dirty="0"/>
              <a:t>Strategi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dan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Lahan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8EE345-B672-C555-E1F7-B414C68DDE07}"/>
              </a:ext>
            </a:extLst>
          </p:cNvPr>
          <p:cNvGrpSpPr/>
          <p:nvPr/>
        </p:nvGrpSpPr>
        <p:grpSpPr>
          <a:xfrm>
            <a:off x="124198" y="1265776"/>
            <a:ext cx="5971802" cy="4498919"/>
            <a:chOff x="558207" y="1563950"/>
            <a:chExt cx="5971802" cy="3157611"/>
          </a:xfrm>
        </p:grpSpPr>
        <p:sp>
          <p:nvSpPr>
            <p:cNvPr id="3" name="Text Placeholder 9">
              <a:extLst>
                <a:ext uri="{FF2B5EF4-FFF2-40B4-BE49-F238E27FC236}">
                  <a16:creationId xmlns:a16="http://schemas.microsoft.com/office/drawing/2014/main" id="{C6B5212E-CB2C-89DC-5EAC-C48792FE714D}"/>
                </a:ext>
              </a:extLst>
            </p:cNvPr>
            <p:cNvSpPr txBox="1">
              <a:spLocks/>
            </p:cNvSpPr>
            <p:nvPr/>
          </p:nvSpPr>
          <p:spPr>
            <a:xfrm>
              <a:off x="558207" y="1981423"/>
              <a:ext cx="5971802" cy="274013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Masih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banyak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TORA yang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belum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1" u="none" strike="noStrike" baseline="0" dirty="0">
                  <a:solidFill>
                    <a:srgbClr val="000000"/>
                  </a:solidFill>
                  <a:latin typeface="+mj-lt"/>
                </a:rPr>
                <a:t>clean and clear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sehingga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menghambat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proses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sertifikasi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, </a:t>
              </a:r>
            </a:p>
            <a:p>
              <a:pPr marL="536575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Lokasi dan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tanda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batas di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lapangan</a:t>
              </a:r>
              <a:endParaRPr lang="en-ID" sz="1600" b="0" i="0" u="none" strike="noStrike" baseline="0" dirty="0">
                <a:solidFill>
                  <a:srgbClr val="212121"/>
                </a:solidFill>
                <a:latin typeface="Arial" panose="020B0604020202020204" pitchFamily="34" charset="0"/>
              </a:endParaRPr>
            </a:p>
            <a:p>
              <a:pPr marL="536575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Adanya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bidang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tanah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yang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terpotong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dengan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batas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kawasan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hutan</a:t>
              </a:r>
              <a:endParaRPr lang="en-ID" sz="1600" b="0" i="0" u="none" strike="noStrike" baseline="0" dirty="0">
                <a:solidFill>
                  <a:srgbClr val="212121"/>
                </a:solidFill>
                <a:latin typeface="Arial" panose="020B0604020202020204" pitchFamily="34" charset="0"/>
              </a:endParaRPr>
            </a:p>
            <a:p>
              <a:pPr marL="536575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Subjek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/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Objek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tidak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memenuhi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persyaratan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(mis: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penguasaan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tanah</a:t>
              </a:r>
              <a:r>
                <a:rPr lang="en-ID" sz="160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melebihi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ketentuan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maksimum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,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subjek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tidak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memenuhi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persyaratan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dan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tinggal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di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lokasi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lain)</a:t>
              </a:r>
            </a:p>
            <a:p>
              <a:pPr marL="536575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ketersediaan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dokumen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/data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pendukung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(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dokumen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Tata Batas)</a:t>
              </a:r>
            </a:p>
            <a:p>
              <a:pPr marL="536575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Ketidaksesuain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dengan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212121"/>
                  </a:solidFill>
                  <a:latin typeface="Arial" panose="020B0604020202020204" pitchFamily="34" charset="0"/>
                </a:rPr>
                <a:t>arahan</a:t>
              </a:r>
              <a:r>
                <a:rPr lang="en-ID" sz="1600" b="0" i="0" u="none" strike="noStrike" baseline="0" dirty="0">
                  <a:solidFill>
                    <a:srgbClr val="212121"/>
                  </a:solidFill>
                  <a:latin typeface="Arial" panose="020B0604020202020204" pitchFamily="34" charset="0"/>
                </a:rPr>
                <a:t> RTRW</a:t>
              </a:r>
            </a:p>
            <a:p>
              <a:pPr marL="536575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masih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terdapat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konflik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tenurial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dengan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pihak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lain;</a:t>
              </a:r>
            </a:p>
            <a:p>
              <a:pPr marL="179388" indent="-179388">
                <a:spcAft>
                  <a:spcPts val="600"/>
                </a:spcAft>
                <a:buNone/>
              </a:pP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b. Lokasi TORA yang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dilepas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jauh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dari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pemukiman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,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akses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terbatas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, dan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subyek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penerima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sertifikat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terbatas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.</a:t>
              </a:r>
              <a:endParaRPr lang="en-ID" sz="1600" b="0" i="0" u="none" strike="noStrike" baseline="0" dirty="0">
                <a:solidFill>
                  <a:srgbClr val="000000"/>
                </a:solidFill>
                <a:latin typeface="+mj-lt"/>
              </a:endParaRPr>
            </a:p>
            <a:p>
              <a:pPr marL="179388" indent="-179388">
                <a:spcAft>
                  <a:spcPts val="600"/>
                </a:spcAft>
                <a:buNone/>
              </a:pPr>
              <a:endParaRPr lang="en-ID" sz="1800" b="0" i="0" u="none" strike="noStrike" baseline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" name="Text Placeholder 10">
              <a:extLst>
                <a:ext uri="{FF2B5EF4-FFF2-40B4-BE49-F238E27FC236}">
                  <a16:creationId xmlns:a16="http://schemas.microsoft.com/office/drawing/2014/main" id="{89B3322E-40CC-17CB-74FF-587431902A98}"/>
                </a:ext>
              </a:extLst>
            </p:cNvPr>
            <p:cNvSpPr txBox="1">
              <a:spLocks/>
            </p:cNvSpPr>
            <p:nvPr/>
          </p:nvSpPr>
          <p:spPr>
            <a:xfrm>
              <a:off x="558207" y="1563950"/>
              <a:ext cx="5971802" cy="417473"/>
            </a:xfrm>
            <a:prstGeom prst="rect">
              <a:avLst/>
            </a:prstGeom>
            <a:solidFill>
              <a:srgbClr val="F17C3F"/>
            </a:solidFill>
            <a:ln>
              <a:solidFill>
                <a:srgbClr val="F17C3F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dirty="0">
                  <a:solidFill>
                    <a:sysClr val="window" lastClr="FFFFFF"/>
                  </a:solidFill>
                  <a:latin typeface="Calibri" panose="020F0502020204030204"/>
                </a:rPr>
                <a:t>k</a:t>
              </a:r>
              <a:r>
                <a:rPr lang="en-ID" sz="2000" dirty="0" err="1">
                  <a:solidFill>
                    <a:sysClr val="window" lastClr="FFFFFF"/>
                  </a:solidFill>
                  <a:latin typeface="Calibri" panose="020F0502020204030204"/>
                </a:rPr>
                <a:t>endala</a:t>
              </a:r>
              <a:endParaRPr kumimoji="0" lang="en-ID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7DA944-5B9D-B030-4BDE-A10EC564C214}"/>
              </a:ext>
            </a:extLst>
          </p:cNvPr>
          <p:cNvGrpSpPr/>
          <p:nvPr/>
        </p:nvGrpSpPr>
        <p:grpSpPr>
          <a:xfrm>
            <a:off x="6216885" y="1265777"/>
            <a:ext cx="5771404" cy="4568494"/>
            <a:chOff x="6296398" y="1563950"/>
            <a:chExt cx="5771404" cy="35748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1F5BCBC7-2D24-263A-D592-97EA558C8718}"/>
                </a:ext>
              </a:extLst>
            </p:cNvPr>
            <p:cNvSpPr txBox="1">
              <a:spLocks/>
            </p:cNvSpPr>
            <p:nvPr/>
          </p:nvSpPr>
          <p:spPr>
            <a:xfrm>
              <a:off x="6296398" y="1563950"/>
              <a:ext cx="5771404" cy="4174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17C3F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400" b="1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2000" b="1" i="0" u="none" strike="noStrike" kern="1200" cap="all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 </a:t>
              </a:r>
              <a:r>
                <a:rPr kumimoji="0" lang="en-ID" sz="2000" b="1" i="0" u="none" strike="noStrike" kern="1200" cap="all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percepatan</a:t>
              </a:r>
              <a:endParaRPr kumimoji="0" lang="en-ID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9">
              <a:extLst>
                <a:ext uri="{FF2B5EF4-FFF2-40B4-BE49-F238E27FC236}">
                  <a16:creationId xmlns:a16="http://schemas.microsoft.com/office/drawing/2014/main" id="{81ECFB0E-2A06-3DB0-8D12-57B6BCF9802F}"/>
                </a:ext>
              </a:extLst>
            </p:cNvPr>
            <p:cNvSpPr txBox="1">
              <a:spLocks/>
            </p:cNvSpPr>
            <p:nvPr/>
          </p:nvSpPr>
          <p:spPr>
            <a:xfrm>
              <a:off x="6296398" y="1981422"/>
              <a:ext cx="5771404" cy="3157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dirty="0" err="1">
                  <a:solidFill>
                    <a:srgbClr val="000000"/>
                  </a:solidFill>
                </a:rPr>
                <a:t>Koordinasi</a:t>
              </a:r>
              <a:r>
                <a:rPr lang="en-ID" sz="1600" dirty="0">
                  <a:solidFill>
                    <a:srgbClr val="000000"/>
                  </a:solidFill>
                </a:rPr>
                <a:t> dan </a:t>
              </a:r>
              <a:r>
                <a:rPr lang="en-ID" sz="1600" dirty="0" err="1">
                  <a:solidFill>
                    <a:srgbClr val="000000"/>
                  </a:solidFill>
                </a:rPr>
                <a:t>sinkronisasi</a:t>
              </a:r>
              <a:r>
                <a:rPr lang="en-ID" sz="1600" dirty="0">
                  <a:solidFill>
                    <a:srgbClr val="000000"/>
                  </a:solidFill>
                </a:rPr>
                <a:t> data dan </a:t>
              </a:r>
              <a:r>
                <a:rPr lang="en-ID" sz="1600" dirty="0" err="1">
                  <a:solidFill>
                    <a:srgbClr val="000000"/>
                  </a:solidFill>
                </a:rPr>
                <a:t>peta</a:t>
              </a:r>
              <a:r>
                <a:rPr lang="en-ID" sz="160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lahan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yang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belum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1" u="none" strike="noStrike" baseline="0" dirty="0">
                  <a:solidFill>
                    <a:srgbClr val="000000"/>
                  </a:solidFill>
                </a:rPr>
                <a:t>clear and clean </a:t>
              </a:r>
              <a:r>
                <a:rPr lang="en-ID" sz="1600" b="0" u="none" strike="noStrike" baseline="0" dirty="0">
                  <a:solidFill>
                    <a:srgbClr val="000000"/>
                  </a:solidFill>
                </a:rPr>
                <a:t>(KLHK dan Kementerian ATR/BPN) </a:t>
              </a:r>
              <a:r>
                <a:rPr lang="en-ID" sz="1600" b="0" u="none" strike="noStrike" baseline="0" dirty="0" err="1">
                  <a:solidFill>
                    <a:srgbClr val="000000"/>
                  </a:solidFill>
                </a:rPr>
                <a:t>serta</a:t>
              </a:r>
              <a:r>
                <a:rPr lang="en-ID" sz="1600" b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u="none" strike="noStrike" baseline="0" dirty="0" err="1">
                  <a:solidFill>
                    <a:srgbClr val="000000"/>
                  </a:solidFill>
                </a:rPr>
                <a:t>pelaksanaan</a:t>
              </a:r>
              <a:r>
                <a:rPr lang="en-ID" sz="1600" b="0" u="none" strike="noStrike" baseline="0" dirty="0">
                  <a:solidFill>
                    <a:srgbClr val="000000"/>
                  </a:solidFill>
                </a:rPr>
                <a:t> survey </a:t>
              </a:r>
              <a:r>
                <a:rPr lang="en-ID" sz="1600" b="0" u="none" strike="noStrike" baseline="0" dirty="0" err="1">
                  <a:solidFill>
                    <a:srgbClr val="000000"/>
                  </a:solidFill>
                </a:rPr>
                <a:t>bersama</a:t>
              </a:r>
              <a:r>
                <a:rPr lang="en-ID" sz="1600" b="0" u="none" strike="noStrike" baseline="0" dirty="0">
                  <a:solidFill>
                    <a:srgbClr val="000000"/>
                  </a:solidFill>
                </a:rPr>
                <a:t>;</a:t>
              </a:r>
            </a:p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Pelaksanaan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Audit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Pemenuhan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TORA dar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i 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20%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pelepasajn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Kawasan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untuk Perkebunan;</a:t>
              </a:r>
            </a:p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Percepatan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pelaksanaan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redistribusi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tanah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yang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berasal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dari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inventarisasi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dan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verifikasi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penyelesaian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penguasaan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tanah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dalam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rangka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penataan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kawasan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</a:rPr>
                <a:t>;</a:t>
              </a:r>
            </a:p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Melakukan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terobosan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kebijakan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konflik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agraria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pada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tanah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aset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BUMN (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misal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: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Perum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dirty="0" err="1">
                  <a:solidFill>
                    <a:srgbClr val="000000"/>
                  </a:solidFill>
                  <a:latin typeface="+mj-lt"/>
                </a:rPr>
                <a:t>Perhutani</a:t>
              </a:r>
              <a:r>
                <a:rPr lang="en-ID" sz="1600" dirty="0">
                  <a:solidFill>
                    <a:srgbClr val="000000"/>
                  </a:solidFill>
                  <a:latin typeface="+mj-lt"/>
                </a:rPr>
                <a:t>)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;</a:t>
              </a:r>
            </a:p>
            <a:p>
              <a:pPr marL="342900" indent="-342900" algn="just">
                <a:spcAft>
                  <a:spcPts val="600"/>
                </a:spcAft>
                <a:buFont typeface="+mj-lt"/>
                <a:buAutoNum type="alphaLcPeriod"/>
              </a:pP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Penyelesaian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1" u="none" strike="noStrike" baseline="0" dirty="0">
                  <a:solidFill>
                    <a:srgbClr val="000000"/>
                  </a:solidFill>
                  <a:latin typeface="+mj-lt"/>
                </a:rPr>
                <a:t>Pilot Project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Percepatan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Redistribusi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Tanah yang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berasal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dari Kawasan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Hutan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Konversi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Tidak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Produktif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(HPKTP) </a:t>
              </a:r>
              <a:r>
                <a:rPr lang="en-ID" sz="1600" b="0" i="0" u="none" strike="noStrike" baseline="0" dirty="0" err="1">
                  <a:solidFill>
                    <a:srgbClr val="000000"/>
                  </a:solidFill>
                  <a:latin typeface="+mj-lt"/>
                </a:rPr>
                <a:t>sebagai</a:t>
              </a:r>
              <a:r>
                <a:rPr lang="en-ID" sz="1600" b="0" i="0" u="none" strike="noStrike" baseline="0" dirty="0">
                  <a:solidFill>
                    <a:srgbClr val="000000"/>
                  </a:solidFill>
                  <a:latin typeface="+mj-lt"/>
                </a:rPr>
                <a:t> model;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43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7078-8140-AAF2-0103-691A390F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07" y="339868"/>
            <a:ext cx="10623315" cy="63246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Pemberdayaan</a:t>
            </a:r>
            <a:r>
              <a:rPr lang="en-US" dirty="0"/>
              <a:t> Masyarakat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dan </a:t>
            </a:r>
            <a:r>
              <a:rPr lang="en-US" dirty="0" err="1"/>
              <a:t>Redistribusi</a:t>
            </a:r>
            <a:r>
              <a:rPr lang="en-US" dirty="0"/>
              <a:t> </a:t>
            </a:r>
            <a:r>
              <a:rPr lang="en-US" dirty="0" err="1"/>
              <a:t>Lahan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47DF5-6B46-2373-2EB1-506DF58C3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" t="7257" r="34806" b="5215"/>
          <a:stretch/>
        </p:blipFill>
        <p:spPr>
          <a:xfrm>
            <a:off x="139148" y="1162878"/>
            <a:ext cx="6052930" cy="4084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560AD-9111-E69C-06D1-15CFB868A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31" t="48251" b="12545"/>
          <a:stretch/>
        </p:blipFill>
        <p:spPr>
          <a:xfrm>
            <a:off x="2808209" y="5308844"/>
            <a:ext cx="2457705" cy="1418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482AA-9B22-0F60-0F16-3D662B6A8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31" b="54463"/>
          <a:stretch/>
        </p:blipFill>
        <p:spPr>
          <a:xfrm>
            <a:off x="139148" y="5327374"/>
            <a:ext cx="2457705" cy="133887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AA2C10-68A5-1153-692F-AA39D486486D}"/>
              </a:ext>
            </a:extLst>
          </p:cNvPr>
          <p:cNvSpPr txBox="1">
            <a:spLocks/>
          </p:cNvSpPr>
          <p:nvPr/>
        </p:nvSpPr>
        <p:spPr>
          <a:xfrm flipH="1">
            <a:off x="6403434" y="1252693"/>
            <a:ext cx="5465074" cy="50321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400" kern="0" dirty="0">
                <a:solidFill>
                  <a:prstClr val="black"/>
                </a:solidFill>
                <a:cs typeface="Arial" panose="020B0604020202020204" pitchFamily="34" charset="0"/>
              </a:rPr>
              <a:t>Pemerintah </a:t>
            </a:r>
            <a:r>
              <a:rPr lang="en-US" sz="1400" kern="0" dirty="0" err="1">
                <a:solidFill>
                  <a:prstClr val="black"/>
                </a:solidFill>
                <a:cs typeface="Arial" panose="020B0604020202020204" pitchFamily="34" charset="0"/>
              </a:rPr>
              <a:t>telah</a:t>
            </a:r>
            <a:r>
              <a:rPr lang="en-US" sz="14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cs typeface="Arial" panose="020B0604020202020204" pitchFamily="34" charset="0"/>
              </a:rPr>
              <a:t>membagikan</a:t>
            </a:r>
            <a:r>
              <a:rPr lang="en-US" sz="14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cs typeface="Arial" panose="020B0604020202020204" pitchFamily="34" charset="0"/>
              </a:rPr>
              <a:t>lahan</a:t>
            </a:r>
            <a:r>
              <a:rPr lang="en-US" sz="14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cs typeface="Arial" panose="020B0604020202020204" pitchFamily="34" charset="0"/>
              </a:rPr>
              <a:t>seluas</a:t>
            </a:r>
            <a:r>
              <a:rPr lang="en-US" sz="1400" kern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b="1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348.185 ha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b="1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262.130 KK 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diharapkan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meningkatkan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pendapatan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mengurangi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angka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kemiskinan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Pemerintah juga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pendampingan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untuk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Pemberdayaan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Masyarakat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715963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Penyusunan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Akses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Reforma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Agraria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715963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Penguatan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Kelembagaan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715963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Pendampingan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Kewirausahaan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715963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Fasilitasi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Rencana Usaha,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endParaRPr lang="en-US" sz="1400" kern="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Fasilitasi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Infrastruktur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Pendukung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Pemasaran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73063" algn="just">
              <a:spcBef>
                <a:spcPts val="200"/>
              </a:spcBef>
              <a:spcAft>
                <a:spcPts val="200"/>
              </a:spcAft>
            </a:pPr>
            <a:endParaRPr lang="en-US" sz="1400" kern="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indent="-179388" algn="l"/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Pemerintah juga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menetapkan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1400" b="1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Lokasi </a:t>
            </a:r>
            <a:r>
              <a:rPr lang="en-US" sz="1400" b="1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Prioritas</a:t>
            </a:r>
            <a:r>
              <a:rPr lang="en-US" sz="1400" b="1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Reforma</a:t>
            </a:r>
            <a:r>
              <a:rPr lang="en-US" sz="1400" b="1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Agraria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(LPRA), </a:t>
            </a:r>
            <a:r>
              <a:rPr lang="en-US" sz="1400" kern="0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diantaraya</a:t>
            </a:r>
            <a:r>
              <a:rPr lang="en-US" sz="1400" kern="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400" b="0" i="0" u="none" strike="noStrike" baseline="0" dirty="0">
              <a:solidFill>
                <a:srgbClr val="000000"/>
              </a:solidFill>
            </a:endParaRPr>
          </a:p>
          <a:p>
            <a:pPr marL="447675" indent="-254000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nn-NO" sz="1400" b="0" i="0" u="none" strike="noStrike" baseline="0" dirty="0">
                <a:solidFill>
                  <a:srgbClr val="000000"/>
                </a:solidFill>
              </a:rPr>
              <a:t>Desa Sumber Klampok, Kab. Buleleng, Provinsi Bali yang mengintegrasikan 21 program dari K/L dan Pemda.</a:t>
            </a:r>
          </a:p>
          <a:p>
            <a:pPr marL="447675" indent="-254000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Desa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Kasiala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Kab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Tojo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Una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Una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, Sulawesi Tengah yang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pemberdayaan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melalui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dukungan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APBD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Kabupaten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adanya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PT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Agro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Nusantara </a:t>
            </a:r>
            <a:r>
              <a:rPr lang="en-ID" sz="1400" b="0" i="0" u="none" strike="noStrike" baseline="0" dirty="0" err="1">
                <a:solidFill>
                  <a:srgbClr val="000000"/>
                </a:solidFill>
              </a:rPr>
              <a:t>sebagai</a:t>
            </a:r>
            <a:r>
              <a:rPr lang="en-ID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ID" sz="1400" b="0" i="1" u="none" strike="noStrike" baseline="0" dirty="0">
                <a:solidFill>
                  <a:srgbClr val="000000"/>
                </a:solidFill>
              </a:rPr>
              <a:t>off taker</a:t>
            </a:r>
          </a:p>
          <a:p>
            <a:pPr marL="715963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endParaRPr lang="en-US" sz="1400" i="1" kern="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1600" kern="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0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654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E7EE-EC01-0D90-62A8-B16B5C14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TORA</a:t>
            </a:r>
            <a:endParaRPr lang="en-ID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5DE855-9B85-9857-724F-EF3BDD698163}"/>
              </a:ext>
            </a:extLst>
          </p:cNvPr>
          <p:cNvGraphicFramePr/>
          <p:nvPr/>
        </p:nvGraphicFramePr>
        <p:xfrm>
          <a:off x="147270" y="1133077"/>
          <a:ext cx="11948910" cy="5060054"/>
        </p:xfrm>
        <a:graphic>
          <a:graphicData uri="http://schemas.openxmlformats.org/drawingml/2006/table">
            <a:tbl>
              <a:tblPr/>
              <a:tblGrid>
                <a:gridCol w="354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1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41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12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12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90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73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12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12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900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77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900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8898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8898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72271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22179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id-ID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Kriteria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Luas Peta Indikatif PPTPKH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br>
                        <a:rPr lang="id-ID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d-ID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gridSpan="1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 Capaian Tahun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2015-2024</a:t>
                      </a:r>
                      <a:b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(5+6+7+8+9+10+11+12+13)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6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RTRW*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 IUPHHK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Perubahan Batas (APL)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Perubahan Batas (APL)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Pelepasan Trans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RTRW Sulawesi Tengah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Peruba-han Batas (APL)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Pelepa-san dari HPK Tidak Produktif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Penataan Batas KH Reguler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Peruba-han Batas (APL)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 IUPHHK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Penegasan Trans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Penataan Batas KH Reguler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Persetujuan PB PPTKH Periode 1 (184 Kab) dan 2 (21 Kab) PB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Non-Eksisting (Non-Inver)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Alokasi TORA dari 20% Pelepasan Kawasan Hutan untuk Perkebunan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480.209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341.731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429.358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Hutan Produksi yang dapat DiKonversi (HPK) berhutan tidak produktif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1.128.266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1.590.000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938.878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938.878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pemerintah untuk pencadangan pencetakan sawah baru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60.506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39.229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 non eksisting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1.668.981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2.059.000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341.731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1.032.342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1.407.465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Eksisting (Inver)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Permukiman Transmigrasi beserta fasos-fasumnya yang sudah memperoleh persetujuan prinsip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490.659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1.543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268.894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Permukiman fasos dan fasum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660.373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307.516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296.061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34.134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19.778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70.184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21.558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37.755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35.077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35.114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16.895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        227.965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1.133.715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Lahan garapan berupa sawah dan tambak rakyat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2.176.534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31.679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Pertanian lahan kering yang menjadi sumber mata pencaharian utama masyarakat setempat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 eksisting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3.327.566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2.080.000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348.883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296.061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31.679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227.965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1.402.609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 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4.996.547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4.139.000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REALISASI (APL) PERTAHUN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690.614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42.734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268.105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349.973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68.335,5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REALISASI (APL) AKUMULASI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690.614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733.348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1.001.453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1.351.426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1.424.382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1.519.467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1.587.803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 (APL+KH) AKUMULASI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690.614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733.348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1.979.560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2.329.533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2.402.489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2.497.574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2.810.074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0" fontAlgn="b"/>
                      <a:r>
                        <a:rPr lang="id-ID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2.810.074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Persen Capaian Progres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id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22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D86E-8FF7-808F-472A-2A0E97D9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Janji</a:t>
            </a:r>
            <a:r>
              <a:rPr lang="en-US" dirty="0"/>
              <a:t> Bapak </a:t>
            </a:r>
            <a:r>
              <a:rPr lang="en-US" dirty="0" err="1"/>
              <a:t>Presiden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9E21-EF76-146D-3454-272E4103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FF71E-26E5-4E1C-84D9-5B3DFBD0E43C}" type="slidenum">
              <a:rPr kumimoji="0" lang="id-ID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d-ID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59505-1862-7610-8C34-264EB0816294}"/>
              </a:ext>
            </a:extLst>
          </p:cNvPr>
          <p:cNvSpPr txBox="1"/>
          <p:nvPr/>
        </p:nvSpPr>
        <p:spPr>
          <a:xfrm>
            <a:off x="548640" y="1202090"/>
            <a:ext cx="9487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Selama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tahun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2021,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Presiden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telah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menyampaikan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14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Janji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Presiden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di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bidang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lingkungan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hidup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dan</a:t>
            </a: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kehutanan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Masih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terdapat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Janji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Presiden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yang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berstatus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“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highlight>
                  <a:srgbClr val="FFFF00"/>
                </a:highlight>
                <a:uLnTx/>
                <a:uFillTx/>
                <a:latin typeface="Helvetica" pitchFamily="2" charset="0"/>
                <a:ea typeface="+mn-ea"/>
                <a:cs typeface="+mn-cs"/>
              </a:rPr>
              <a:t>Perlu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1C425C"/>
              </a:solidFill>
              <a:effectLst/>
              <a:highlight>
                <a:srgbClr val="FFFF00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highlight>
                  <a:srgbClr val="FFFF00"/>
                </a:highlight>
                <a:uLnTx/>
                <a:uFillTx/>
                <a:latin typeface="Helvetica" pitchFamily="2" charset="0"/>
                <a:ea typeface="+mn-ea"/>
                <a:cs typeface="+mn-cs"/>
              </a:rPr>
              <a:t>Kerja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highlight>
                  <a:srgbClr val="FFFF00"/>
                </a:highlight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highlight>
                  <a:srgbClr val="FFFF00"/>
                </a:highlight>
                <a:uLnTx/>
                <a:uFillTx/>
                <a:latin typeface="Helvetica" pitchFamily="2" charset="0"/>
                <a:ea typeface="+mn-ea"/>
                <a:cs typeface="+mn-cs"/>
              </a:rPr>
              <a:t>Keras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” yang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masih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membutuhkan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dorongan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lebih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ID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intensif</a:t>
            </a:r>
            <a:r>
              <a:rPr kumimoji="0" lang="en-ID" sz="2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0DE94-6CA5-08CD-16BA-3529661AC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79" y="1720940"/>
            <a:ext cx="4993455" cy="4993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1BD05A-80D0-2E4F-FADF-FD44C9382300}"/>
              </a:ext>
            </a:extLst>
          </p:cNvPr>
          <p:cNvSpPr txBox="1"/>
          <p:nvPr/>
        </p:nvSpPr>
        <p:spPr>
          <a:xfrm>
            <a:off x="6096000" y="6333565"/>
            <a:ext cx="3089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Sumber</a:t>
            </a:r>
            <a:r>
              <a:rPr kumimoji="0" lang="en-ID" sz="1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</a:t>
            </a:r>
            <a:r>
              <a:rPr kumimoji="0" lang="en-ID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Setkab</a:t>
            </a:r>
            <a:r>
              <a:rPr kumimoji="0" lang="en-ID" sz="1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22 </a:t>
            </a:r>
            <a:r>
              <a:rPr kumimoji="0" lang="en-ID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Desember</a:t>
            </a:r>
            <a:r>
              <a:rPr kumimoji="0" lang="en-ID" sz="1400" b="0" i="1" u="none" strike="noStrike" kern="1200" cap="none" spc="0" normalizeH="0" baseline="0" noProof="0" dirty="0">
                <a:ln>
                  <a:noFill/>
                </a:ln>
                <a:solidFill>
                  <a:srgbClr val="1C425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2022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1C425C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" y="3244762"/>
            <a:ext cx="8866823" cy="292644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ID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Melakukan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rehabilitasi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hutan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mangrove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seluas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600.000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hektare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sampai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tahun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2024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terluas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di dunia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dengan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daya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serap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karbon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mencapai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empat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kali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lipat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dibanding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hutan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tropis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Pembangunan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kurang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lebih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30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pusat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persemaian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selama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kurun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waktu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tiga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tahun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ke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depan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Kontribusi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Indonesia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dalam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penanganan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perubahan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iklim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dalam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sektor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Kehutanan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dan </a:t>
            </a:r>
            <a:r>
              <a:rPr kumimoji="0" lang="en-ID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Energi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 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[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Mempercepat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Implementasi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Carbon Pricing/NEK]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Penyerahan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sertifikat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tanah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di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seluruh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Tanah Air (target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selesai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tahun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2025).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50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327E-3CEE-70D0-06F7-8F2E7501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Nilai </a:t>
            </a:r>
            <a:r>
              <a:rPr lang="en-US" dirty="0" err="1"/>
              <a:t>Strategis</a:t>
            </a:r>
            <a:r>
              <a:rPr lang="en-US" dirty="0"/>
              <a:t> Program </a:t>
            </a:r>
            <a:r>
              <a:rPr lang="en-US" dirty="0" err="1"/>
              <a:t>Reforma</a:t>
            </a:r>
            <a:r>
              <a:rPr lang="en-US" dirty="0"/>
              <a:t> </a:t>
            </a:r>
            <a:r>
              <a:rPr lang="en-US" dirty="0" err="1"/>
              <a:t>Agraria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E0391-2421-263B-A8E6-4545EC18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FF71E-26E5-4E1C-84D9-5B3DFBD0E43C}" type="slidenum">
              <a:rPr kumimoji="0" lang="id-ID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d-ID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8449C464-6DA6-6299-1D95-C71D142A2AD7}"/>
              </a:ext>
            </a:extLst>
          </p:cNvPr>
          <p:cNvSpPr/>
          <p:nvPr/>
        </p:nvSpPr>
        <p:spPr>
          <a:xfrm>
            <a:off x="-1" y="975062"/>
            <a:ext cx="6243791" cy="5959138"/>
          </a:xfrm>
          <a:prstGeom prst="roundRect">
            <a:avLst>
              <a:gd name="adj" fmla="val 10350"/>
            </a:avLst>
          </a:prstGeom>
          <a:solidFill>
            <a:srgbClr val="DAEDED"/>
          </a:solidFill>
        </p:spPr>
        <p:txBody>
          <a:bodyPr wrap="square">
            <a:spAutoFit/>
          </a:bodyPr>
          <a:lstStyle/>
          <a:p>
            <a:pPr marL="268288" marR="0" lvl="3" indent="-2682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Reforma Agraria merupakan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Nawacita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RPJMN 2015-2019 dan dilanjutkan dalam RPJMN 2020-2024 dan menjadi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Strategis Nasional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(PSN) sesuai Perpres 109/2020. Presiden Jokowi menegaskan bahwa “</a:t>
            </a:r>
            <a:r>
              <a:rPr kumimoji="0" lang="en-US" sz="17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reforma agraria dan perhutanan sosial harus terus dilanjutkan”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1700" b="0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Pidato Kenegaraan, 16 Agustus 2022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  <a:p>
            <a:pPr marL="268288" marR="0" lvl="3" indent="-2682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Reforma Agraria mempunyai 2 skema besar yaitu: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Tanah Obyek Reforma Agraria dengan target 9 juta ha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Perhutanan Sosial</a:t>
            </a:r>
            <a:r>
              <a:rPr lang="en-US" sz="1700" noProof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dengan target 12.7 juta ha di tahun 2024.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Dari target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TORA </a:t>
            </a:r>
            <a:r>
              <a:rPr kumimoji="0" lang="en-US" sz="17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seluas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 juta ha </a:t>
            </a:r>
            <a:r>
              <a:rPr kumimoji="0" lang="en-US" sz="17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tersebut, sekitar 4.1 juta diantaranya berasal dari pelepasan Kawasan hutan.</a:t>
            </a:r>
            <a:endParaRPr kumimoji="0" lang="en-US" sz="17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8288" marR="0" lvl="3" indent="-2682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Tujuan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Reforma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agraria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mengurangi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ketimpangan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penguasaan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kepemilikan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lahan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hutan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menciptakan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lapangan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kerja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untuk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mengurangi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kemiskinan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mendukung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kedaulatan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pangan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memperbaiki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menjaga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kualitas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lingkungan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hidup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menyelesaikan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konflik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D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agraria</a:t>
            </a:r>
            <a:r>
              <a:rPr kumimoji="0" lang="en-ID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</a:p>
          <a:p>
            <a:pPr marL="268288" marR="0" lvl="3" indent="-2682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reforma agraria diharapkan dapat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meningkatkan kepemilikan lahan masyarakat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dari 0,89 ha menjadi 1.23 ha yang akan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berkontribusi pada penurunan gini ratio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dari  0.59 menjadi 0.39.</a:t>
            </a: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3B49E-628D-4448-FC8B-DBA63E6F8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3"/>
          <a:stretch/>
        </p:blipFill>
        <p:spPr>
          <a:xfrm>
            <a:off x="6400800" y="1055345"/>
            <a:ext cx="5714846" cy="27432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EFDE9-8B51-C4DD-5F12-847E42F1B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49"/>
          <a:stretch/>
        </p:blipFill>
        <p:spPr>
          <a:xfrm>
            <a:off x="6400800" y="3961558"/>
            <a:ext cx="5714846" cy="25908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62815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DCB95-C35A-E060-B945-F57745D6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974036"/>
            <a:ext cx="10942983" cy="55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0904-9B83-7484-A5B9-EDAD2380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Alokasi</a:t>
            </a:r>
            <a:r>
              <a:rPr lang="en-US" dirty="0"/>
              <a:t> PPTPKH</a:t>
            </a:r>
            <a:endParaRPr lang="en-ID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A2D521-2CAA-9F4F-8201-EDE4D6BBD5A0}"/>
              </a:ext>
            </a:extLst>
          </p:cNvPr>
          <p:cNvGraphicFramePr>
            <a:graphicFrameLocks/>
          </p:cNvGraphicFramePr>
          <p:nvPr/>
        </p:nvGraphicFramePr>
        <p:xfrm>
          <a:off x="4989443" y="2335697"/>
          <a:ext cx="6937514" cy="363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01F3C6-5FCA-17E5-4F7F-BCC5329599F1}"/>
              </a:ext>
            </a:extLst>
          </p:cNvPr>
          <p:cNvGraphicFramePr>
            <a:graphicFrameLocks/>
          </p:cNvGraphicFramePr>
          <p:nvPr/>
        </p:nvGraphicFramePr>
        <p:xfrm>
          <a:off x="155712" y="2335697"/>
          <a:ext cx="4714461" cy="30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18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059B-75A7-1971-D0F5-46B196EA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Progres</a:t>
            </a:r>
            <a:r>
              <a:rPr lang="en-US" dirty="0"/>
              <a:t> TORA dari </a:t>
            </a:r>
            <a:r>
              <a:rPr lang="en-US" dirty="0" err="1"/>
              <a:t>Pelepasan</a:t>
            </a:r>
            <a:r>
              <a:rPr lang="en-US" dirty="0"/>
              <a:t> Kawasan </a:t>
            </a:r>
            <a:r>
              <a:rPr lang="en-US" dirty="0" err="1"/>
              <a:t>Hutan</a:t>
            </a:r>
            <a:endParaRPr lang="en-ID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9D3F3A-66BB-98FA-939A-9AB15DB8A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91477"/>
              </p:ext>
            </p:extLst>
          </p:nvPr>
        </p:nvGraphicFramePr>
        <p:xfrm>
          <a:off x="152401" y="1066800"/>
          <a:ext cx="4926496" cy="380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21B071-7A4B-7547-AE8F-8359BB73A76D}"/>
              </a:ext>
            </a:extLst>
          </p:cNvPr>
          <p:cNvSpPr txBox="1">
            <a:spLocks/>
          </p:cNvSpPr>
          <p:nvPr/>
        </p:nvSpPr>
        <p:spPr>
          <a:xfrm flipH="1">
            <a:off x="5277678" y="884945"/>
            <a:ext cx="6669156" cy="3831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Untuk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memenuhi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target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4.1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juta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ha TORA 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dari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pelepasan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Kawasan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hutan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KLHK </a:t>
            </a:r>
            <a:r>
              <a:rPr lang="en-US" sz="1600" kern="0" spc="-34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telah</a:t>
            </a:r>
            <a:r>
              <a:rPr lang="en-US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spc="-34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menetapkan</a:t>
            </a:r>
            <a:r>
              <a:rPr lang="en-US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P</a:t>
            </a:r>
            <a:r>
              <a:rPr lang="id-ID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eta </a:t>
            </a:r>
            <a:r>
              <a:rPr lang="en-US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</a:t>
            </a:r>
            <a:r>
              <a:rPr lang="id-ID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ndikatif TORA seluas </a:t>
            </a:r>
            <a:r>
              <a:rPr lang="id-ID" sz="1600" b="1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en-US" sz="1600" b="1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.996.547</a:t>
            </a:r>
            <a:r>
              <a:rPr lang="id-ID" sz="1600" b="1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Ha </a:t>
            </a:r>
            <a:r>
              <a:rPr lang="id-ID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(SK</a:t>
            </a:r>
            <a:r>
              <a:rPr lang="en-US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Men LHK No.</a:t>
            </a:r>
            <a:r>
              <a:rPr lang="id-ID" sz="1600" kern="0" spc="-34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5564/2022).</a:t>
            </a:r>
            <a:endParaRPr lang="en-US" sz="1600" kern="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Capaian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TORA dari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Pelepasan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Kaw.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Hutan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(Des 2022)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25475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KLHK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pencadangan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kawasan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hutan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untuk TORA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seluas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1.3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juta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ha dan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Pelepasan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kawasan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hutan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untuk TORA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seluas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1.587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juta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ha (38.5%);</a:t>
            </a:r>
          </a:p>
          <a:p>
            <a:pPr marL="625475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Kementerian ATR/BPN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melakukan</a:t>
            </a:r>
            <a:r>
              <a:rPr lang="en-US" sz="1600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Sertifikasi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Redistribusi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lahan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seluas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348.185 ha (8.5%)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Arial" panose="020B0604020202020204" pitchFamily="34" charset="0"/>
              </a:rPr>
              <a:t> 262.130 KK.</a:t>
            </a:r>
          </a:p>
          <a:p>
            <a:pPr marL="625475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b="1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Penyelesaian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konflik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tenurial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dalam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kawasan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hutan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sebanyak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324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kasus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(31%) dari total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aduan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konflik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sebanyak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1.051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kasus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(2015-2019).</a:t>
            </a:r>
            <a:endParaRPr lang="en-ID" sz="160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68288" indent="-268288" algn="just">
              <a:spcBef>
                <a:spcPts val="300"/>
              </a:spcBef>
              <a:spcAft>
                <a:spcPts val="300"/>
              </a:spcAft>
            </a:pP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3.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Terdapat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gap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seluas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2.5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juta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ha (61,5%) 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Kawasan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hutan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yang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harus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dilepaskan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menjadi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APL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sampai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tahun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2024 dan 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3.75 </a:t>
            </a:r>
            <a:r>
              <a:rPr lang="en-US" sz="1600" b="1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juta</a:t>
            </a:r>
            <a:r>
              <a:rPr lang="en-US" sz="16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ha (91.5%)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lahan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yang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harus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disertifikasi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dan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diredisbusi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ke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masyarakat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sampai</a:t>
            </a:r>
            <a:r>
              <a:rPr lang="en-US" sz="1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2025.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ADBD28-2F0B-8EF2-F57F-403F22F5E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764"/>
              </p:ext>
            </p:extLst>
          </p:nvPr>
        </p:nvGraphicFramePr>
        <p:xfrm>
          <a:off x="152400" y="5039929"/>
          <a:ext cx="9188450" cy="156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00649" imgH="1090839" progId="Excel.Sheet.12">
                  <p:embed/>
                </p:oleObj>
              </mc:Choice>
              <mc:Fallback>
                <p:oleObj name="Worksheet" r:id="rId3" imgW="6400649" imgH="1090839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B7BBD8-65C2-E3DA-77F1-F8DD8811C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5039929"/>
                        <a:ext cx="9188450" cy="1565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57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7E4C70-5130-3BCE-18E7-59684915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5" y="974035"/>
            <a:ext cx="11270974" cy="55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2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174D-6BC5-8217-16ED-D95E6C1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Gap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 </a:t>
            </a:r>
            <a:r>
              <a:rPr lang="en-US" dirty="0" err="1"/>
              <a:t>Agraria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2C15F-B5E0-16E8-E430-C0CE5721E0EA}"/>
              </a:ext>
            </a:extLst>
          </p:cNvPr>
          <p:cNvSpPr txBox="1"/>
          <p:nvPr/>
        </p:nvSpPr>
        <p:spPr>
          <a:xfrm>
            <a:off x="1606825" y="3280694"/>
            <a:ext cx="3438759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+mj-lt"/>
              </a:rPr>
              <a:t>Penyelesaian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Konflik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Tenurial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sv-SE" sz="1400" dirty="0">
                <a:solidFill>
                  <a:prstClr val="black"/>
                </a:solidFill>
                <a:latin typeface="+mj-lt"/>
              </a:rPr>
              <a:t>Bagaimana melakukan percepatan penyelesaian konflik tenurial, khususnya di dalam kawasan hutan?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0CA28-7233-FD9B-A4B1-0D88F12E918F}"/>
              </a:ext>
            </a:extLst>
          </p:cNvPr>
          <p:cNvSpPr txBox="1"/>
          <p:nvPr/>
        </p:nvSpPr>
        <p:spPr>
          <a:xfrm>
            <a:off x="1287287" y="1182471"/>
            <a:ext cx="3153737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+mj-lt"/>
              </a:rPr>
              <a:t>Pelepasan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Kawasan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Hutan</a:t>
            </a: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>
                <a:solidFill>
                  <a:prstClr val="black"/>
                </a:solidFill>
                <a:latin typeface="+mj-lt"/>
              </a:rPr>
              <a:t>Bagaimana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melakukan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upaya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percepatan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pelepasan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Kawasan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hutan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menjadi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APL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seluas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2.5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juta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ha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tahun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2024?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E0A21-3FFE-5FC9-406F-64963B93B89B}"/>
              </a:ext>
            </a:extLst>
          </p:cNvPr>
          <p:cNvSpPr txBox="1"/>
          <p:nvPr/>
        </p:nvSpPr>
        <p:spPr>
          <a:xfrm>
            <a:off x="7146414" y="1074749"/>
            <a:ext cx="3649618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+mj-lt"/>
              </a:rPr>
              <a:t>Sertifikasi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dan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Distribusi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+mj-lt"/>
              </a:rPr>
              <a:t>Lahan</a:t>
            </a: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>
                <a:solidFill>
                  <a:prstClr val="black"/>
                </a:solidFill>
                <a:latin typeface="+mj-lt"/>
              </a:rPr>
              <a:t>Bagaimana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melakukan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percepatan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Seritikasi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dan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Distribusi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lahan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ke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Masyarakat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seluas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3.75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juta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ha pada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tahun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2025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serta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pemberdayaan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pemanfaatan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lahan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pasca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+mj-lt"/>
              </a:rPr>
              <a:t>redistribusi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 ?</a:t>
            </a:r>
            <a:endParaRPr lang="es-ES" sz="1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" name="Graphic 7" descr="Europe with solid fill">
            <a:extLst>
              <a:ext uri="{FF2B5EF4-FFF2-40B4-BE49-F238E27FC236}">
                <a16:creationId xmlns:a16="http://schemas.microsoft.com/office/drawing/2014/main" id="{B2A49D78-19A4-98F1-0B3C-674F648B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956" y="3157651"/>
            <a:ext cx="1177178" cy="1177178"/>
          </a:xfrm>
          <a:prstGeom prst="rect">
            <a:avLst/>
          </a:prstGeom>
        </p:spPr>
      </p:pic>
      <p:pic>
        <p:nvPicPr>
          <p:cNvPr id="9" name="Graphic 8" descr="Lightbulb and gear">
            <a:extLst>
              <a:ext uri="{FF2B5EF4-FFF2-40B4-BE49-F238E27FC236}">
                <a16:creationId xmlns:a16="http://schemas.microsoft.com/office/drawing/2014/main" id="{CEBA8F90-DC10-2CC5-7FA4-7402D2F26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647" y="4964930"/>
            <a:ext cx="1177178" cy="1177178"/>
          </a:xfrm>
          <a:prstGeom prst="rect">
            <a:avLst/>
          </a:prstGeom>
        </p:spPr>
      </p:pic>
      <p:pic>
        <p:nvPicPr>
          <p:cNvPr id="11" name="Graphic 10" descr="Bar graph with upward trend">
            <a:extLst>
              <a:ext uri="{FF2B5EF4-FFF2-40B4-BE49-F238E27FC236}">
                <a16:creationId xmlns:a16="http://schemas.microsoft.com/office/drawing/2014/main" id="{5C0B1C17-6099-65F0-138C-3A8F5310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1342" y="1182471"/>
            <a:ext cx="1107571" cy="1107571"/>
          </a:xfrm>
          <a:prstGeom prst="rect">
            <a:avLst/>
          </a:prstGeom>
        </p:spPr>
      </p:pic>
      <p:pic>
        <p:nvPicPr>
          <p:cNvPr id="12" name="Graphic 11" descr="Cycle with people">
            <a:extLst>
              <a:ext uri="{FF2B5EF4-FFF2-40B4-BE49-F238E27FC236}">
                <a16:creationId xmlns:a16="http://schemas.microsoft.com/office/drawing/2014/main" id="{0BA56F3B-EAAC-4FB4-080A-89932EA55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1342" y="3027881"/>
            <a:ext cx="1306948" cy="1306948"/>
          </a:xfrm>
          <a:prstGeom prst="rect">
            <a:avLst/>
          </a:prstGeom>
        </p:spPr>
      </p:pic>
      <p:pic>
        <p:nvPicPr>
          <p:cNvPr id="13" name="Graphic 12" descr="Forest scene">
            <a:extLst>
              <a:ext uri="{FF2B5EF4-FFF2-40B4-BE49-F238E27FC236}">
                <a16:creationId xmlns:a16="http://schemas.microsoft.com/office/drawing/2014/main" id="{A74BF1A5-72A6-1147-6FA7-28AB1C8F4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1200" y="1330040"/>
            <a:ext cx="896324" cy="8963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C8CD20-35DD-DE31-562B-0786CB2FF5D7}"/>
              </a:ext>
            </a:extLst>
          </p:cNvPr>
          <p:cNvSpPr txBox="1"/>
          <p:nvPr/>
        </p:nvSpPr>
        <p:spPr>
          <a:xfrm>
            <a:off x="7205638" y="3181817"/>
            <a:ext cx="3438760" cy="127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700" b="1" dirty="0" err="1">
                <a:solidFill>
                  <a:srgbClr val="C00000"/>
                </a:solidFill>
              </a:rPr>
              <a:t>Koordinasi</a:t>
            </a:r>
            <a:r>
              <a:rPr lang="en-US" sz="1700" b="1" dirty="0">
                <a:solidFill>
                  <a:srgbClr val="C00000"/>
                </a:solidFill>
              </a:rPr>
              <a:t> </a:t>
            </a:r>
            <a:r>
              <a:rPr lang="en-US" sz="1700" b="1" dirty="0" err="1">
                <a:solidFill>
                  <a:srgbClr val="C00000"/>
                </a:solidFill>
              </a:rPr>
              <a:t>antar</a:t>
            </a:r>
            <a:r>
              <a:rPr lang="en-US" sz="1700" b="1" dirty="0">
                <a:solidFill>
                  <a:srgbClr val="C00000"/>
                </a:solidFill>
              </a:rPr>
              <a:t> Stakeholder</a:t>
            </a:r>
          </a:p>
          <a:p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 </a:t>
            </a:r>
            <a:r>
              <a:rPr lang="en-US" sz="1400" b="1" dirty="0" err="1"/>
              <a:t>meningkatkan</a:t>
            </a:r>
            <a:r>
              <a:rPr lang="en-US" sz="1400" b="1" dirty="0"/>
              <a:t>  </a:t>
            </a:r>
            <a:r>
              <a:rPr lang="en-US" sz="1400" b="1" dirty="0" err="1"/>
              <a:t>koordinasi</a:t>
            </a:r>
            <a:r>
              <a:rPr lang="en-US" sz="1400" b="1" dirty="0"/>
              <a:t> </a:t>
            </a:r>
            <a:r>
              <a:rPr lang="en-US" sz="1400" b="1" dirty="0" err="1"/>
              <a:t>antar</a:t>
            </a:r>
            <a:r>
              <a:rPr lang="en-US" sz="1400" b="1" dirty="0"/>
              <a:t> stakeholder </a:t>
            </a:r>
            <a:r>
              <a:rPr lang="en-US" sz="1400" dirty="0"/>
              <a:t>untuk </a:t>
            </a:r>
            <a:r>
              <a:rPr lang="en-US" sz="1400" dirty="0" err="1"/>
              <a:t>percepatan</a:t>
            </a:r>
            <a:r>
              <a:rPr lang="en-US" sz="1400" dirty="0"/>
              <a:t> </a:t>
            </a:r>
            <a:r>
              <a:rPr lang="en-US" sz="1400" dirty="0" err="1"/>
              <a:t>reforma</a:t>
            </a:r>
            <a:r>
              <a:rPr lang="en-US" sz="1400" dirty="0"/>
              <a:t> </a:t>
            </a:r>
            <a:r>
              <a:rPr lang="en-US" sz="1400" dirty="0" err="1"/>
              <a:t>agraria</a:t>
            </a:r>
            <a:r>
              <a:rPr lang="en-US" sz="1400" dirty="0"/>
              <a:t>, </a:t>
            </a:r>
            <a:r>
              <a:rPr lang="en-US" sz="1400" dirty="0" err="1"/>
              <a:t>khususnya</a:t>
            </a:r>
            <a:r>
              <a:rPr lang="en-US" sz="1400" dirty="0"/>
              <a:t>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peran</a:t>
            </a:r>
            <a:r>
              <a:rPr lang="en-US" sz="1400" dirty="0"/>
              <a:t> </a:t>
            </a:r>
            <a:r>
              <a:rPr lang="en-US" sz="1400" dirty="0" err="1"/>
              <a:t>Pemda</a:t>
            </a:r>
            <a:r>
              <a:rPr lang="en-US" sz="1400" dirty="0"/>
              <a:t>?</a:t>
            </a:r>
            <a:endParaRPr lang="en-ID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3D2C8-15DD-3D17-6C3C-22206524A85A}"/>
              </a:ext>
            </a:extLst>
          </p:cNvPr>
          <p:cNvSpPr txBox="1"/>
          <p:nvPr/>
        </p:nvSpPr>
        <p:spPr>
          <a:xfrm>
            <a:off x="1756169" y="4913600"/>
            <a:ext cx="3289415" cy="127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700" b="1" dirty="0">
                <a:solidFill>
                  <a:srgbClr val="C00000"/>
                </a:solidFill>
              </a:rPr>
              <a:t>Monitoring dan </a:t>
            </a:r>
            <a:r>
              <a:rPr lang="en-US" sz="1700" b="1" dirty="0" err="1">
                <a:solidFill>
                  <a:srgbClr val="C00000"/>
                </a:solidFill>
              </a:rPr>
              <a:t>Evaluasi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menerapkan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Monev</a:t>
            </a:r>
            <a:r>
              <a:rPr lang="en-US" sz="1400" dirty="0"/>
              <a:t> </a:t>
            </a:r>
            <a:r>
              <a:rPr lang="en-US" sz="1400" dirty="0" err="1"/>
              <a:t>terintegrasi</a:t>
            </a:r>
            <a:r>
              <a:rPr lang="en-US" sz="1400" dirty="0"/>
              <a:t> untuk </a:t>
            </a:r>
            <a:r>
              <a:rPr lang="en-US" sz="1400" dirty="0" err="1"/>
              <a:t>pemantauan</a:t>
            </a:r>
            <a:r>
              <a:rPr lang="en-US" sz="1400" dirty="0"/>
              <a:t> </a:t>
            </a:r>
            <a:r>
              <a:rPr lang="en-US" sz="1400" dirty="0" err="1"/>
              <a:t>capaian</a:t>
            </a:r>
            <a:r>
              <a:rPr lang="en-US" sz="1400" dirty="0"/>
              <a:t> dan </a:t>
            </a:r>
            <a:r>
              <a:rPr lang="en-US" sz="1400" dirty="0" err="1"/>
              <a:t>kendala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reforma</a:t>
            </a:r>
            <a:r>
              <a:rPr lang="en-US" sz="1400" dirty="0"/>
              <a:t> </a:t>
            </a:r>
            <a:r>
              <a:rPr lang="en-US" sz="1400" dirty="0" err="1"/>
              <a:t>agraria</a:t>
            </a:r>
            <a:r>
              <a:rPr lang="en-US" sz="1400" dirty="0"/>
              <a:t>?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95327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BAE5-AF98-FCDB-FC5C-DF787E68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59" y="224668"/>
            <a:ext cx="9883455" cy="455768"/>
          </a:xfrm>
        </p:spPr>
        <p:txBody>
          <a:bodyPr/>
          <a:lstStyle/>
          <a:p>
            <a:pPr algn="ctr"/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 </a:t>
            </a:r>
            <a:r>
              <a:rPr lang="en-US" dirty="0" err="1"/>
              <a:t>Agraria</a:t>
            </a:r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6183BB-9FFA-04A4-7E46-995EE43713CF}"/>
              </a:ext>
            </a:extLst>
          </p:cNvPr>
          <p:cNvSpPr/>
          <p:nvPr/>
        </p:nvSpPr>
        <p:spPr>
          <a:xfrm>
            <a:off x="133744" y="2461376"/>
            <a:ext cx="2708847" cy="1069475"/>
          </a:xfrm>
          <a:prstGeom prst="roundRect">
            <a:avLst/>
          </a:prstGeom>
          <a:solidFill>
            <a:srgbClr val="004D25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48784-A062-F761-2AC1-51D147E7FF59}"/>
              </a:ext>
            </a:extLst>
          </p:cNvPr>
          <p:cNvSpPr txBox="1"/>
          <p:nvPr/>
        </p:nvSpPr>
        <p:spPr>
          <a:xfrm>
            <a:off x="246329" y="2634745"/>
            <a:ext cx="2483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Kawasan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TORA 4.1 Juta Ha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B37E4D1-7F35-0D62-CCF0-F65189C73A31}"/>
              </a:ext>
            </a:extLst>
          </p:cNvPr>
          <p:cNvSpPr/>
          <p:nvPr/>
        </p:nvSpPr>
        <p:spPr>
          <a:xfrm>
            <a:off x="3022700" y="2500483"/>
            <a:ext cx="451262" cy="958189"/>
          </a:xfrm>
          <a:prstGeom prst="rightArrow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5303012-0606-6033-F796-6E6E01F443C8}"/>
              </a:ext>
            </a:extLst>
          </p:cNvPr>
          <p:cNvSpPr/>
          <p:nvPr/>
        </p:nvSpPr>
        <p:spPr>
          <a:xfrm>
            <a:off x="6113645" y="2471646"/>
            <a:ext cx="451262" cy="958189"/>
          </a:xfrm>
          <a:prstGeom prst="rightArrow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210CB7A-9500-E7F7-0E70-3DB6BC21530E}"/>
              </a:ext>
            </a:extLst>
          </p:cNvPr>
          <p:cNvSpPr/>
          <p:nvPr/>
        </p:nvSpPr>
        <p:spPr>
          <a:xfrm rot="16200000">
            <a:off x="4600661" y="2801853"/>
            <a:ext cx="350934" cy="2483882"/>
          </a:xfrm>
          <a:prstGeom prst="leftBrac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047FD94E-90E5-4EFE-46BF-393E69457AF7}"/>
              </a:ext>
            </a:extLst>
          </p:cNvPr>
          <p:cNvSpPr/>
          <p:nvPr/>
        </p:nvSpPr>
        <p:spPr>
          <a:xfrm rot="16200000">
            <a:off x="9011270" y="1335517"/>
            <a:ext cx="447611" cy="5517427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16CBC-7932-59F2-8D98-F1A092B26A1C}"/>
              </a:ext>
            </a:extLst>
          </p:cNvPr>
          <p:cNvSpPr txBox="1"/>
          <p:nvPr/>
        </p:nvSpPr>
        <p:spPr>
          <a:xfrm>
            <a:off x="3464442" y="4219261"/>
            <a:ext cx="262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Koordinasi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 oleh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Kemenko Marves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996D6C-B8D1-1E97-0441-7556A6E1B11F}"/>
              </a:ext>
            </a:extLst>
          </p:cNvPr>
          <p:cNvSpPr txBox="1"/>
          <p:nvPr/>
        </p:nvSpPr>
        <p:spPr>
          <a:xfrm>
            <a:off x="6590930" y="4283125"/>
            <a:ext cx="5177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Koordinasi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 oleh Kemenko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Ekon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31AB36DB-3E6A-F439-1D08-5F1BD792C081}"/>
              </a:ext>
            </a:extLst>
          </p:cNvPr>
          <p:cNvSpPr/>
          <p:nvPr/>
        </p:nvSpPr>
        <p:spPr>
          <a:xfrm rot="5400000">
            <a:off x="4708020" y="843061"/>
            <a:ext cx="246570" cy="2335576"/>
          </a:xfrm>
          <a:prstGeom prst="leftBrace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6A0BC2-D260-BEE6-F2F5-B3D1CF836CF3}"/>
              </a:ext>
            </a:extLst>
          </p:cNvPr>
          <p:cNvSpPr txBox="1"/>
          <p:nvPr/>
        </p:nvSpPr>
        <p:spPr>
          <a:xfrm>
            <a:off x="3701901" y="1520662"/>
            <a:ext cx="231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KLHK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7CBE3D0-6CB8-B0FB-07B2-4622BD4ACFE9}"/>
              </a:ext>
            </a:extLst>
          </p:cNvPr>
          <p:cNvSpPr/>
          <p:nvPr/>
        </p:nvSpPr>
        <p:spPr>
          <a:xfrm rot="16200000">
            <a:off x="6098305" y="2991456"/>
            <a:ext cx="385063" cy="5577648"/>
          </a:xfrm>
          <a:prstGeom prst="leftBrac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CA566-C820-B6DC-EE92-F02CF9ACFCCE}"/>
              </a:ext>
            </a:extLst>
          </p:cNvPr>
          <p:cNvSpPr txBox="1"/>
          <p:nvPr/>
        </p:nvSpPr>
        <p:spPr>
          <a:xfrm>
            <a:off x="4205449" y="5982489"/>
            <a:ext cx="411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Koordinasi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 oleh KSP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5C83D3-83AA-910A-9067-377A0B217B30}"/>
              </a:ext>
            </a:extLst>
          </p:cNvPr>
          <p:cNvSpPr/>
          <p:nvPr/>
        </p:nvSpPr>
        <p:spPr>
          <a:xfrm>
            <a:off x="3663517" y="2470993"/>
            <a:ext cx="2297192" cy="1069475"/>
          </a:xfrm>
          <a:prstGeom prst="roundRect">
            <a:avLst/>
          </a:prstGeom>
          <a:solidFill>
            <a:srgbClr val="004D25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ACB7F7-56E6-2936-CD94-D12CA0D6FFB3}"/>
              </a:ext>
            </a:extLst>
          </p:cNvPr>
          <p:cNvSpPr txBox="1"/>
          <p:nvPr/>
        </p:nvSpPr>
        <p:spPr>
          <a:xfrm>
            <a:off x="3778185" y="2564486"/>
            <a:ext cx="210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Kawasan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2.5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juta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 ha (2024)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B21356-6BCB-5340-0026-9F469724F121}"/>
              </a:ext>
            </a:extLst>
          </p:cNvPr>
          <p:cNvSpPr/>
          <p:nvPr/>
        </p:nvSpPr>
        <p:spPr>
          <a:xfrm>
            <a:off x="6679459" y="2418666"/>
            <a:ext cx="2297192" cy="1151743"/>
          </a:xfrm>
          <a:prstGeom prst="roundRect">
            <a:avLst/>
          </a:prstGeom>
          <a:solidFill>
            <a:srgbClr val="004D25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AB64FC-9C1D-7DFB-785B-A252958DB1D7}"/>
              </a:ext>
            </a:extLst>
          </p:cNvPr>
          <p:cNvSpPr txBox="1"/>
          <p:nvPr/>
        </p:nvSpPr>
        <p:spPr>
          <a:xfrm>
            <a:off x="6781635" y="2549360"/>
            <a:ext cx="210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Redistribusi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3.75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 (2025)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7B80ED-6FF1-62CC-CFB6-A07650529D9C}"/>
              </a:ext>
            </a:extLst>
          </p:cNvPr>
          <p:cNvSpPr/>
          <p:nvPr/>
        </p:nvSpPr>
        <p:spPr>
          <a:xfrm>
            <a:off x="9096490" y="2510272"/>
            <a:ext cx="451262" cy="958189"/>
          </a:xfrm>
          <a:prstGeom prst="rightArrow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1BA0278-6078-C798-8D44-5A968432DEC1}"/>
              </a:ext>
            </a:extLst>
          </p:cNvPr>
          <p:cNvSpPr/>
          <p:nvPr/>
        </p:nvSpPr>
        <p:spPr>
          <a:xfrm>
            <a:off x="9648479" y="2418666"/>
            <a:ext cx="2297192" cy="1151743"/>
          </a:xfrm>
          <a:prstGeom prst="roundRect">
            <a:avLst/>
          </a:prstGeom>
          <a:solidFill>
            <a:srgbClr val="004D25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43F014-B7E6-4C31-4145-7A7E09748B73}"/>
              </a:ext>
            </a:extLst>
          </p:cNvPr>
          <p:cNvSpPr txBox="1"/>
          <p:nvPr/>
        </p:nvSpPr>
        <p:spPr>
          <a:xfrm>
            <a:off x="9766667" y="2594895"/>
            <a:ext cx="2106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Pemberdayaan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Masyarakat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Sertifikasi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3F7E6969-CBE5-8EEA-D433-08046C0E6433}"/>
              </a:ext>
            </a:extLst>
          </p:cNvPr>
          <p:cNvSpPr/>
          <p:nvPr/>
        </p:nvSpPr>
        <p:spPr>
          <a:xfrm rot="5400000">
            <a:off x="7630587" y="843552"/>
            <a:ext cx="246570" cy="233557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ECF929-8C27-F07B-CA78-9198F25A2366}"/>
              </a:ext>
            </a:extLst>
          </p:cNvPr>
          <p:cNvSpPr txBox="1"/>
          <p:nvPr/>
        </p:nvSpPr>
        <p:spPr>
          <a:xfrm>
            <a:off x="6624468" y="1521153"/>
            <a:ext cx="231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ATR/BPN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9CF2B413-131E-6D57-8233-1CC1A3F57B6C}"/>
              </a:ext>
            </a:extLst>
          </p:cNvPr>
          <p:cNvSpPr/>
          <p:nvPr/>
        </p:nvSpPr>
        <p:spPr>
          <a:xfrm rot="5400000">
            <a:off x="10654598" y="852984"/>
            <a:ext cx="246570" cy="2335576"/>
          </a:xfrm>
          <a:prstGeom prst="leftBrace">
            <a:avLst/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01CCC2-D07E-5435-5D61-6735CBC5EA6A}"/>
              </a:ext>
            </a:extLst>
          </p:cNvPr>
          <p:cNvSpPr txBox="1"/>
          <p:nvPr/>
        </p:nvSpPr>
        <p:spPr>
          <a:xfrm>
            <a:off x="9610095" y="1557719"/>
            <a:ext cx="233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K/L dan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Times New Roman" panose="02020603050405020304" pitchFamily="18" charset="0"/>
              </a:rPr>
              <a:t>Pemda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2622621-7979-7356-F1FA-EEF8F304B605}"/>
              </a:ext>
            </a:extLst>
          </p:cNvPr>
          <p:cNvSpPr/>
          <p:nvPr/>
        </p:nvSpPr>
        <p:spPr>
          <a:xfrm>
            <a:off x="3534185" y="4973751"/>
            <a:ext cx="5517427" cy="504268"/>
          </a:xfrm>
          <a:prstGeom prst="roundRect">
            <a:avLst/>
          </a:prstGeom>
          <a:solidFill>
            <a:srgbClr val="004D25"/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B1AD07-5B60-B546-BAB9-8FD7D70FFB06}"/>
              </a:ext>
            </a:extLst>
          </p:cNvPr>
          <p:cNvSpPr txBox="1"/>
          <p:nvPr/>
        </p:nvSpPr>
        <p:spPr>
          <a:xfrm>
            <a:off x="3701901" y="5094701"/>
            <a:ext cx="50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Tenurial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badi" panose="020B0604020104020204" pitchFamily="34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7288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1785</Words>
  <Application>Microsoft Office PowerPoint</Application>
  <PresentationFormat>Widescreen</PresentationFormat>
  <Paragraphs>462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Abadi</vt:lpstr>
      <vt:lpstr>Arial</vt:lpstr>
      <vt:lpstr>Calibri</vt:lpstr>
      <vt:lpstr>Helvetica</vt:lpstr>
      <vt:lpstr>Montserrat</vt:lpstr>
      <vt:lpstr>Roboto</vt:lpstr>
      <vt:lpstr>Wingdings</vt:lpstr>
      <vt:lpstr>1_Office Theme</vt:lpstr>
      <vt:lpstr>2_Office Theme</vt:lpstr>
      <vt:lpstr>Worksheet</vt:lpstr>
      <vt:lpstr>PowerPoint Presentation</vt:lpstr>
      <vt:lpstr>Janji Bapak Presiden 2021</vt:lpstr>
      <vt:lpstr>Nilai Strategis Program Reforma Agraria</vt:lpstr>
      <vt:lpstr>PowerPoint Presentation</vt:lpstr>
      <vt:lpstr>Alokasi PPTPKH</vt:lpstr>
      <vt:lpstr>Progres TORA dari Pelepasan Kawasan Hutan</vt:lpstr>
      <vt:lpstr>PowerPoint Presentation</vt:lpstr>
      <vt:lpstr>Gap Pelaksanaan Reforma Agraria</vt:lpstr>
      <vt:lpstr>Koordinasi Pelaksanaan Reforma Agraria</vt:lpstr>
      <vt:lpstr>Strategi Umum Percepatan TORA dari Pelepasan Kawasan Hutan </vt:lpstr>
      <vt:lpstr>Strategi Percepatan Pelepasan Kawasan Hutan untuk TORA</vt:lpstr>
      <vt:lpstr>Strategi Percepatan Sertifikasi dan Redistribusi Lahan</vt:lpstr>
      <vt:lpstr>Pemberdayaan Masyarakat Pasca Sertifikasi dan Redistribusi Lahan</vt:lpstr>
      <vt:lpstr>PowerPoint Presentation</vt:lpstr>
      <vt:lpstr>Detil Capaian TORA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MARVES MARVES</dc:creator>
  <cp:lastModifiedBy>Dimas Yunus Tirtana</cp:lastModifiedBy>
  <cp:revision>37</cp:revision>
  <dcterms:created xsi:type="dcterms:W3CDTF">2023-01-10T03:41:10Z</dcterms:created>
  <dcterms:modified xsi:type="dcterms:W3CDTF">2023-06-22T02:50:35Z</dcterms:modified>
</cp:coreProperties>
</file>