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3" r:id="rId3"/>
    <p:sldId id="289" r:id="rId4"/>
    <p:sldId id="276" r:id="rId5"/>
    <p:sldId id="288" r:id="rId6"/>
    <p:sldId id="282" r:id="rId7"/>
    <p:sldId id="280" r:id="rId8"/>
    <p:sldId id="278" r:id="rId9"/>
    <p:sldId id="374" r:id="rId10"/>
    <p:sldId id="284" r:id="rId11"/>
    <p:sldId id="285" r:id="rId12"/>
    <p:sldId id="286" r:id="rId13"/>
    <p:sldId id="287" r:id="rId14"/>
    <p:sldId id="271" r:id="rId15"/>
    <p:sldId id="274" r:id="rId16"/>
    <p:sldId id="290" r:id="rId17"/>
    <p:sldId id="275" r:id="rId18"/>
    <p:sldId id="273" r:id="rId19"/>
    <p:sldId id="277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043FD-D102-47D8-B63A-63D40520D254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50751-914F-4336-B7A9-7939CA57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2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Google Shape;207;p5:notes">
            <a:extLst>
              <a:ext uri="{FF2B5EF4-FFF2-40B4-BE49-F238E27FC236}">
                <a16:creationId xmlns:a16="http://schemas.microsoft.com/office/drawing/2014/main" id="{343CA443-8013-AEA7-98DE-AA8132A2D81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65163" y="4699000"/>
            <a:ext cx="5319712" cy="384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0659" name="Google Shape;208;p5:notes">
            <a:extLst>
              <a:ext uri="{FF2B5EF4-FFF2-40B4-BE49-F238E27FC236}">
                <a16:creationId xmlns:a16="http://schemas.microsoft.com/office/drawing/2014/main" id="{9F72971A-B151-DFFB-8ADE-72946B9788D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96875" y="1220788"/>
            <a:ext cx="5856288" cy="32956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39D5-963E-D49A-80EA-7B76E5165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D7697-2395-0876-0682-7873870D1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59E9F-8C60-1145-9F69-5D46598BB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097-438E-4D42-8FE9-DE6720E60A4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4EFB4-80C1-5B67-EF6A-20015D1B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BD1F3-002F-8144-6F3B-13BAB75B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E6F-8955-4B3C-B0F0-CE38274F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0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8489-703E-2E84-4484-FE22348D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7D52B-5987-5EDE-C413-552460506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78A58-FC5E-AE67-C6A3-5FC355F3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097-438E-4D42-8FE9-DE6720E60A4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0EB76-9CA2-077D-F72A-A91A5665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FBA1A-6B89-59A7-2A8A-3F37C715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E6F-8955-4B3C-B0F0-CE38274F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3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BCC4E6-D6FA-0B4D-94C4-505FEDC30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01BC4-309A-054F-B203-C145690AB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4202C-930F-015D-1FEF-E25D022A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097-438E-4D42-8FE9-DE6720E60A4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80B3E-2173-1640-38DC-2DEB03B5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80BC9-7038-5A3F-0B4D-291448A1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E6F-8955-4B3C-B0F0-CE38274F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2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;p33">
            <a:extLst>
              <a:ext uri="{FF2B5EF4-FFF2-40B4-BE49-F238E27FC236}">
                <a16:creationId xmlns:a16="http://schemas.microsoft.com/office/drawing/2014/main" id="{1E8990EB-9459-DD5F-42A2-D6B12C4DC0E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84163"/>
            <a:ext cx="19446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3;p33">
            <a:extLst>
              <a:ext uri="{FF2B5EF4-FFF2-40B4-BE49-F238E27FC236}">
                <a16:creationId xmlns:a16="http://schemas.microsoft.com/office/drawing/2014/main" id="{92C5B111-A6E9-4F0B-20F5-9FA7234CB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738" y="6453188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688" rIns="91401" bIns="4568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C9E8120-9396-4865-8FAA-65479095CF8E}" type="slidenum">
              <a:rPr lang="en-US" altLang="en-US" sz="1200" b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 panose="02000000000000000000" pitchFamily="2" charset="0"/>
              </a:rPr>
              <a:pPr algn="r" eaLnBrk="1" hangingPunct="1"/>
              <a:t>‹#›</a:t>
            </a:fld>
            <a:endParaRPr lang="en-US" altLang="en-US" sz="1200" b="1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 panose="02000000000000000000" pitchFamily="2" charset="0"/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40249EED-8817-9DDF-4C39-8E11310DA6C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63525" y="6610350"/>
            <a:ext cx="11377613" cy="50800"/>
            <a:chOff x="77148" y="5617762"/>
            <a:chExt cx="11377785" cy="5140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53FA34-4BAF-CE28-A5D7-DB6CACFBDEC5}"/>
                </a:ext>
              </a:extLst>
            </p:cNvPr>
            <p:cNvSpPr/>
            <p:nvPr/>
          </p:nvSpPr>
          <p:spPr>
            <a:xfrm>
              <a:off x="5981150" y="5617762"/>
              <a:ext cx="3960872" cy="51403"/>
            </a:xfrm>
            <a:prstGeom prst="rect">
              <a:avLst/>
            </a:prstGeom>
            <a:solidFill>
              <a:srgbClr val="235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99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1AEE35-2B0E-3F2D-4929-B6F22C0CD0EF}"/>
                </a:ext>
              </a:extLst>
            </p:cNvPr>
            <p:cNvSpPr/>
            <p:nvPr/>
          </p:nvSpPr>
          <p:spPr>
            <a:xfrm>
              <a:off x="9942022" y="5617762"/>
              <a:ext cx="1512911" cy="51403"/>
            </a:xfrm>
            <a:prstGeom prst="rect">
              <a:avLst/>
            </a:prstGeom>
            <a:solidFill>
              <a:srgbClr val="F3B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99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C9E76B-E6A2-F08F-2C74-2A3A7979B04A}"/>
                </a:ext>
              </a:extLst>
            </p:cNvPr>
            <p:cNvSpPr/>
            <p:nvPr/>
          </p:nvSpPr>
          <p:spPr>
            <a:xfrm>
              <a:off x="77148" y="5617762"/>
              <a:ext cx="5904002" cy="51403"/>
            </a:xfrm>
            <a:prstGeom prst="rect">
              <a:avLst/>
            </a:prstGeom>
            <a:solidFill>
              <a:srgbClr val="337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99">
                <a:solidFill>
                  <a:prstClr val="white"/>
                </a:solidFill>
              </a:endParaRPr>
            </a:p>
          </p:txBody>
        </p:sp>
      </p:grpSp>
      <p:sp>
        <p:nvSpPr>
          <p:cNvPr id="16" name="Google Shape;16;p33"/>
          <p:cNvSpPr txBox="1">
            <a:spLocks noGrp="1"/>
          </p:cNvSpPr>
          <p:nvPr>
            <p:ph type="title"/>
          </p:nvPr>
        </p:nvSpPr>
        <p:spPr>
          <a:xfrm>
            <a:off x="838201" y="1196752"/>
            <a:ext cx="4681736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000"/>
              <a:buFont typeface="Roboto"/>
              <a:buNone/>
              <a:defRPr sz="3999" b="1" i="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subTitle" idx="1"/>
          </p:nvPr>
        </p:nvSpPr>
        <p:spPr>
          <a:xfrm>
            <a:off x="871240" y="3145224"/>
            <a:ext cx="4681736" cy="186795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" name="Google Shape;13;p33">
            <a:extLst>
              <a:ext uri="{FF2B5EF4-FFF2-40B4-BE49-F238E27FC236}">
                <a16:creationId xmlns:a16="http://schemas.microsoft.com/office/drawing/2014/main" id="{D5320145-D6B4-2B99-F85C-D00D30B8A37B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375" cy="3000375"/>
          </a:xfrm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 eaLnBrk="0" fontAlgn="base" hangingPunct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14;p33">
            <a:extLst>
              <a:ext uri="{FF2B5EF4-FFF2-40B4-BE49-F238E27FC236}">
                <a16:creationId xmlns:a16="http://schemas.microsoft.com/office/drawing/2014/main" id="{1704F92B-7035-4C27-D677-5726CFE7064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375" cy="3000375"/>
          </a:xfrm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 eaLnBrk="0" fontAlgn="base" hangingPunct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69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700C-7B7F-33D6-7881-FE2AEE26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5A8A5-6AF1-2FE5-E1A2-4C9E82A9C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DC696-5B75-E79E-C647-946149F7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097-438E-4D42-8FE9-DE6720E60A4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6188F-36CD-FCCC-A9BC-3163B9C0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A2743-911F-8BB2-0512-0519B01A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E6F-8955-4B3C-B0F0-CE38274F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0742-0295-2F32-F475-177ACA2D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E8224-C972-DE67-C02B-8008009D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7E92C-44BE-5D20-70D2-77DBA35C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097-438E-4D42-8FE9-DE6720E60A4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C37A9-A582-765F-3976-B74DF51A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EFAA4-D63F-4493-5910-6F267F89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E6F-8955-4B3C-B0F0-CE38274F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EF2E-EA00-8DE5-5640-4F89D97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7F730-6598-3707-1A64-FE3FCEEB9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AEC95-A66D-EBE8-D554-A93CB0160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DFD26-CD10-C34B-F962-FDCC85C7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097-438E-4D42-8FE9-DE6720E60A4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61219-C9CE-F6FB-AD9D-2BC4FB11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C7C14-C924-6549-34C2-64736BD5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E6F-8955-4B3C-B0F0-CE38274F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4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C826-48C6-4026-B317-D0E294A4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01660-E693-0556-8D3A-D6D4C1767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B9C90-9530-2720-C938-24DDF4F56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74CE4-FFD1-1526-2773-45C0BAEF0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E81A3-A749-5054-3B93-0B0C433CF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2DA21E-440D-A4A4-046E-5932D8D7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097-438E-4D42-8FE9-DE6720E60A4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F7092-C448-DBFF-B5A6-04BBF5F6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403269-F7B9-343A-CC59-95B2B1BC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E6F-8955-4B3C-B0F0-CE38274F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0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898E-F6CC-64A0-F13A-85A823B7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651AB-F443-B6D1-6274-E43C8EF7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097-438E-4D42-8FE9-DE6720E60A4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2DB15-7C28-E093-50F5-3791F13C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76D07-F5DF-D2D2-ECA9-2822A35A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E6F-8955-4B3C-B0F0-CE38274F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1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E603A1-4EE3-7C32-EC74-3E89A985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097-438E-4D42-8FE9-DE6720E60A4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5A6F3F-1279-3DB3-461B-EB7631F5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8442F-3F23-69D3-061A-C716BD33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E6F-8955-4B3C-B0F0-CE38274F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9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66B9-8B5F-35F3-CDDD-E5C20681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DE2CB-E5A6-6B5A-7C23-3116E9DEB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78EC-9E74-CD8C-F39E-2BD1FD4FC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143C4-3B81-C88D-F7D0-3C488511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097-438E-4D42-8FE9-DE6720E60A4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4A4C5-28A3-A632-24F4-AB07D36D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5FB46-0AF4-CA52-28F4-3A18C387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E6F-8955-4B3C-B0F0-CE38274F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3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B4AF-F0DF-23FE-5829-D9DDB8FD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D863D6-DF23-7624-26F3-FE3FD4B7A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B6C18-E558-CD35-3A78-F656A7FD2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55D06-8E1E-2393-2CF1-2799624D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097-438E-4D42-8FE9-DE6720E60A4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5DFB3-1B54-0E6C-7AB6-2D478049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0D0E0-9D1B-8C0A-2968-B3DBF294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E6F-8955-4B3C-B0F0-CE38274F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5D8AD1-EB7E-36AE-4408-AAB6D83C1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E11D7-2FC6-6E04-58B7-E8FE4DC8E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8CF7A-CCCA-EA4B-8808-648638AB9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68097-438E-4D42-8FE9-DE6720E60A4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6DB29-F30F-5892-B2CF-9E78BDDBD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206F4-2765-6C57-3687-7F5DAF13E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87E6F-8955-4B3C-B0F0-CE38274F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8.png"/><Relationship Id="rId7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emf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6.bin"/><Relationship Id="rId2" Type="http://schemas.openxmlformats.org/officeDocument/2006/relationships/image" Target="../media/image7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15">
            <a:extLst>
              <a:ext uri="{FF2B5EF4-FFF2-40B4-BE49-F238E27FC236}">
                <a16:creationId xmlns:a16="http://schemas.microsoft.com/office/drawing/2014/main" id="{E5E8D490-7D43-B742-3589-5B79F739FB55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11933238" cy="1265238"/>
            <a:chOff x="0" y="-1702"/>
            <a:chExt cx="11933263" cy="1264671"/>
          </a:xfrm>
        </p:grpSpPr>
        <p:grpSp>
          <p:nvGrpSpPr>
            <p:cNvPr id="53254" name="Group 10">
              <a:extLst>
                <a:ext uri="{FF2B5EF4-FFF2-40B4-BE49-F238E27FC236}">
                  <a16:creationId xmlns:a16="http://schemas.microsoft.com/office/drawing/2014/main" id="{506F111E-21DE-DB8E-EF73-C5BD705014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7100" y="-1702"/>
              <a:ext cx="8329385" cy="491560"/>
              <a:chOff x="2197100" y="-1703"/>
              <a:chExt cx="8266149" cy="62218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D5A01E-37BA-E738-FB40-D2DB508FE75B}"/>
                  </a:ext>
                </a:extLst>
              </p:cNvPr>
              <p:cNvSpPr/>
              <p:nvPr/>
            </p:nvSpPr>
            <p:spPr>
              <a:xfrm>
                <a:off x="2197105" y="306"/>
                <a:ext cx="8064734" cy="620618"/>
              </a:xfrm>
              <a:prstGeom prst="rect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17D573A2-F5FE-AE89-E6E4-C93D97805186}"/>
                  </a:ext>
                </a:extLst>
              </p:cNvPr>
              <p:cNvSpPr/>
              <p:nvPr/>
            </p:nvSpPr>
            <p:spPr>
              <a:xfrm>
                <a:off x="9481991" y="-1703"/>
                <a:ext cx="981506" cy="622627"/>
              </a:xfrm>
              <a:prstGeom prst="parallelogram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46D71FE-F1BE-847B-5D50-79E6E56F3DB3}"/>
                </a:ext>
              </a:extLst>
            </p:cNvPr>
            <p:cNvGrpSpPr/>
            <p:nvPr/>
          </p:nvGrpSpPr>
          <p:grpSpPr>
            <a:xfrm flipV="1">
              <a:off x="1462315" y="544286"/>
              <a:ext cx="9022805" cy="304800"/>
              <a:chOff x="2197100" y="-1703"/>
              <a:chExt cx="8266149" cy="622189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4486A5-B52A-C28A-C9E8-F84D179E2AC3}"/>
                  </a:ext>
                </a:extLst>
              </p:cNvPr>
              <p:cNvSpPr/>
              <p:nvPr/>
            </p:nvSpPr>
            <p:spPr>
              <a:xfrm>
                <a:off x="2197100" y="0"/>
                <a:ext cx="8064500" cy="620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7CAACC27-081E-BFEC-5057-E90D401D949B}"/>
                  </a:ext>
                </a:extLst>
              </p:cNvPr>
              <p:cNvSpPr/>
              <p:nvPr/>
            </p:nvSpPr>
            <p:spPr>
              <a:xfrm>
                <a:off x="9482442" y="-1703"/>
                <a:ext cx="980807" cy="622189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53256" name="Picture 3">
              <a:extLst>
                <a:ext uri="{FF2B5EF4-FFF2-40B4-BE49-F238E27FC236}">
                  <a16:creationId xmlns:a16="http://schemas.microsoft.com/office/drawing/2014/main" id="{AB20BD3C-62B5-52FB-CF76-8134EC142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2928257" cy="126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7" name="Picture 4">
              <a:extLst>
                <a:ext uri="{FF2B5EF4-FFF2-40B4-BE49-F238E27FC236}">
                  <a16:creationId xmlns:a16="http://schemas.microsoft.com/office/drawing/2014/main" id="{E4F49638-AAB4-D8B8-DC44-DDD83852B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300" y="73684"/>
              <a:ext cx="1132963" cy="111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32583DA-1C84-301E-CC69-6746522F883E}"/>
              </a:ext>
            </a:extLst>
          </p:cNvPr>
          <p:cNvSpPr/>
          <p:nvPr/>
        </p:nvSpPr>
        <p:spPr>
          <a:xfrm>
            <a:off x="0" y="5956300"/>
            <a:ext cx="12192000" cy="901700"/>
          </a:xfrm>
          <a:custGeom>
            <a:avLst/>
            <a:gdLst>
              <a:gd name="connsiteX0" fmla="*/ 0 w 12192000"/>
              <a:gd name="connsiteY0" fmla="*/ 0 h 413657"/>
              <a:gd name="connsiteX1" fmla="*/ 12192000 w 12192000"/>
              <a:gd name="connsiteY1" fmla="*/ 0 h 413657"/>
              <a:gd name="connsiteX2" fmla="*/ 12192000 w 12192000"/>
              <a:gd name="connsiteY2" fmla="*/ 413657 h 413657"/>
              <a:gd name="connsiteX3" fmla="*/ 0 w 12192000"/>
              <a:gd name="connsiteY3" fmla="*/ 413657 h 413657"/>
              <a:gd name="connsiteX4" fmla="*/ 0 w 12192000"/>
              <a:gd name="connsiteY4" fmla="*/ 0 h 413657"/>
              <a:gd name="connsiteX0" fmla="*/ 0 w 12192000"/>
              <a:gd name="connsiteY0" fmla="*/ 0 h 413657"/>
              <a:gd name="connsiteX1" fmla="*/ 6705600 w 12192000"/>
              <a:gd name="connsiteY1" fmla="*/ 0 h 413657"/>
              <a:gd name="connsiteX2" fmla="*/ 12192000 w 12192000"/>
              <a:gd name="connsiteY2" fmla="*/ 0 h 413657"/>
              <a:gd name="connsiteX3" fmla="*/ 12192000 w 12192000"/>
              <a:gd name="connsiteY3" fmla="*/ 413657 h 413657"/>
              <a:gd name="connsiteX4" fmla="*/ 0 w 12192000"/>
              <a:gd name="connsiteY4" fmla="*/ 413657 h 413657"/>
              <a:gd name="connsiteX5" fmla="*/ 0 w 12192000"/>
              <a:gd name="connsiteY5" fmla="*/ 0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13657">
                <a:moveTo>
                  <a:pt x="0" y="0"/>
                </a:moveTo>
                <a:lnTo>
                  <a:pt x="6705600" y="0"/>
                </a:lnTo>
                <a:lnTo>
                  <a:pt x="12192000" y="0"/>
                </a:lnTo>
                <a:lnTo>
                  <a:pt x="12192000" y="413657"/>
                </a:lnTo>
                <a:lnTo>
                  <a:pt x="0" y="413657"/>
                </a:lnTo>
                <a:lnTo>
                  <a:pt x="0" y="0"/>
                </a:lnTo>
                <a:close/>
              </a:path>
            </a:pathLst>
          </a:custGeom>
          <a:solidFill>
            <a:srgbClr val="003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252" name="Rectangle 31">
            <a:extLst>
              <a:ext uri="{FF2B5EF4-FFF2-40B4-BE49-F238E27FC236}">
                <a16:creationId xmlns:a16="http://schemas.microsoft.com/office/drawing/2014/main" id="{0093C83A-6E9F-576E-270D-2B4D4002F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1808163"/>
            <a:ext cx="108775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9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5191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5191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5191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5191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KEBIJAKAN TERHADAP PERMASALAHAN PENGUASAAN TANAH OLEH MASYARAKAT DI ATAS ASET TANAH BMN/BMD DAN BUMN/BUMD</a:t>
            </a:r>
            <a:endParaRPr lang="id-ID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3" name="TextBox 16">
            <a:extLst>
              <a:ext uri="{FF2B5EF4-FFF2-40B4-BE49-F238E27FC236}">
                <a16:creationId xmlns:a16="http://schemas.microsoft.com/office/drawing/2014/main" id="{AE173F9E-5A58-68FC-7499-A40A17A2F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6145213"/>
            <a:ext cx="7107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AGRARIA DAN TATA RUANG/BADAN PERTANAHAN NASIONAL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04D93504-348D-A11D-65FD-6A3FF938512D}"/>
              </a:ext>
            </a:extLst>
          </p:cNvPr>
          <p:cNvSpPr/>
          <p:nvPr/>
        </p:nvSpPr>
        <p:spPr>
          <a:xfrm>
            <a:off x="11644313" y="6351588"/>
            <a:ext cx="444500" cy="46355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  <a:sym typeface="Arial"/>
              </a:rPr>
              <a:t>7</a:t>
            </a:r>
            <a:endParaRPr lang="en-ID" sz="1400" b="1" kern="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75779" name="Picture 33">
            <a:extLst>
              <a:ext uri="{FF2B5EF4-FFF2-40B4-BE49-F238E27FC236}">
                <a16:creationId xmlns:a16="http://schemas.microsoft.com/office/drawing/2014/main" id="{4E52B636-9BA3-CDF0-77FA-258297159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10027" r="74281" b="76294"/>
          <a:stretch>
            <a:fillRect/>
          </a:stretch>
        </p:blipFill>
        <p:spPr bwMode="auto">
          <a:xfrm>
            <a:off x="798513" y="3335338"/>
            <a:ext cx="9048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1">
            <a:extLst>
              <a:ext uri="{FF2B5EF4-FFF2-40B4-BE49-F238E27FC236}">
                <a16:creationId xmlns:a16="http://schemas.microsoft.com/office/drawing/2014/main" id="{69F2101D-ADDC-24AE-4FA6-24A281BD5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050" y="2511425"/>
            <a:ext cx="48926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</a:rPr>
              <a:t>Didalam Aplikasi sipetik ini terdapat tool untuk pengumpulan data spasial bidang tanah aset pemerintah yang terdaftar dan belum terdaftar</a:t>
            </a:r>
          </a:p>
        </p:txBody>
      </p:sp>
      <p:sp>
        <p:nvSpPr>
          <p:cNvPr id="75781" name="TextBox 3">
            <a:extLst>
              <a:ext uri="{FF2B5EF4-FFF2-40B4-BE49-F238E27FC236}">
                <a16:creationId xmlns:a16="http://schemas.microsoft.com/office/drawing/2014/main" id="{03ED66A2-CBFF-D588-B42E-DDA2E5660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946150"/>
            <a:ext cx="113252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Dalam rangka pengelolaan pembangunan basisdata untuk kegiatan legalisasi aset tanah pemerintah, Kementerian ATR/BPN telah menyediakan aplikasi Sipetik (Sistem Informasi Pemetaan Tematik).</a:t>
            </a:r>
          </a:p>
        </p:txBody>
      </p:sp>
      <p:pic>
        <p:nvPicPr>
          <p:cNvPr id="75782" name="Picture 2">
            <a:extLst>
              <a:ext uri="{FF2B5EF4-FFF2-40B4-BE49-F238E27FC236}">
                <a16:creationId xmlns:a16="http://schemas.microsoft.com/office/drawing/2014/main" id="{197E9CFB-3D94-C45A-E535-4774927C0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13100"/>
            <a:ext cx="27749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AutoShape 2" descr="SiPetik APK untuk Unduhan Android">
            <a:extLst>
              <a:ext uri="{FF2B5EF4-FFF2-40B4-BE49-F238E27FC236}">
                <a16:creationId xmlns:a16="http://schemas.microsoft.com/office/drawing/2014/main" id="{2D977FC2-28C8-EC56-9F4F-064337122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5784" name="Picture 5">
            <a:extLst>
              <a:ext uri="{FF2B5EF4-FFF2-40B4-BE49-F238E27FC236}">
                <a16:creationId xmlns:a16="http://schemas.microsoft.com/office/drawing/2014/main" id="{30059512-3818-DE41-FD8B-D4C7A2238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t="4427" r="5901" b="11841"/>
          <a:stretch>
            <a:fillRect/>
          </a:stretch>
        </p:blipFill>
        <p:spPr bwMode="auto">
          <a:xfrm>
            <a:off x="3719513" y="2609850"/>
            <a:ext cx="240665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E19F7F4-5F57-7EF3-BD3E-EA33B21746EA}"/>
              </a:ext>
            </a:extLst>
          </p:cNvPr>
          <p:cNvSpPr txBox="1">
            <a:spLocks/>
          </p:cNvSpPr>
          <p:nvPr/>
        </p:nvSpPr>
        <p:spPr>
          <a:xfrm>
            <a:off x="1588" y="22225"/>
            <a:ext cx="12188825" cy="777875"/>
          </a:xfrm>
          <a:prstGeom prst="rect">
            <a:avLst/>
          </a:prstGeom>
          <a:solidFill>
            <a:srgbClr val="C55A11"/>
          </a:solidFill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3600" b="1">
                <a:solidFill>
                  <a:prstClr val="white"/>
                </a:solidFill>
              </a:rPr>
              <a:t>Strategi</a:t>
            </a:r>
            <a:endParaRPr lang="en-US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8">
            <a:extLst>
              <a:ext uri="{FF2B5EF4-FFF2-40B4-BE49-F238E27FC236}">
                <a16:creationId xmlns:a16="http://schemas.microsoft.com/office/drawing/2014/main" id="{44B8EBB2-3947-48FB-47DF-89CE42B7E2A4}"/>
              </a:ext>
            </a:extLst>
          </p:cNvPr>
          <p:cNvSpPr/>
          <p:nvPr/>
        </p:nvSpPr>
        <p:spPr>
          <a:xfrm>
            <a:off x="1588" y="0"/>
            <a:ext cx="12192000" cy="936625"/>
          </a:xfrm>
          <a:custGeom>
            <a:avLst/>
            <a:gdLst>
              <a:gd name="connsiteX0" fmla="*/ 0 w 12192000"/>
              <a:gd name="connsiteY0" fmla="*/ 0 h 413657"/>
              <a:gd name="connsiteX1" fmla="*/ 12192000 w 12192000"/>
              <a:gd name="connsiteY1" fmla="*/ 0 h 413657"/>
              <a:gd name="connsiteX2" fmla="*/ 12192000 w 12192000"/>
              <a:gd name="connsiteY2" fmla="*/ 413657 h 413657"/>
              <a:gd name="connsiteX3" fmla="*/ 0 w 12192000"/>
              <a:gd name="connsiteY3" fmla="*/ 413657 h 413657"/>
              <a:gd name="connsiteX4" fmla="*/ 0 w 12192000"/>
              <a:gd name="connsiteY4" fmla="*/ 0 h 413657"/>
              <a:gd name="connsiteX0" fmla="*/ 0 w 12192000"/>
              <a:gd name="connsiteY0" fmla="*/ 0 h 413657"/>
              <a:gd name="connsiteX1" fmla="*/ 6705600 w 12192000"/>
              <a:gd name="connsiteY1" fmla="*/ 0 h 413657"/>
              <a:gd name="connsiteX2" fmla="*/ 12192000 w 12192000"/>
              <a:gd name="connsiteY2" fmla="*/ 0 h 413657"/>
              <a:gd name="connsiteX3" fmla="*/ 12192000 w 12192000"/>
              <a:gd name="connsiteY3" fmla="*/ 413657 h 413657"/>
              <a:gd name="connsiteX4" fmla="*/ 0 w 12192000"/>
              <a:gd name="connsiteY4" fmla="*/ 413657 h 413657"/>
              <a:gd name="connsiteX5" fmla="*/ 0 w 12192000"/>
              <a:gd name="connsiteY5" fmla="*/ 0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13657">
                <a:moveTo>
                  <a:pt x="0" y="0"/>
                </a:moveTo>
                <a:lnTo>
                  <a:pt x="6705600" y="0"/>
                </a:lnTo>
                <a:lnTo>
                  <a:pt x="12192000" y="0"/>
                </a:lnTo>
                <a:lnTo>
                  <a:pt x="12192000" y="413657"/>
                </a:lnTo>
                <a:lnTo>
                  <a:pt x="0" y="413657"/>
                </a:lnTo>
                <a:lnTo>
                  <a:pt x="0" y="0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6803" name="Picture 28">
            <a:extLst>
              <a:ext uri="{FF2B5EF4-FFF2-40B4-BE49-F238E27FC236}">
                <a16:creationId xmlns:a16="http://schemas.microsoft.com/office/drawing/2014/main" id="{21E09D63-DF2E-5618-45C4-E150175A4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3813"/>
            <a:ext cx="909637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E99B3A-E367-EE8E-286B-976A9A7F5230}"/>
              </a:ext>
            </a:extLst>
          </p:cNvPr>
          <p:cNvSpPr/>
          <p:nvPr/>
        </p:nvSpPr>
        <p:spPr>
          <a:xfrm>
            <a:off x="804863" y="1009650"/>
            <a:ext cx="1058545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Banyaknya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instansi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belum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mengetahui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melakukan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pemetaan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mendeteksi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status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Kementerian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ATR/BPN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menghadirkan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solusi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inovasi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terbaru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INTIP (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Inventarisasi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Tanah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Instansi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Saat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sedang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menertibkan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milik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Badan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Usaha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Milik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Negara (BUMN)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badan-badan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lain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tersebar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Indonesia. “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rencanakan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menertibkan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tanah-tanah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bersertipikat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diduduki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bahkan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belum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dokumen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Pelaksanaan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INTIP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juga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didasarkan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banyaknya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instansi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mengetahui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bagaimana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melakukan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pemetaan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asetnya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bersertipikat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maupun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belum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Serta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juga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mendeteksi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status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keadaan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bersengketa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Inventarisasi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sangat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bermanfaat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instansi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terkait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apakah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tanah-tanah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dipakai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peruntukan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pengunaannya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apakah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penguasaan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ataupun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sengketa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pihak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ketiga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EE90216A-C149-70A3-A451-995D86CD6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82550"/>
            <a:ext cx="10801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n-NO" altLang="en-US" b="1">
                <a:solidFill>
                  <a:srgbClr val="FFFFFF"/>
                </a:solidFill>
                <a:latin typeface="Open Sans" panose="020B0606030504020204" pitchFamily="34" charset="0"/>
              </a:rPr>
              <a:t>Aplikasi INTIP hadir untuk mewujudkan ketersediaan basis data tanah instansi pemerintah yang akurat dan mutakhir</a:t>
            </a:r>
            <a:endParaRPr lang="en-US" altLang="en-US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FF58659-8F65-F7E7-2727-CBDC63DF1E9A}"/>
              </a:ext>
            </a:extLst>
          </p:cNvPr>
          <p:cNvSpPr/>
          <p:nvPr/>
        </p:nvSpPr>
        <p:spPr>
          <a:xfrm>
            <a:off x="11644313" y="6351588"/>
            <a:ext cx="444500" cy="46355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  <a:sym typeface="Arial"/>
              </a:rPr>
              <a:t>6</a:t>
            </a:r>
            <a:endParaRPr lang="en-ID" sz="1400" b="1" kern="0" dirty="0">
              <a:solidFill>
                <a:srgbClr val="FFFFFF"/>
              </a:solidFill>
              <a:sym typeface="Arial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8">
            <a:extLst>
              <a:ext uri="{FF2B5EF4-FFF2-40B4-BE49-F238E27FC236}">
                <a16:creationId xmlns:a16="http://schemas.microsoft.com/office/drawing/2014/main" id="{69C3CF40-534D-0108-BCBC-F7AF102FD191}"/>
              </a:ext>
            </a:extLst>
          </p:cNvPr>
          <p:cNvSpPr/>
          <p:nvPr/>
        </p:nvSpPr>
        <p:spPr>
          <a:xfrm>
            <a:off x="3175" y="1588"/>
            <a:ext cx="12188825" cy="1028700"/>
          </a:xfrm>
          <a:custGeom>
            <a:avLst/>
            <a:gdLst>
              <a:gd name="connsiteX0" fmla="*/ 0 w 12192000"/>
              <a:gd name="connsiteY0" fmla="*/ 0 h 413657"/>
              <a:gd name="connsiteX1" fmla="*/ 12192000 w 12192000"/>
              <a:gd name="connsiteY1" fmla="*/ 0 h 413657"/>
              <a:gd name="connsiteX2" fmla="*/ 12192000 w 12192000"/>
              <a:gd name="connsiteY2" fmla="*/ 413657 h 413657"/>
              <a:gd name="connsiteX3" fmla="*/ 0 w 12192000"/>
              <a:gd name="connsiteY3" fmla="*/ 413657 h 413657"/>
              <a:gd name="connsiteX4" fmla="*/ 0 w 12192000"/>
              <a:gd name="connsiteY4" fmla="*/ 0 h 413657"/>
              <a:gd name="connsiteX0" fmla="*/ 0 w 12192000"/>
              <a:gd name="connsiteY0" fmla="*/ 0 h 413657"/>
              <a:gd name="connsiteX1" fmla="*/ 6705600 w 12192000"/>
              <a:gd name="connsiteY1" fmla="*/ 0 h 413657"/>
              <a:gd name="connsiteX2" fmla="*/ 12192000 w 12192000"/>
              <a:gd name="connsiteY2" fmla="*/ 0 h 413657"/>
              <a:gd name="connsiteX3" fmla="*/ 12192000 w 12192000"/>
              <a:gd name="connsiteY3" fmla="*/ 413657 h 413657"/>
              <a:gd name="connsiteX4" fmla="*/ 0 w 12192000"/>
              <a:gd name="connsiteY4" fmla="*/ 413657 h 413657"/>
              <a:gd name="connsiteX5" fmla="*/ 0 w 12192000"/>
              <a:gd name="connsiteY5" fmla="*/ 0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13657">
                <a:moveTo>
                  <a:pt x="0" y="0"/>
                </a:moveTo>
                <a:lnTo>
                  <a:pt x="6705600" y="0"/>
                </a:lnTo>
                <a:lnTo>
                  <a:pt x="12192000" y="0"/>
                </a:lnTo>
                <a:lnTo>
                  <a:pt x="12192000" y="413657"/>
                </a:lnTo>
                <a:lnTo>
                  <a:pt x="0" y="413657"/>
                </a:lnTo>
                <a:lnTo>
                  <a:pt x="0" y="0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PENGUMPULAN DATA TANAH INSTANSI PEMERINTAH DENGAN SIPETIK</a:t>
            </a:r>
          </a:p>
        </p:txBody>
      </p:sp>
      <p:pic>
        <p:nvPicPr>
          <p:cNvPr id="77827" name="Picture 28">
            <a:extLst>
              <a:ext uri="{FF2B5EF4-FFF2-40B4-BE49-F238E27FC236}">
                <a16:creationId xmlns:a16="http://schemas.microsoft.com/office/drawing/2014/main" id="{19F67D48-83D8-220B-FE46-4C9F632E5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66688"/>
            <a:ext cx="8556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3454A987-1F8A-51AB-7253-7EDB7A0E3C44}"/>
              </a:ext>
            </a:extLst>
          </p:cNvPr>
          <p:cNvSpPr/>
          <p:nvPr/>
        </p:nvSpPr>
        <p:spPr>
          <a:xfrm>
            <a:off x="11496675" y="6381750"/>
            <a:ext cx="592138" cy="433388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  <a:sym typeface="Arial"/>
              </a:rPr>
              <a:t>8</a:t>
            </a:r>
            <a:endParaRPr lang="en-ID" sz="1400" b="1" kern="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77829" name="Picture 6">
            <a:extLst>
              <a:ext uri="{FF2B5EF4-FFF2-40B4-BE49-F238E27FC236}">
                <a16:creationId xmlns:a16="http://schemas.microsoft.com/office/drawing/2014/main" id="{E781AC92-9823-1037-5312-553FFA27D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10101" r="3813" b="58398"/>
          <a:stretch>
            <a:fillRect/>
          </a:stretch>
        </p:blipFill>
        <p:spPr bwMode="auto">
          <a:xfrm>
            <a:off x="2706688" y="3697288"/>
            <a:ext cx="2808287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8">
            <a:extLst>
              <a:ext uri="{FF2B5EF4-FFF2-40B4-BE49-F238E27FC236}">
                <a16:creationId xmlns:a16="http://schemas.microsoft.com/office/drawing/2014/main" id="{DC9027CC-3DA7-CA9E-3D2F-48F97AB1E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00" r="68666" b="22701"/>
          <a:stretch>
            <a:fillRect/>
          </a:stretch>
        </p:blipFill>
        <p:spPr bwMode="auto">
          <a:xfrm>
            <a:off x="519113" y="3224213"/>
            <a:ext cx="966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11">
            <a:extLst>
              <a:ext uri="{FF2B5EF4-FFF2-40B4-BE49-F238E27FC236}">
                <a16:creationId xmlns:a16="http://schemas.microsoft.com/office/drawing/2014/main" id="{872CC20B-7AF2-6B31-5DAF-FBDDFE995E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5901"/>
          <a:stretch>
            <a:fillRect/>
          </a:stretch>
        </p:blipFill>
        <p:spPr bwMode="auto">
          <a:xfrm>
            <a:off x="7005638" y="2940050"/>
            <a:ext cx="180022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Rectangle 12">
            <a:extLst>
              <a:ext uri="{FF2B5EF4-FFF2-40B4-BE49-F238E27FC236}">
                <a16:creationId xmlns:a16="http://schemas.microsoft.com/office/drawing/2014/main" id="{564094E4-D1CA-0B5F-92B8-3143AB031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2276475"/>
            <a:ext cx="867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ambria" panose="02040503050406030204" pitchFamily="18" charset="0"/>
              </a:rPr>
              <a:t>Akun pengguna Aplikasi Mitra Instansi Pemerintah dapat login di Aplikasi Sipetik.</a:t>
            </a:r>
          </a:p>
        </p:txBody>
      </p:sp>
      <p:sp>
        <p:nvSpPr>
          <p:cNvPr id="77833" name="Rectangle 14">
            <a:extLst>
              <a:ext uri="{FF2B5EF4-FFF2-40B4-BE49-F238E27FC236}">
                <a16:creationId xmlns:a16="http://schemas.microsoft.com/office/drawing/2014/main" id="{8D68DE3B-B082-3743-B12F-EB96D4A34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4143375"/>
            <a:ext cx="16017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Cambria" panose="02040503050406030204" pitchFamily="18" charset="0"/>
              </a:rPr>
              <a:t>Aplikasi SiPetik dapat di unduh di Playstore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Cambria" panose="02040503050406030204" pitchFamily="18" charset="0"/>
              </a:rPr>
              <a:t>*Aplikasi ini hanya tersedia di </a:t>
            </a:r>
            <a:r>
              <a:rPr lang="en-US" altLang="en-US" sz="1600" i="1">
                <a:solidFill>
                  <a:srgbClr val="000000"/>
                </a:solidFill>
                <a:latin typeface="Cambria" panose="02040503050406030204" pitchFamily="18" charset="0"/>
              </a:rPr>
              <a:t>playstore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5E0C156-6B80-5BA1-F1DB-1B526111C37B}"/>
              </a:ext>
            </a:extLst>
          </p:cNvPr>
          <p:cNvSpPr/>
          <p:nvPr/>
        </p:nvSpPr>
        <p:spPr>
          <a:xfrm>
            <a:off x="153988" y="3028950"/>
            <a:ext cx="1819275" cy="3700463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7835" name="Rectangle 15">
            <a:extLst>
              <a:ext uri="{FF2B5EF4-FFF2-40B4-BE49-F238E27FC236}">
                <a16:creationId xmlns:a16="http://schemas.microsoft.com/office/drawing/2014/main" id="{21C151D4-05F9-6F0E-C1F2-0115632DD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8" y="5468938"/>
            <a:ext cx="28082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1">
                <a:solidFill>
                  <a:srgbClr val="000000"/>
                </a:solidFill>
                <a:latin typeface="Cambria" panose="02040503050406030204" pitchFamily="18" charset="0"/>
              </a:rPr>
              <a:t>Install</a:t>
            </a:r>
            <a:r>
              <a:rPr lang="en-US" altLang="en-US" sz="1600">
                <a:solidFill>
                  <a:srgbClr val="000000"/>
                </a:solidFill>
                <a:latin typeface="Cambria" panose="02040503050406030204" pitchFamily="18" charset="0"/>
              </a:rPr>
              <a:t> Aplikasi “SiPetik” Kementerian Agraria dan Tata Ruang/Badan Pertanahan Nasional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F7EABC-8B64-0DA6-0D3A-6F7DE6E2BD35}"/>
              </a:ext>
            </a:extLst>
          </p:cNvPr>
          <p:cNvSpPr/>
          <p:nvPr/>
        </p:nvSpPr>
        <p:spPr>
          <a:xfrm>
            <a:off x="2557463" y="3579813"/>
            <a:ext cx="3106737" cy="31496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2FD218D-0234-D30A-1617-A432E1C24881}"/>
              </a:ext>
            </a:extLst>
          </p:cNvPr>
          <p:cNvSpPr/>
          <p:nvPr/>
        </p:nvSpPr>
        <p:spPr>
          <a:xfrm>
            <a:off x="519113" y="1117600"/>
            <a:ext cx="11441112" cy="11382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Aplikasi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sistem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informasi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survei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pemetaan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tematik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SiPetik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adalah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aplikasi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pengumpulan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data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inventarisasi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penguasaan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pemilikan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penggunaan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pemanfaatan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tanah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Aplikasi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Sipetik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terhubung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database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Aplikasi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KKP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visualisasi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data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bidang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tanah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terukur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pengumpulan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datanya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dapat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dilakukan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secara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offline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atau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online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serta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dapat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disinkronisasikan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database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1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server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</a:t>
            </a:r>
            <a:r>
              <a:rPr lang="en-ID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usdatin</a:t>
            </a:r>
            <a:r>
              <a:rPr lang="en-ID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Right Arrow 63">
            <a:extLst>
              <a:ext uri="{FF2B5EF4-FFF2-40B4-BE49-F238E27FC236}">
                <a16:creationId xmlns:a16="http://schemas.microsoft.com/office/drawing/2014/main" id="{49BDC226-3E94-D506-07C5-2A81773F1FF3}"/>
              </a:ext>
            </a:extLst>
          </p:cNvPr>
          <p:cNvSpPr/>
          <p:nvPr/>
        </p:nvSpPr>
        <p:spPr>
          <a:xfrm>
            <a:off x="1892300" y="4725988"/>
            <a:ext cx="858838" cy="64928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88EF001A-A62B-7453-3869-061CCEFAF5F5}"/>
              </a:ext>
            </a:extLst>
          </p:cNvPr>
          <p:cNvSpPr/>
          <p:nvPr/>
        </p:nvSpPr>
        <p:spPr>
          <a:xfrm>
            <a:off x="5584825" y="4692650"/>
            <a:ext cx="1284288" cy="682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7840" name="Rectangle 17">
            <a:extLst>
              <a:ext uri="{FF2B5EF4-FFF2-40B4-BE49-F238E27FC236}">
                <a16:creationId xmlns:a16="http://schemas.microsoft.com/office/drawing/2014/main" id="{4A9867AD-8D8F-6B93-81C6-1E23055E0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3917950"/>
            <a:ext cx="2540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ambria" panose="02040503050406030204" pitchFamily="18" charset="0"/>
              </a:rPr>
              <a:t>Aplikasi SiPetik sudah bisa digunakan untuk login dengan ID dan Password Aplikasi Mitra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BFFB82D-4CE8-401D-C79E-B9F23CDDBD1B}"/>
              </a:ext>
            </a:extLst>
          </p:cNvPr>
          <p:cNvSpPr/>
          <p:nvPr/>
        </p:nvSpPr>
        <p:spPr>
          <a:xfrm>
            <a:off x="6773863" y="2797175"/>
            <a:ext cx="4586287" cy="3871913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8">
            <a:extLst>
              <a:ext uri="{FF2B5EF4-FFF2-40B4-BE49-F238E27FC236}">
                <a16:creationId xmlns:a16="http://schemas.microsoft.com/office/drawing/2014/main" id="{16310944-EAF4-0E8B-C65A-8A45FEC8EA78}"/>
              </a:ext>
            </a:extLst>
          </p:cNvPr>
          <p:cNvSpPr/>
          <p:nvPr/>
        </p:nvSpPr>
        <p:spPr>
          <a:xfrm>
            <a:off x="3175" y="1588"/>
            <a:ext cx="12188825" cy="1060450"/>
          </a:xfrm>
          <a:custGeom>
            <a:avLst/>
            <a:gdLst>
              <a:gd name="connsiteX0" fmla="*/ 0 w 12192000"/>
              <a:gd name="connsiteY0" fmla="*/ 0 h 413657"/>
              <a:gd name="connsiteX1" fmla="*/ 12192000 w 12192000"/>
              <a:gd name="connsiteY1" fmla="*/ 0 h 413657"/>
              <a:gd name="connsiteX2" fmla="*/ 12192000 w 12192000"/>
              <a:gd name="connsiteY2" fmla="*/ 413657 h 413657"/>
              <a:gd name="connsiteX3" fmla="*/ 0 w 12192000"/>
              <a:gd name="connsiteY3" fmla="*/ 413657 h 413657"/>
              <a:gd name="connsiteX4" fmla="*/ 0 w 12192000"/>
              <a:gd name="connsiteY4" fmla="*/ 0 h 413657"/>
              <a:gd name="connsiteX0" fmla="*/ 0 w 12192000"/>
              <a:gd name="connsiteY0" fmla="*/ 0 h 413657"/>
              <a:gd name="connsiteX1" fmla="*/ 6705600 w 12192000"/>
              <a:gd name="connsiteY1" fmla="*/ 0 h 413657"/>
              <a:gd name="connsiteX2" fmla="*/ 12192000 w 12192000"/>
              <a:gd name="connsiteY2" fmla="*/ 0 h 413657"/>
              <a:gd name="connsiteX3" fmla="*/ 12192000 w 12192000"/>
              <a:gd name="connsiteY3" fmla="*/ 413657 h 413657"/>
              <a:gd name="connsiteX4" fmla="*/ 0 w 12192000"/>
              <a:gd name="connsiteY4" fmla="*/ 413657 h 413657"/>
              <a:gd name="connsiteX5" fmla="*/ 0 w 12192000"/>
              <a:gd name="connsiteY5" fmla="*/ 0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13657">
                <a:moveTo>
                  <a:pt x="0" y="0"/>
                </a:moveTo>
                <a:lnTo>
                  <a:pt x="6705600" y="0"/>
                </a:lnTo>
                <a:lnTo>
                  <a:pt x="12192000" y="0"/>
                </a:lnTo>
                <a:lnTo>
                  <a:pt x="12192000" y="413657"/>
                </a:lnTo>
                <a:lnTo>
                  <a:pt x="0" y="413657"/>
                </a:lnTo>
                <a:lnTo>
                  <a:pt x="0" y="0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PENGUMPULAN DATA TANAH INSTANSI PEMERINTAH DENGAN SIPETIK</a:t>
            </a:r>
          </a:p>
        </p:txBody>
      </p:sp>
      <p:pic>
        <p:nvPicPr>
          <p:cNvPr id="78851" name="Picture 28">
            <a:extLst>
              <a:ext uri="{FF2B5EF4-FFF2-40B4-BE49-F238E27FC236}">
                <a16:creationId xmlns:a16="http://schemas.microsoft.com/office/drawing/2014/main" id="{7E3B3E43-52C8-5742-1076-CF3819683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66688"/>
            <a:ext cx="8556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7C0C83C7-3D74-D06C-1CB8-34086AB456EE}"/>
              </a:ext>
            </a:extLst>
          </p:cNvPr>
          <p:cNvSpPr/>
          <p:nvPr/>
        </p:nvSpPr>
        <p:spPr>
          <a:xfrm>
            <a:off x="11496675" y="6381750"/>
            <a:ext cx="592138" cy="433388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  <a:sym typeface="Arial"/>
              </a:rPr>
              <a:t>9</a:t>
            </a:r>
            <a:endParaRPr lang="en-ID" sz="1400" b="1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8853" name="Rectangle 14">
            <a:extLst>
              <a:ext uri="{FF2B5EF4-FFF2-40B4-BE49-F238E27FC236}">
                <a16:creationId xmlns:a16="http://schemas.microsoft.com/office/drawing/2014/main" id="{30F4704E-7539-4521-EEA8-77FDC1118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4357688"/>
            <a:ext cx="2311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Cambria" panose="02040503050406030204" pitchFamily="18" charset="0"/>
              </a:rPr>
              <a:t>Dapat membuat </a:t>
            </a:r>
            <a:r>
              <a:rPr lang="en-US" altLang="en-US" sz="1600" i="1">
                <a:solidFill>
                  <a:srgbClr val="000000"/>
                </a:solidFill>
                <a:latin typeface="Cambria" panose="02040503050406030204" pitchFamily="18" charset="0"/>
              </a:rPr>
              <a:t>Job</a:t>
            </a:r>
            <a:r>
              <a:rPr lang="en-US" altLang="en-US" sz="1600">
                <a:solidFill>
                  <a:srgbClr val="000000"/>
                </a:solidFill>
                <a:latin typeface="Cambria" panose="02040503050406030204" pitchFamily="18" charset="0"/>
              </a:rPr>
              <a:t> untuk Proses Inventarisasi Aset.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D013F75-0A06-5827-EC6C-F665A682CD98}"/>
              </a:ext>
            </a:extLst>
          </p:cNvPr>
          <p:cNvSpPr/>
          <p:nvPr/>
        </p:nvSpPr>
        <p:spPr>
          <a:xfrm>
            <a:off x="153988" y="1484313"/>
            <a:ext cx="2597150" cy="390525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3BA11B1-B690-AC7B-347D-E709869215C9}"/>
              </a:ext>
            </a:extLst>
          </p:cNvPr>
          <p:cNvSpPr/>
          <p:nvPr/>
        </p:nvSpPr>
        <p:spPr>
          <a:xfrm>
            <a:off x="3052763" y="1122363"/>
            <a:ext cx="2343150" cy="5462587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78856" name="Picture 1">
            <a:extLst>
              <a:ext uri="{FF2B5EF4-FFF2-40B4-BE49-F238E27FC236}">
                <a16:creationId xmlns:a16="http://schemas.microsoft.com/office/drawing/2014/main" id="{B9D38A98-52F6-AC14-F2DE-1D2F286E1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42650"/>
          <a:stretch>
            <a:fillRect/>
          </a:stretch>
        </p:blipFill>
        <p:spPr bwMode="auto">
          <a:xfrm>
            <a:off x="234950" y="1574800"/>
            <a:ext cx="23685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2">
            <a:extLst>
              <a:ext uri="{FF2B5EF4-FFF2-40B4-BE49-F238E27FC236}">
                <a16:creationId xmlns:a16="http://schemas.microsoft.com/office/drawing/2014/main" id="{04477D96-C69E-F218-4490-AAD1A2863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5901"/>
          <a:stretch>
            <a:fillRect/>
          </a:stretch>
        </p:blipFill>
        <p:spPr bwMode="auto">
          <a:xfrm>
            <a:off x="3208338" y="1216025"/>
            <a:ext cx="200025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8" name="Rectangle 3">
            <a:extLst>
              <a:ext uri="{FF2B5EF4-FFF2-40B4-BE49-F238E27FC236}">
                <a16:creationId xmlns:a16="http://schemas.microsoft.com/office/drawing/2014/main" id="{2C0526F1-F005-0254-5D04-C2C5E4FBA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5389563"/>
            <a:ext cx="2406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Cambria" panose="02040503050406030204" pitchFamily="18" charset="0"/>
              </a:rPr>
              <a:t>Delineasi/Memetakan Bidang Aset Tanah Instansi Pemerintah.</a:t>
            </a:r>
          </a:p>
        </p:txBody>
      </p:sp>
      <p:pic>
        <p:nvPicPr>
          <p:cNvPr id="78859" name="Picture 5">
            <a:extLst>
              <a:ext uri="{FF2B5EF4-FFF2-40B4-BE49-F238E27FC236}">
                <a16:creationId xmlns:a16="http://schemas.microsoft.com/office/drawing/2014/main" id="{DD81AEFC-4890-B1CF-2706-106A5D894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" b="5696"/>
          <a:stretch>
            <a:fillRect/>
          </a:stretch>
        </p:blipFill>
        <p:spPr bwMode="auto">
          <a:xfrm>
            <a:off x="5678488" y="1122363"/>
            <a:ext cx="2505075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0" name="Rectangle 7">
            <a:extLst>
              <a:ext uri="{FF2B5EF4-FFF2-40B4-BE49-F238E27FC236}">
                <a16:creationId xmlns:a16="http://schemas.microsoft.com/office/drawing/2014/main" id="{879A60F2-1334-38ED-D7A3-0D2F6C3E9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13" y="5661025"/>
            <a:ext cx="2746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Cambria" panose="02040503050406030204" pitchFamily="18" charset="0"/>
              </a:rPr>
              <a:t>Melakukan pengisian Informasi Bidang Aset Tanah Instansi Pemerintah.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874BCE-AA98-0ABD-E46F-EC58C06A1C9E}"/>
              </a:ext>
            </a:extLst>
          </p:cNvPr>
          <p:cNvSpPr/>
          <p:nvPr/>
        </p:nvSpPr>
        <p:spPr>
          <a:xfrm>
            <a:off x="5613400" y="1087438"/>
            <a:ext cx="2714625" cy="5546725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78862" name="Picture 13">
            <a:extLst>
              <a:ext uri="{FF2B5EF4-FFF2-40B4-BE49-F238E27FC236}">
                <a16:creationId xmlns:a16="http://schemas.microsoft.com/office/drawing/2014/main" id="{3385D11B-00DE-DF3C-75D5-0B1FFE20C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b="28127"/>
          <a:stretch>
            <a:fillRect/>
          </a:stretch>
        </p:blipFill>
        <p:spPr bwMode="auto">
          <a:xfrm>
            <a:off x="8847138" y="1141413"/>
            <a:ext cx="251142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3" name="Rectangle 16">
            <a:extLst>
              <a:ext uri="{FF2B5EF4-FFF2-40B4-BE49-F238E27FC236}">
                <a16:creationId xmlns:a16="http://schemas.microsoft.com/office/drawing/2014/main" id="{E30597A8-BCCD-3010-13B3-C958820D4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8075" y="5033963"/>
            <a:ext cx="29114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Cambria" panose="02040503050406030204" pitchFamily="18" charset="0"/>
              </a:rPr>
              <a:t>Melakukan pengiriman data yang telah dipetakan ke Geoportal ATR/BPN, maka data Aset Tanah Pemerintah masuk dalam </a:t>
            </a:r>
            <a:r>
              <a:rPr lang="en-US" altLang="en-US" sz="1600" i="1">
                <a:solidFill>
                  <a:srgbClr val="000000"/>
                </a:solidFill>
                <a:latin typeface="Cambria" panose="02040503050406030204" pitchFamily="18" charset="0"/>
              </a:rPr>
              <a:t>Database</a:t>
            </a:r>
            <a:r>
              <a:rPr lang="en-US" altLang="en-US" sz="1600">
                <a:solidFill>
                  <a:srgbClr val="000000"/>
                </a:solidFill>
                <a:latin typeface="Cambria" panose="02040503050406030204" pitchFamily="18" charset="0"/>
              </a:rPr>
              <a:t> INTIP.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62E29C-0A23-2D8F-2B76-D5FD98C977BC}"/>
              </a:ext>
            </a:extLst>
          </p:cNvPr>
          <p:cNvSpPr/>
          <p:nvPr/>
        </p:nvSpPr>
        <p:spPr>
          <a:xfrm>
            <a:off x="8728075" y="1068388"/>
            <a:ext cx="2768600" cy="5719762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103">
            <a:extLst>
              <a:ext uri="{FF2B5EF4-FFF2-40B4-BE49-F238E27FC236}">
                <a16:creationId xmlns:a16="http://schemas.microsoft.com/office/drawing/2014/main" id="{15107D4C-3FD4-328D-BA66-21721D8DCBBE}"/>
              </a:ext>
            </a:extLst>
          </p:cNvPr>
          <p:cNvGrpSpPr>
            <a:grpSpLocks/>
          </p:cNvGrpSpPr>
          <p:nvPr/>
        </p:nvGrpSpPr>
        <p:grpSpPr bwMode="auto">
          <a:xfrm>
            <a:off x="0" y="-11113"/>
            <a:ext cx="11874500" cy="914401"/>
            <a:chOff x="0" y="-10496"/>
            <a:chExt cx="11873820" cy="913982"/>
          </a:xfrm>
        </p:grpSpPr>
        <p:grpSp>
          <p:nvGrpSpPr>
            <p:cNvPr id="79877" name="Group 4">
              <a:extLst>
                <a:ext uri="{FF2B5EF4-FFF2-40B4-BE49-F238E27FC236}">
                  <a16:creationId xmlns:a16="http://schemas.microsoft.com/office/drawing/2014/main" id="{42B2D7FF-B5D7-DE3F-9CF6-7153FE4CD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0496"/>
              <a:ext cx="10960215" cy="491560"/>
              <a:chOff x="1467894" y="-1703"/>
              <a:chExt cx="8995355" cy="62218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017B361-E28B-C0CF-C817-AC1F0CA16528}"/>
                  </a:ext>
                </a:extLst>
              </p:cNvPr>
              <p:cNvSpPr/>
              <p:nvPr/>
            </p:nvSpPr>
            <p:spPr>
              <a:xfrm>
                <a:off x="1467894" y="306"/>
                <a:ext cx="8792807" cy="620611"/>
              </a:xfrm>
              <a:prstGeom prst="rect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75A44CBB-8007-F51C-9160-361F1EA09117}"/>
                  </a:ext>
                </a:extLst>
              </p:cNvPr>
              <p:cNvSpPr/>
              <p:nvPr/>
            </p:nvSpPr>
            <p:spPr>
              <a:xfrm>
                <a:off x="9481608" y="-1703"/>
                <a:ext cx="981031" cy="622620"/>
              </a:xfrm>
              <a:prstGeom prst="parallelogram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5721AB-D35E-D415-4066-2FC608C66D5B}"/>
                </a:ext>
              </a:extLst>
            </p:cNvPr>
            <p:cNvGrpSpPr/>
            <p:nvPr/>
          </p:nvGrpSpPr>
          <p:grpSpPr>
            <a:xfrm flipV="1">
              <a:off x="0" y="535482"/>
              <a:ext cx="10910198" cy="121968"/>
              <a:chOff x="2197100" y="-1703"/>
              <a:chExt cx="8266149" cy="622189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945DD8-7BCD-5958-9B58-01911E9FDEC0}"/>
                  </a:ext>
                </a:extLst>
              </p:cNvPr>
              <p:cNvSpPr/>
              <p:nvPr/>
            </p:nvSpPr>
            <p:spPr>
              <a:xfrm>
                <a:off x="2197100" y="0"/>
                <a:ext cx="8064500" cy="620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99D31909-CC60-2B91-3CAA-EE6EE4113EB1}"/>
                  </a:ext>
                </a:extLst>
              </p:cNvPr>
              <p:cNvSpPr/>
              <p:nvPr/>
            </p:nvSpPr>
            <p:spPr>
              <a:xfrm>
                <a:off x="9482442" y="-1703"/>
                <a:ext cx="980807" cy="622189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79879" name="Picture 13">
              <a:extLst>
                <a:ext uri="{FF2B5EF4-FFF2-40B4-BE49-F238E27FC236}">
                  <a16:creationId xmlns:a16="http://schemas.microsoft.com/office/drawing/2014/main" id="{A76C5231-59D7-3FC5-6640-1ACDDD87F5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9318" y="40477"/>
              <a:ext cx="864502" cy="86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0" name="Picture 14">
              <a:extLst>
                <a:ext uri="{FF2B5EF4-FFF2-40B4-BE49-F238E27FC236}">
                  <a16:creationId xmlns:a16="http://schemas.microsoft.com/office/drawing/2014/main" id="{FB615969-F16B-CC1F-F952-D2D1AB514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459353" cy="74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9875" name="Slide">
            <a:extLst>
              <a:ext uri="{FF2B5EF4-FFF2-40B4-BE49-F238E27FC236}">
                <a16:creationId xmlns:a16="http://schemas.microsoft.com/office/drawing/2014/main" id="{ED2F209B-E070-F173-4E07-C2C5C83B5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746125"/>
            <a:ext cx="10312400" cy="59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7">
            <a:extLst>
              <a:ext uri="{FF2B5EF4-FFF2-40B4-BE49-F238E27FC236}">
                <a16:creationId xmlns:a16="http://schemas.microsoft.com/office/drawing/2014/main" id="{2FDEC2F7-5E77-1611-AE76-0E166125F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0"/>
            <a:ext cx="7289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5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32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KONSEPSI HUKUM TANAH NASIONAL</a:t>
            </a:r>
            <a:endParaRPr lang="en-GB" altLang="en-US" sz="320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103">
            <a:extLst>
              <a:ext uri="{FF2B5EF4-FFF2-40B4-BE49-F238E27FC236}">
                <a16:creationId xmlns:a16="http://schemas.microsoft.com/office/drawing/2014/main" id="{CCE32490-A996-F46D-0254-46392AD180EA}"/>
              </a:ext>
            </a:extLst>
          </p:cNvPr>
          <p:cNvGrpSpPr>
            <a:grpSpLocks/>
          </p:cNvGrpSpPr>
          <p:nvPr/>
        </p:nvGrpSpPr>
        <p:grpSpPr bwMode="auto">
          <a:xfrm>
            <a:off x="0" y="-11113"/>
            <a:ext cx="11874500" cy="914401"/>
            <a:chOff x="0" y="-10496"/>
            <a:chExt cx="11873820" cy="913982"/>
          </a:xfrm>
        </p:grpSpPr>
        <p:grpSp>
          <p:nvGrpSpPr>
            <p:cNvPr id="80922" name="Group 4">
              <a:extLst>
                <a:ext uri="{FF2B5EF4-FFF2-40B4-BE49-F238E27FC236}">
                  <a16:creationId xmlns:a16="http://schemas.microsoft.com/office/drawing/2014/main" id="{719393E7-305C-A554-89FB-3A48ACF020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0496"/>
              <a:ext cx="10960215" cy="491560"/>
              <a:chOff x="1467894" y="-1703"/>
              <a:chExt cx="8995355" cy="62218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0C7A8F-F85E-EA15-B740-EC6B3EE584E2}"/>
                  </a:ext>
                </a:extLst>
              </p:cNvPr>
              <p:cNvSpPr/>
              <p:nvPr/>
            </p:nvSpPr>
            <p:spPr>
              <a:xfrm>
                <a:off x="1467894" y="306"/>
                <a:ext cx="8792807" cy="620611"/>
              </a:xfrm>
              <a:prstGeom prst="rect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CB7FF8E3-3624-B58E-FFF8-5C4A3A628871}"/>
                  </a:ext>
                </a:extLst>
              </p:cNvPr>
              <p:cNvSpPr/>
              <p:nvPr/>
            </p:nvSpPr>
            <p:spPr>
              <a:xfrm>
                <a:off x="9481608" y="-1703"/>
                <a:ext cx="981031" cy="622620"/>
              </a:xfrm>
              <a:prstGeom prst="parallelogram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CE26940-3713-D224-8420-61FB054535A6}"/>
                </a:ext>
              </a:extLst>
            </p:cNvPr>
            <p:cNvGrpSpPr/>
            <p:nvPr/>
          </p:nvGrpSpPr>
          <p:grpSpPr>
            <a:xfrm flipV="1">
              <a:off x="0" y="535482"/>
              <a:ext cx="10910198" cy="121968"/>
              <a:chOff x="2197100" y="-1703"/>
              <a:chExt cx="8266149" cy="622189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574863-313E-B702-8CC6-9B6A85C37A3C}"/>
                  </a:ext>
                </a:extLst>
              </p:cNvPr>
              <p:cNvSpPr/>
              <p:nvPr/>
            </p:nvSpPr>
            <p:spPr>
              <a:xfrm>
                <a:off x="2197100" y="0"/>
                <a:ext cx="8064500" cy="620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A9E4FDC4-AE09-BD28-9713-01A7F7D5FEE4}"/>
                  </a:ext>
                </a:extLst>
              </p:cNvPr>
              <p:cNvSpPr/>
              <p:nvPr/>
            </p:nvSpPr>
            <p:spPr>
              <a:xfrm>
                <a:off x="9482442" y="-1703"/>
                <a:ext cx="980807" cy="622189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80924" name="Picture 13">
              <a:extLst>
                <a:ext uri="{FF2B5EF4-FFF2-40B4-BE49-F238E27FC236}">
                  <a16:creationId xmlns:a16="http://schemas.microsoft.com/office/drawing/2014/main" id="{C3B41BD1-759A-0297-C263-BE3F0B9D1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9318" y="40477"/>
              <a:ext cx="864502" cy="86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25" name="Picture 14">
              <a:extLst>
                <a:ext uri="{FF2B5EF4-FFF2-40B4-BE49-F238E27FC236}">
                  <a16:creationId xmlns:a16="http://schemas.microsoft.com/office/drawing/2014/main" id="{0B95B3CC-FD11-CBD7-6424-AEB066945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459353" cy="74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899" name="Rectangle 7">
            <a:extLst>
              <a:ext uri="{FF2B5EF4-FFF2-40B4-BE49-F238E27FC236}">
                <a16:creationId xmlns:a16="http://schemas.microsoft.com/office/drawing/2014/main" id="{C7E45C4C-19DF-7910-4A29-A583E0C2E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63" y="73025"/>
            <a:ext cx="2239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LEGALISASI ASET</a:t>
            </a:r>
            <a:endParaRPr lang="en-GB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Polygon">
            <a:extLst>
              <a:ext uri="{FF2B5EF4-FFF2-40B4-BE49-F238E27FC236}">
                <a16:creationId xmlns:a16="http://schemas.microsoft.com/office/drawing/2014/main" id="{3C8BF050-4D2A-90A9-77F1-991352655D82}"/>
              </a:ext>
            </a:extLst>
          </p:cNvPr>
          <p:cNvSpPr/>
          <p:nvPr/>
        </p:nvSpPr>
        <p:spPr>
          <a:xfrm>
            <a:off x="7805738" y="1325563"/>
            <a:ext cx="4206875" cy="4225925"/>
          </a:xfrm>
          <a:prstGeom prst="roundRect">
            <a:avLst>
              <a:gd name="adj" fmla="val 8064"/>
            </a:avLst>
          </a:prstGeom>
          <a:solidFill>
            <a:srgbClr val="C00000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400" tIns="25400" rIns="25400" bIns="25400" anchor="ctr"/>
          <a:lstStyle/>
          <a:p>
            <a:pPr defTabSz="228600">
              <a:lnSpc>
                <a:spcPct val="93000"/>
              </a:lnSpc>
              <a:defRPr sz="1800">
                <a:solidFill>
                  <a:srgbClr val="1F2025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sz="1000">
              <a:solidFill>
                <a:srgbClr val="1F2025"/>
              </a:solidFill>
              <a:latin typeface="Century Gothic" panose="020B0502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80901" name="TextBox 3">
            <a:extLst>
              <a:ext uri="{FF2B5EF4-FFF2-40B4-BE49-F238E27FC236}">
                <a16:creationId xmlns:a16="http://schemas.microsoft.com/office/drawing/2014/main" id="{1D9E608A-A313-D4F1-DF54-0D0256353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1706563"/>
            <a:ext cx="6907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>
                <a:latin typeface="Century Gothic" panose="020B0502020202020204" pitchFamily="34" charset="0"/>
                <a:cs typeface="Arial" panose="020B0604020202020204" pitchFamily="34" charset="0"/>
              </a:rPr>
              <a:t>PP 18/2021 Tentang Hak Pengelolaan, Hak Atas Tanah, Satuan Rumah Susun, dan Pendaftaran Tanah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7B770E-35B3-91DF-63C2-B68F8287AE74}"/>
              </a:ext>
            </a:extLst>
          </p:cNvPr>
          <p:cNvSpPr/>
          <p:nvPr/>
        </p:nvSpPr>
        <p:spPr>
          <a:xfrm>
            <a:off x="8093075" y="1519238"/>
            <a:ext cx="3725863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ID" b="1" dirty="0">
                <a:solidFill>
                  <a:schemeClr val="bg1"/>
                </a:solidFill>
                <a:latin typeface="Century Gothic" panose="020B0502020202020204" pitchFamily="34" charset="0"/>
              </a:rPr>
              <a:t>PP 18/2021 MENCABUT:</a:t>
            </a:r>
          </a:p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PP No. 40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Tahun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1996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tentang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Hak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Guna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Usaha,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Hak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Guna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Bangunan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Hak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Pakai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Atas Tanah</a:t>
            </a:r>
          </a:p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PP No. 103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Tahun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2015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tentang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Pemilikan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Rumah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Tempat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Tinggal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Hunian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Oleh Orang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Asing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Berkedudukan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di Indonesia</a:t>
            </a:r>
            <a:endParaRPr lang="en-ID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Ketentuan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mengenai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jangka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waktu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pengumuman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Pendaftaran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Tanah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secara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sistematik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dan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jangka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waktu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pengumuman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Pendaftaran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Tanah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secara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sporadik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dalam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Pasal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26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ayat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(1) 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dan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ketentuan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Pasal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45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ayat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(1) </a:t>
            </a:r>
            <a:r>
              <a:rPr lang="en-ID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huruf</a:t>
            </a:r>
            <a:r>
              <a:rPr lang="en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Peraturan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Pemerintah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Nomor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24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Tahun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1997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tentang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Pendaftaran</a:t>
            </a:r>
            <a:r>
              <a:rPr lang="en-ID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Tanah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0903" name="TextBox 6">
            <a:extLst>
              <a:ext uri="{FF2B5EF4-FFF2-40B4-BE49-F238E27FC236}">
                <a16:creationId xmlns:a16="http://schemas.microsoft.com/office/drawing/2014/main" id="{B7833C86-A484-4DA5-5B9F-0C24D4AE4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2816225"/>
            <a:ext cx="28035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entury Gothic" panose="020B0502020202020204" pitchFamily="34" charset="0"/>
                <a:cs typeface="Arial" panose="020B0604020202020204" pitchFamily="34" charset="0"/>
              </a:rPr>
              <a:t>PENGUATAN HAK PENGELOLAAN</a:t>
            </a:r>
            <a:endParaRPr lang="en-US" altLang="en-US" sz="14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4" name="TextBox 7">
            <a:extLst>
              <a:ext uri="{FF2B5EF4-FFF2-40B4-BE49-F238E27FC236}">
                <a16:creationId xmlns:a16="http://schemas.microsoft.com/office/drawing/2014/main" id="{A6B84E57-922D-DC02-D8D2-EFF27B564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3370263"/>
            <a:ext cx="251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Amanat UUCK (Pasal 136 s.d. Pasal 142) </a:t>
            </a:r>
            <a:endParaRPr lang="en-US" altLang="en-US" sz="11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5" name="TextBox 12">
            <a:extLst>
              <a:ext uri="{FF2B5EF4-FFF2-40B4-BE49-F238E27FC236}">
                <a16:creationId xmlns:a16="http://schemas.microsoft.com/office/drawing/2014/main" id="{ACA25FF9-BA48-18EE-517C-6000EAA18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2841625"/>
            <a:ext cx="2601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entury Gothic" panose="020B0502020202020204" pitchFamily="34" charset="0"/>
                <a:cs typeface="Arial" panose="020B0604020202020204" pitchFamily="34" charset="0"/>
              </a:rPr>
              <a:t>SATUAN RUMAH SUSUN</a:t>
            </a:r>
            <a:endParaRPr lang="en-US" altLang="en-US" sz="14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B01A4-33E5-9FD2-F81F-6FBB95246B02}"/>
              </a:ext>
            </a:extLst>
          </p:cNvPr>
          <p:cNvSpPr txBox="1"/>
          <p:nvPr/>
        </p:nvSpPr>
        <p:spPr>
          <a:xfrm>
            <a:off x="4376738" y="3135313"/>
            <a:ext cx="300037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Amanat</a:t>
            </a: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> UUCK (</a:t>
            </a:r>
            <a:r>
              <a:rPr lang="en-US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Pasal</a:t>
            </a: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> 143 </a:t>
            </a:r>
            <a:r>
              <a:rPr lang="en-US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s.d.</a:t>
            </a: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Pasal</a:t>
            </a: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> 145) </a:t>
            </a:r>
            <a:endParaRPr lang="en-US" sz="10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7" name="TextBox 14">
            <a:extLst>
              <a:ext uri="{FF2B5EF4-FFF2-40B4-BE49-F238E27FC236}">
                <a16:creationId xmlns:a16="http://schemas.microsoft.com/office/drawing/2014/main" id="{9734ED1F-18A5-88A2-2BC8-0BD405DC3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25" y="4826000"/>
            <a:ext cx="26781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entury Gothic" panose="020B0502020202020204" pitchFamily="34" charset="0"/>
                <a:cs typeface="Arial" panose="020B0604020202020204" pitchFamily="34" charset="0"/>
              </a:rPr>
              <a:t>HPL/HAT PADA RUANG ATAS TANAH DAN RUANG BAWAH TANAH</a:t>
            </a:r>
            <a:endParaRPr lang="en-US" altLang="en-US" sz="14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8" name="TextBox 15">
            <a:extLst>
              <a:ext uri="{FF2B5EF4-FFF2-40B4-BE49-F238E27FC236}">
                <a16:creationId xmlns:a16="http://schemas.microsoft.com/office/drawing/2014/main" id="{3B9D5FD6-1D8E-B4DD-2F61-B93430ADB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5624513"/>
            <a:ext cx="2243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Century Gothic" panose="020B0502020202020204" pitchFamily="34" charset="0"/>
                <a:cs typeface="Arial" panose="020B0604020202020204" pitchFamily="34" charset="0"/>
              </a:rPr>
              <a:t>Amanat UUCK (Pasal 146) </a:t>
            </a:r>
            <a:endParaRPr lang="en-US" altLang="en-US" sz="11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9" name="TextBox 16">
            <a:extLst>
              <a:ext uri="{FF2B5EF4-FFF2-40B4-BE49-F238E27FC236}">
                <a16:creationId xmlns:a16="http://schemas.microsoft.com/office/drawing/2014/main" id="{49A91E5D-9D29-86A0-1B58-45B536B36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363" y="3576638"/>
            <a:ext cx="2994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entury Gothic" panose="020B0502020202020204" pitchFamily="34" charset="0"/>
                <a:cs typeface="Arial" panose="020B0604020202020204" pitchFamily="34" charset="0"/>
              </a:rPr>
              <a:t>PERCEPATAN PENDAFTARAN TANAH DAN PENGGUNAAN DOKUMEN ELEKTRONIK</a:t>
            </a:r>
            <a:endParaRPr lang="en-US" altLang="en-US" sz="14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4DF6B0-6BFD-781F-A9F2-575510A759C2}"/>
              </a:ext>
            </a:extLst>
          </p:cNvPr>
          <p:cNvSpPr txBox="1"/>
          <p:nvPr/>
        </p:nvSpPr>
        <p:spPr>
          <a:xfrm>
            <a:off x="4408488" y="4386263"/>
            <a:ext cx="2751137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Amanat</a:t>
            </a: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> UUCK (</a:t>
            </a:r>
            <a:r>
              <a:rPr lang="en-US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Pasal</a:t>
            </a: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> 147 dan </a:t>
            </a:r>
            <a:r>
              <a:rPr lang="es-ES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Pasal</a:t>
            </a:r>
            <a:r>
              <a:rPr lang="es-ES" sz="1100" dirty="0">
                <a:latin typeface="Century Gothic" panose="020B0502020202020204" pitchFamily="34" charset="0"/>
                <a:cs typeface="Arial" panose="020B0604020202020204" pitchFamily="34" charset="0"/>
              </a:rPr>
              <a:t> 175 </a:t>
            </a:r>
            <a:r>
              <a:rPr lang="es-ES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angka</a:t>
            </a:r>
            <a:r>
              <a:rPr lang="es-ES" sz="1100" dirty="0">
                <a:latin typeface="Century Gothic" panose="020B0502020202020204" pitchFamily="34" charset="0"/>
                <a:cs typeface="Arial" panose="020B0604020202020204" pitchFamily="34" charset="0"/>
              </a:rPr>
              <a:t> 3 (</a:t>
            </a:r>
            <a:r>
              <a:rPr lang="es-ES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Perubahan</a:t>
            </a:r>
            <a:r>
              <a:rPr lang="es-ES" sz="1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Pasal</a:t>
            </a:r>
            <a:r>
              <a:rPr lang="es-ES" sz="1100" dirty="0">
                <a:latin typeface="Century Gothic" panose="020B0502020202020204" pitchFamily="34" charset="0"/>
                <a:cs typeface="Arial" panose="020B0604020202020204" pitchFamily="34" charset="0"/>
              </a:rPr>
              <a:t> 38 UU 30/2014)</a:t>
            </a: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>) </a:t>
            </a:r>
            <a:endParaRPr lang="en-US" sz="10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911" name="Picture 18">
            <a:extLst>
              <a:ext uri="{FF2B5EF4-FFF2-40B4-BE49-F238E27FC236}">
                <a16:creationId xmlns:a16="http://schemas.microsoft.com/office/drawing/2014/main" id="{2A70DB06-43A6-BF14-4928-C1926A438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882900"/>
            <a:ext cx="5826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Picture 19">
            <a:extLst>
              <a:ext uri="{FF2B5EF4-FFF2-40B4-BE49-F238E27FC236}">
                <a16:creationId xmlns:a16="http://schemas.microsoft.com/office/drawing/2014/main" id="{8D6C67D8-3823-E507-1976-E106A27E7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2762250"/>
            <a:ext cx="711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3" name="Picture 20">
            <a:extLst>
              <a:ext uri="{FF2B5EF4-FFF2-40B4-BE49-F238E27FC236}">
                <a16:creationId xmlns:a16="http://schemas.microsoft.com/office/drawing/2014/main" id="{45637396-023B-DB26-A037-2BDB5E0B8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835525"/>
            <a:ext cx="6381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4" name="Picture 21">
            <a:extLst>
              <a:ext uri="{FF2B5EF4-FFF2-40B4-BE49-F238E27FC236}">
                <a16:creationId xmlns:a16="http://schemas.microsoft.com/office/drawing/2014/main" id="{2F7B7EB2-C5A5-FE9C-DA89-94E10699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679825"/>
            <a:ext cx="639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5" name="TextBox 22">
            <a:extLst>
              <a:ext uri="{FF2B5EF4-FFF2-40B4-BE49-F238E27FC236}">
                <a16:creationId xmlns:a16="http://schemas.microsoft.com/office/drawing/2014/main" id="{C3AFCD41-E440-BE8C-AD8F-45EC3F0B4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3902075"/>
            <a:ext cx="24511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entury Gothic" panose="020B0502020202020204" pitchFamily="34" charset="0"/>
                <a:cs typeface="Arial" panose="020B0604020202020204" pitchFamily="34" charset="0"/>
              </a:rPr>
              <a:t>PENYESUAIAN PENGATURAN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entury Gothic" panose="020B0502020202020204" pitchFamily="34" charset="0"/>
                <a:cs typeface="Arial" panose="020B0604020202020204" pitchFamily="34" charset="0"/>
              </a:rPr>
              <a:t>HAK ATAS TANAH</a:t>
            </a:r>
            <a:endParaRPr lang="en-US" altLang="en-US" sz="1400" b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916" name="Picture 23">
            <a:extLst>
              <a:ext uri="{FF2B5EF4-FFF2-40B4-BE49-F238E27FC236}">
                <a16:creationId xmlns:a16="http://schemas.microsoft.com/office/drawing/2014/main" id="{8CFEF96B-29E3-71DE-EB1E-15A03ED76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951288"/>
            <a:ext cx="5492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7" name="TextBox 24">
            <a:extLst>
              <a:ext uri="{FF2B5EF4-FFF2-40B4-BE49-F238E27FC236}">
                <a16:creationId xmlns:a16="http://schemas.microsoft.com/office/drawing/2014/main" id="{D88B57C3-E2EC-A97B-2B31-641FF54AD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5033963"/>
            <a:ext cx="2600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entury Gothic" panose="020B0502020202020204" pitchFamily="34" charset="0"/>
                <a:cs typeface="Arial" panose="020B0604020202020204" pitchFamily="34" charset="0"/>
              </a:rPr>
              <a:t>KEPASTIAN HUKUM BUKTI HAK LAMA </a:t>
            </a:r>
            <a:endParaRPr lang="en-ID" altLang="en-US" sz="1600" b="1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6B8A8F-96ED-5A07-C625-DBA655A76397}"/>
              </a:ext>
            </a:extLst>
          </p:cNvPr>
          <p:cNvSpPr txBox="1"/>
          <p:nvPr/>
        </p:nvSpPr>
        <p:spPr>
          <a:xfrm>
            <a:off x="4427538" y="5599113"/>
            <a:ext cx="2941637" cy="601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>Tanda Bukti </a:t>
            </a:r>
            <a:r>
              <a:rPr lang="en-US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Hak</a:t>
            </a: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> Barat </a:t>
            </a:r>
            <a:r>
              <a:rPr lang="en-US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tidak</a:t>
            </a: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berlaku</a:t>
            </a:r>
            <a:endParaRPr lang="en-US" sz="11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>Tanda Bukti </a:t>
            </a:r>
            <a:r>
              <a:rPr lang="en-US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Bekas</a:t>
            </a: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> Milik </a:t>
            </a:r>
            <a:r>
              <a:rPr lang="en-US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Adat</a:t>
            </a: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berlaku</a:t>
            </a: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s.d.</a:t>
            </a:r>
            <a:r>
              <a:rPr lang="en-US" sz="1100" dirty="0">
                <a:latin typeface="Century Gothic" panose="020B0502020202020204" pitchFamily="34" charset="0"/>
                <a:cs typeface="Arial" panose="020B0604020202020204" pitchFamily="34" charset="0"/>
              </a:rPr>
              <a:t> 5 </a:t>
            </a:r>
            <a:r>
              <a:rPr lang="en-US" sz="1100" dirty="0" err="1">
                <a:latin typeface="Century Gothic" panose="020B0502020202020204" pitchFamily="34" charset="0"/>
                <a:cs typeface="Arial" panose="020B0604020202020204" pitchFamily="34" charset="0"/>
              </a:rPr>
              <a:t>Tahun</a:t>
            </a:r>
            <a:endParaRPr lang="en-US" sz="10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B781CD-246F-9184-BA6F-2158776B6E89}"/>
              </a:ext>
            </a:extLst>
          </p:cNvPr>
          <p:cNvSpPr txBox="1"/>
          <p:nvPr/>
        </p:nvSpPr>
        <p:spPr>
          <a:xfrm>
            <a:off x="433388" y="2381250"/>
            <a:ext cx="6653212" cy="3079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GARIS BESAR PENGATURAN:</a:t>
            </a:r>
            <a:endParaRPr lang="en-ID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0920" name="Picture 28">
            <a:extLst>
              <a:ext uri="{FF2B5EF4-FFF2-40B4-BE49-F238E27FC236}">
                <a16:creationId xmlns:a16="http://schemas.microsoft.com/office/drawing/2014/main" id="{DDB9ECCC-A551-81DF-1CB9-29D72E042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5003800"/>
            <a:ext cx="625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21" name="TextBox 3167">
            <a:extLst>
              <a:ext uri="{FF2B5EF4-FFF2-40B4-BE49-F238E27FC236}">
                <a16:creationId xmlns:a16="http://schemas.microsoft.com/office/drawing/2014/main" id="{C4A26738-FC14-14CD-B225-BA5941CB4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863600"/>
            <a:ext cx="7183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2000" b="1">
                <a:latin typeface="Century Gothic" panose="020B0502020202020204" pitchFamily="34" charset="0"/>
                <a:cs typeface="Arial" panose="020B0604020202020204" pitchFamily="34" charset="0"/>
              </a:rPr>
              <a:t>PEMBARUAN KEBIJAKAN BIDANG PENETAPAN HAK DAN PENDAFTARAN TANAH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103">
            <a:extLst>
              <a:ext uri="{FF2B5EF4-FFF2-40B4-BE49-F238E27FC236}">
                <a16:creationId xmlns:a16="http://schemas.microsoft.com/office/drawing/2014/main" id="{C5BCDE70-254B-D4D5-F8D2-55ECFD929331}"/>
              </a:ext>
            </a:extLst>
          </p:cNvPr>
          <p:cNvGrpSpPr>
            <a:grpSpLocks/>
          </p:cNvGrpSpPr>
          <p:nvPr/>
        </p:nvGrpSpPr>
        <p:grpSpPr bwMode="auto">
          <a:xfrm>
            <a:off x="0" y="-11113"/>
            <a:ext cx="11874500" cy="914401"/>
            <a:chOff x="0" y="-10496"/>
            <a:chExt cx="11873820" cy="913982"/>
          </a:xfrm>
        </p:grpSpPr>
        <p:grpSp>
          <p:nvGrpSpPr>
            <p:cNvPr id="81961" name="Group 4">
              <a:extLst>
                <a:ext uri="{FF2B5EF4-FFF2-40B4-BE49-F238E27FC236}">
                  <a16:creationId xmlns:a16="http://schemas.microsoft.com/office/drawing/2014/main" id="{4FC6FF20-0228-A138-5BD3-1632234E2F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0496"/>
              <a:ext cx="10960215" cy="491560"/>
              <a:chOff x="1467894" y="-1703"/>
              <a:chExt cx="8995355" cy="62218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39C868-DF57-489F-20A9-22B8D750CCF6}"/>
                  </a:ext>
                </a:extLst>
              </p:cNvPr>
              <p:cNvSpPr/>
              <p:nvPr/>
            </p:nvSpPr>
            <p:spPr>
              <a:xfrm>
                <a:off x="1467894" y="306"/>
                <a:ext cx="8792807" cy="620611"/>
              </a:xfrm>
              <a:prstGeom prst="rect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A6701AF0-3D81-2BE8-741C-A445F263D71D}"/>
                  </a:ext>
                </a:extLst>
              </p:cNvPr>
              <p:cNvSpPr/>
              <p:nvPr/>
            </p:nvSpPr>
            <p:spPr>
              <a:xfrm>
                <a:off x="9481608" y="-1703"/>
                <a:ext cx="981031" cy="622620"/>
              </a:xfrm>
              <a:prstGeom prst="parallelogram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238AF8C-DB8F-0EDD-2215-BD75CEB39F14}"/>
                </a:ext>
              </a:extLst>
            </p:cNvPr>
            <p:cNvGrpSpPr/>
            <p:nvPr/>
          </p:nvGrpSpPr>
          <p:grpSpPr>
            <a:xfrm flipV="1">
              <a:off x="0" y="535482"/>
              <a:ext cx="10910198" cy="121968"/>
              <a:chOff x="2197100" y="-1703"/>
              <a:chExt cx="8266149" cy="622189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B540E75-FCDD-D4CE-C730-84416F002BF5}"/>
                  </a:ext>
                </a:extLst>
              </p:cNvPr>
              <p:cNvSpPr/>
              <p:nvPr/>
            </p:nvSpPr>
            <p:spPr>
              <a:xfrm>
                <a:off x="2197100" y="0"/>
                <a:ext cx="8064500" cy="620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5D011728-EEB0-84E9-0E87-CBEA6A2E1C5C}"/>
                  </a:ext>
                </a:extLst>
              </p:cNvPr>
              <p:cNvSpPr/>
              <p:nvPr/>
            </p:nvSpPr>
            <p:spPr>
              <a:xfrm>
                <a:off x="9482442" y="-1703"/>
                <a:ext cx="980807" cy="622189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81963" name="Picture 13">
              <a:extLst>
                <a:ext uri="{FF2B5EF4-FFF2-40B4-BE49-F238E27FC236}">
                  <a16:creationId xmlns:a16="http://schemas.microsoft.com/office/drawing/2014/main" id="{C3226F85-C650-E282-0AF2-80FACAB31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9318" y="40477"/>
              <a:ext cx="864502" cy="86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4" name="Picture 14">
              <a:extLst>
                <a:ext uri="{FF2B5EF4-FFF2-40B4-BE49-F238E27FC236}">
                  <a16:creationId xmlns:a16="http://schemas.microsoft.com/office/drawing/2014/main" id="{1265ED9B-8BF8-A831-D642-6C8BCAD93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459353" cy="74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23" name="Rectangle 7">
            <a:extLst>
              <a:ext uri="{FF2B5EF4-FFF2-40B4-BE49-F238E27FC236}">
                <a16:creationId xmlns:a16="http://schemas.microsoft.com/office/drawing/2014/main" id="{D7F0F954-D87D-7ACA-E187-D4349CC60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688" y="79375"/>
            <a:ext cx="9207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SINKRONISASI KEBIJAKAN DALAM RANGKA PENGENDALIAN HAK ATAS TANAH</a:t>
            </a:r>
            <a:endParaRPr lang="en-GB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F8A04D3F-BC8B-1995-D4D8-EB90E4561CAD}"/>
              </a:ext>
            </a:extLst>
          </p:cNvPr>
          <p:cNvSpPr/>
          <p:nvPr/>
        </p:nvSpPr>
        <p:spPr>
          <a:xfrm>
            <a:off x="877279" y="987618"/>
            <a:ext cx="10282856" cy="5294264"/>
          </a:xfrm>
          <a:prstGeom prst="rect">
            <a:avLst/>
          </a:prstGeom>
          <a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0AC198-0B06-2415-18F4-E1A6C72F39C0}"/>
              </a:ext>
            </a:extLst>
          </p:cNvPr>
          <p:cNvSpPr/>
          <p:nvPr/>
        </p:nvSpPr>
        <p:spPr>
          <a:xfrm>
            <a:off x="9347200" y="5724525"/>
            <a:ext cx="1311275" cy="60007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AE0A9A-FD8F-4A13-E3FA-91B56868CB9C}"/>
              </a:ext>
            </a:extLst>
          </p:cNvPr>
          <p:cNvSpPr/>
          <p:nvPr/>
        </p:nvSpPr>
        <p:spPr>
          <a:xfrm>
            <a:off x="7646988" y="2809875"/>
            <a:ext cx="4286250" cy="514350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/>
          </a:p>
        </p:txBody>
      </p:sp>
      <p:sp>
        <p:nvSpPr>
          <p:cNvPr id="81929" name="Rectangle 3">
            <a:extLst>
              <a:ext uri="{FF2B5EF4-FFF2-40B4-BE49-F238E27FC236}">
                <a16:creationId xmlns:a16="http://schemas.microsoft.com/office/drawing/2014/main" id="{8B834957-1FA6-69DC-C0E6-AF3169BD1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15988"/>
            <a:ext cx="103155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latin typeface="Century Gothic" panose="020B0502020202020204" pitchFamily="34" charset="0"/>
                <a:cs typeface="Arial" panose="020B0604020202020204" pitchFamily="34" charset="0"/>
              </a:rPr>
              <a:t>RRR SEBAGAI </a:t>
            </a:r>
            <a:r>
              <a:rPr lang="en-GB" altLang="en-US" sz="2600" b="1" i="1">
                <a:latin typeface="Century Gothic" panose="020B0502020202020204" pitchFamily="34" charset="0"/>
                <a:cs typeface="Arial" panose="020B0604020202020204" pitchFamily="34" charset="0"/>
              </a:rPr>
              <a:t>GUIDANCE </a:t>
            </a:r>
            <a:r>
              <a:rPr lang="en-GB" altLang="en-US" sz="2600" b="1">
                <a:latin typeface="Century Gothic" panose="020B0502020202020204" pitchFamily="34" charset="0"/>
                <a:cs typeface="Arial" panose="020B0604020202020204" pitchFamily="34" charset="0"/>
              </a:rPr>
              <a:t>ATAS P4T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E68914-0668-1042-7DC8-6F9BFF20F512}"/>
              </a:ext>
            </a:extLst>
          </p:cNvPr>
          <p:cNvSpPr/>
          <p:nvPr/>
        </p:nvSpPr>
        <p:spPr>
          <a:xfrm>
            <a:off x="3413125" y="3802063"/>
            <a:ext cx="2212975" cy="211137"/>
          </a:xfrm>
          <a:prstGeom prst="roundRect">
            <a:avLst>
              <a:gd name="adj" fmla="val 2548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 sz="1100"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F89AEA-99B0-F4A6-1A59-A006BCCFCA2A}"/>
              </a:ext>
            </a:extLst>
          </p:cNvPr>
          <p:cNvSpPr/>
          <p:nvPr/>
        </p:nvSpPr>
        <p:spPr>
          <a:xfrm>
            <a:off x="454025" y="3273425"/>
            <a:ext cx="2097088" cy="200025"/>
          </a:xfrm>
          <a:prstGeom prst="roundRect">
            <a:avLst>
              <a:gd name="adj" fmla="val 2548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 sz="1100">
              <a:latin typeface="Century Gothic" panose="020B0502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3841A3-DE55-20DB-93D0-D32E3697F274}"/>
              </a:ext>
            </a:extLst>
          </p:cNvPr>
          <p:cNvSpPr/>
          <p:nvPr/>
        </p:nvSpPr>
        <p:spPr>
          <a:xfrm>
            <a:off x="2995613" y="2038350"/>
            <a:ext cx="1184275" cy="211138"/>
          </a:xfrm>
          <a:prstGeom prst="roundRect">
            <a:avLst>
              <a:gd name="adj" fmla="val 2548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 sz="1100">
              <a:latin typeface="Century Gothic" panose="020B0502020202020204" pitchFamily="34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87CB713-862B-5AB5-336C-D354FD1042A0}"/>
              </a:ext>
            </a:extLst>
          </p:cNvPr>
          <p:cNvSpPr/>
          <p:nvPr/>
        </p:nvSpPr>
        <p:spPr>
          <a:xfrm>
            <a:off x="2830513" y="2613025"/>
            <a:ext cx="1931987" cy="963613"/>
          </a:xfrm>
          <a:prstGeom prst="triangl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 sz="1100">
              <a:latin typeface="Century Gothic" panose="020B0502020202020204" pitchFamily="34" charset="0"/>
            </a:endParaRPr>
          </a:p>
        </p:txBody>
      </p:sp>
      <p:sp>
        <p:nvSpPr>
          <p:cNvPr id="81934" name="TextBox 13">
            <a:extLst>
              <a:ext uri="{FF2B5EF4-FFF2-40B4-BE49-F238E27FC236}">
                <a16:creationId xmlns:a16="http://schemas.microsoft.com/office/drawing/2014/main" id="{15662668-DBC5-3D0D-E37C-22CCF370B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488" y="2019300"/>
            <a:ext cx="147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00" b="1">
                <a:latin typeface="Century Gothic" panose="020B0502020202020204" pitchFamily="34" charset="0"/>
                <a:cs typeface="Arial" panose="020B0604020202020204" pitchFamily="34" charset="0"/>
              </a:rPr>
              <a:t>Hak</a:t>
            </a:r>
            <a:r>
              <a:rPr lang="en-GB" altLang="en-US" sz="1100" b="1" i="1">
                <a:latin typeface="Century Gothic" panose="020B0502020202020204" pitchFamily="34" charset="0"/>
                <a:cs typeface="Arial" panose="020B0604020202020204" pitchFamily="34" charset="0"/>
              </a:rPr>
              <a:t> (RIGHT)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 i="1">
                <a:latin typeface="Century Gothic" panose="020B0502020202020204" pitchFamily="34" charset="0"/>
                <a:cs typeface="Arial" panose="020B0604020202020204" pitchFamily="34" charset="0"/>
              </a:rPr>
              <a:t>Registration and Security of Tenure Position </a:t>
            </a:r>
            <a:endParaRPr lang="en-ID" altLang="en-US" sz="1000">
              <a:latin typeface="Century Gothic" panose="020B0502020202020204" pitchFamily="34" charset="0"/>
            </a:endParaRPr>
          </a:p>
        </p:txBody>
      </p:sp>
      <p:sp>
        <p:nvSpPr>
          <p:cNvPr id="81935" name="TextBox 14">
            <a:extLst>
              <a:ext uri="{FF2B5EF4-FFF2-40B4-BE49-F238E27FC236}">
                <a16:creationId xmlns:a16="http://schemas.microsoft.com/office/drawing/2014/main" id="{6B7CD52A-8335-E452-2285-1C702E996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738" y="1882775"/>
            <a:ext cx="20193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en-US" sz="900" b="1">
                <a:latin typeface="Century Gothic" panose="020B0502020202020204" pitchFamily="34" charset="0"/>
              </a:rPr>
              <a:t>Menggunakan dan memanfaatkan tanah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en-US" sz="900" b="1">
                <a:latin typeface="Century Gothic" panose="020B0502020202020204" pitchFamily="34" charset="0"/>
              </a:rPr>
              <a:t>Memanfaatkan sumber air dan sumber daya alam sepanjang untuk mendukung penggunaan dan pemanfaatan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en-US" sz="900" b="1">
                <a:latin typeface="Century Gothic" panose="020B0502020202020204" pitchFamily="34" charset="0"/>
              </a:rPr>
              <a:t>Melakukan perbuatan hukum atas tanah</a:t>
            </a:r>
          </a:p>
        </p:txBody>
      </p:sp>
      <p:sp>
        <p:nvSpPr>
          <p:cNvPr id="81936" name="TextBox 16">
            <a:extLst>
              <a:ext uri="{FF2B5EF4-FFF2-40B4-BE49-F238E27FC236}">
                <a16:creationId xmlns:a16="http://schemas.microsoft.com/office/drawing/2014/main" id="{856E7394-68CD-A168-FEFA-1A3F06AE6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3241675"/>
            <a:ext cx="201295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00" b="1">
                <a:latin typeface="Century Gothic" panose="020B0502020202020204" pitchFamily="34" charset="0"/>
                <a:cs typeface="Arial" panose="020B0604020202020204" pitchFamily="34" charset="0"/>
              </a:rPr>
              <a:t>Larangan</a:t>
            </a:r>
            <a:r>
              <a:rPr lang="en-GB" altLang="en-US" sz="1100" b="1" i="1">
                <a:latin typeface="Century Gothic" panose="020B0502020202020204" pitchFamily="34" charset="0"/>
                <a:cs typeface="Arial" panose="020B0604020202020204" pitchFamily="34" charset="0"/>
              </a:rPr>
              <a:t> (RESTRICTION)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 i="1">
                <a:latin typeface="Century Gothic" panose="020B0502020202020204" pitchFamily="34" charset="0"/>
                <a:cs typeface="Arial" panose="020B0604020202020204" pitchFamily="34" charset="0"/>
              </a:rPr>
              <a:t>Planning and control Land Use and Land Development</a:t>
            </a:r>
            <a:endParaRPr lang="en-ID" altLang="en-US" sz="1000">
              <a:latin typeface="Century Gothic" panose="020B0502020202020204" pitchFamily="34" charset="0"/>
            </a:endParaRPr>
          </a:p>
        </p:txBody>
      </p:sp>
      <p:sp>
        <p:nvSpPr>
          <p:cNvPr id="81937" name="TextBox 17">
            <a:extLst>
              <a:ext uri="{FF2B5EF4-FFF2-40B4-BE49-F238E27FC236}">
                <a16:creationId xmlns:a16="http://schemas.microsoft.com/office/drawing/2014/main" id="{C484ADE7-AF81-DF42-C491-8EF0D4A75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3773488"/>
            <a:ext cx="27193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ID" altLang="en-US" sz="900" b="1">
                <a:latin typeface="Century Gothic" panose="020B0502020202020204" pitchFamily="34" charset="0"/>
              </a:rPr>
              <a:t>Mengurung/menutup akses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ID" altLang="en-US" sz="900" b="1">
                <a:latin typeface="Century Gothic" panose="020B0502020202020204" pitchFamily="34" charset="0"/>
              </a:rPr>
              <a:t>Menelantarkan tanah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ID" altLang="en-US" sz="900" b="1">
                <a:latin typeface="Century Gothic" panose="020B0502020202020204" pitchFamily="34" charset="0"/>
              </a:rPr>
              <a:t>Merusak sumber daya alam dan kelestarian lingkungan</a:t>
            </a:r>
          </a:p>
        </p:txBody>
      </p:sp>
      <p:sp>
        <p:nvSpPr>
          <p:cNvPr id="81938" name="TextBox 18">
            <a:extLst>
              <a:ext uri="{FF2B5EF4-FFF2-40B4-BE49-F238E27FC236}">
                <a16:creationId xmlns:a16="http://schemas.microsoft.com/office/drawing/2014/main" id="{1AF414AB-CBC8-A39D-AC2E-1D66469E6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3776663"/>
            <a:ext cx="254952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00" b="1">
                <a:latin typeface="Century Gothic" panose="020B0502020202020204" pitchFamily="34" charset="0"/>
                <a:cs typeface="Arial" panose="020B0604020202020204" pitchFamily="34" charset="0"/>
              </a:rPr>
              <a:t>Kewajiban</a:t>
            </a:r>
            <a:r>
              <a:rPr lang="en-GB" altLang="en-US" sz="1100" b="1" i="1">
                <a:latin typeface="Century Gothic" panose="020B0502020202020204" pitchFamily="34" charset="0"/>
                <a:cs typeface="Arial" panose="020B0604020202020204" pitchFamily="34" charset="0"/>
              </a:rPr>
              <a:t> (RESPONSIBILITY)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 i="1">
                <a:latin typeface="Century Gothic" panose="020B0502020202020204" pitchFamily="34" charset="0"/>
                <a:cs typeface="Arial" panose="020B0604020202020204" pitchFamily="34" charset="0"/>
              </a:rPr>
              <a:t>Social ethical commitment to environment sustainability and good husbandy</a:t>
            </a:r>
            <a:endParaRPr lang="en-ID" altLang="en-US" sz="1000">
              <a:latin typeface="Century Gothic" panose="020B0502020202020204" pitchFamily="34" charset="0"/>
            </a:endParaRPr>
          </a:p>
        </p:txBody>
      </p:sp>
      <p:sp>
        <p:nvSpPr>
          <p:cNvPr id="81939" name="TextBox 19">
            <a:extLst>
              <a:ext uri="{FF2B5EF4-FFF2-40B4-BE49-F238E27FC236}">
                <a16:creationId xmlns:a16="http://schemas.microsoft.com/office/drawing/2014/main" id="{A567475C-EC2B-AE57-E9A0-C8DE9A3F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5" y="4473575"/>
            <a:ext cx="33909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ID" altLang="en-US" sz="900" b="1">
                <a:latin typeface="Century Gothic" panose="020B0502020202020204" pitchFamily="34" charset="0"/>
              </a:rPr>
              <a:t>Menggunakan sesuai peruntukan paling lama 2 tahun sejak hak diberikan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ID" altLang="en-US" sz="900" b="1">
                <a:latin typeface="Century Gothic" panose="020B0502020202020204" pitchFamily="34" charset="0"/>
              </a:rPr>
              <a:t>Mengusahakan tanah dengan baik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ID" altLang="en-US" sz="900" b="1">
                <a:latin typeface="Century Gothic" panose="020B0502020202020204" pitchFamily="34" charset="0"/>
              </a:rPr>
              <a:t>Memelihara fasilitas dan prasarana lingkungan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ID" altLang="en-US" sz="900" b="1">
                <a:latin typeface="Century Gothic" panose="020B0502020202020204" pitchFamily="34" charset="0"/>
              </a:rPr>
              <a:t>Memelihara tanah, menambah kesuburan (tanah pertanian) serta mencegah kerusakan dan menjaga kelestarian lingkungan hidup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ID" altLang="en-US" sz="900" b="1">
                <a:latin typeface="Century Gothic" panose="020B0502020202020204" pitchFamily="34" charset="0"/>
              </a:rPr>
              <a:t>Mematuhi ketentuan pemanfaatan ruang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ID" altLang="en-US" sz="900" b="1">
                <a:latin typeface="Century Gothic" panose="020B0502020202020204" pitchFamily="34" charset="0"/>
              </a:rPr>
              <a:t>Memfasilitasi pembangunan kebun plasma bagi Pemegang HGU Perkebunan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ID" altLang="en-US" sz="900" b="1">
                <a:latin typeface="Century Gothic" panose="020B0502020202020204" pitchFamily="34" charset="0"/>
              </a:rPr>
              <a:t>Melepaskan tanah apabila dipergunakan untuk kepentingan umum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ID" altLang="en-US" sz="900" b="1">
                <a:latin typeface="Century Gothic" panose="020B0502020202020204" pitchFamily="34" charset="0"/>
              </a:rPr>
              <a:t>Menyerahkan kembali tanah setalah hak atas tanah hapus</a:t>
            </a:r>
          </a:p>
        </p:txBody>
      </p:sp>
      <p:sp>
        <p:nvSpPr>
          <p:cNvPr id="81940" name="TextBox 3135">
            <a:extLst>
              <a:ext uri="{FF2B5EF4-FFF2-40B4-BE49-F238E27FC236}">
                <a16:creationId xmlns:a16="http://schemas.microsoft.com/office/drawing/2014/main" id="{515FA6AD-1E0D-2A37-DFAA-C8380DE3D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858963"/>
            <a:ext cx="25495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000">
                <a:latin typeface="Century Gothic" panose="020B0502020202020204" pitchFamily="34" charset="0"/>
              </a:rPr>
              <a:t>Hak, larangan dan kewajiban sebagaimana diatur dalam peraturan perundang-undangan wajib dipatuhi dan dicantumkan dalam surat keputusan pemberian hak</a:t>
            </a:r>
          </a:p>
        </p:txBody>
      </p:sp>
      <p:sp>
        <p:nvSpPr>
          <p:cNvPr id="3137" name="Freeform: Shape 3136">
            <a:extLst>
              <a:ext uri="{FF2B5EF4-FFF2-40B4-BE49-F238E27FC236}">
                <a16:creationId xmlns:a16="http://schemas.microsoft.com/office/drawing/2014/main" id="{FCB871EC-C94B-709F-37F2-F109B2BAB721}"/>
              </a:ext>
            </a:extLst>
          </p:cNvPr>
          <p:cNvSpPr/>
          <p:nvPr/>
        </p:nvSpPr>
        <p:spPr>
          <a:xfrm rot="2784827">
            <a:off x="5393531" y="2151857"/>
            <a:ext cx="1614487" cy="2070100"/>
          </a:xfrm>
          <a:custGeom>
            <a:avLst/>
            <a:gdLst>
              <a:gd name="connsiteX0" fmla="*/ 1598100 w 2291275"/>
              <a:gd name="connsiteY0" fmla="*/ 0 h 1852683"/>
              <a:gd name="connsiteX1" fmla="*/ 2291275 w 2291275"/>
              <a:gd name="connsiteY1" fmla="*/ 724428 h 1852683"/>
              <a:gd name="connsiteX2" fmla="*/ 1947694 w 2291275"/>
              <a:gd name="connsiteY2" fmla="*/ 724428 h 1852683"/>
              <a:gd name="connsiteX3" fmla="*/ 1919723 w 2291275"/>
              <a:gd name="connsiteY3" fmla="*/ 817322 h 1852683"/>
              <a:gd name="connsiteX4" fmla="*/ 0 w 2291275"/>
              <a:gd name="connsiteY4" fmla="*/ 1851946 h 1852683"/>
              <a:gd name="connsiteX5" fmla="*/ 1236460 w 2291275"/>
              <a:gd name="connsiteY5" fmla="*/ 810305 h 1852683"/>
              <a:gd name="connsiteX6" fmla="*/ 1241041 w 2291275"/>
              <a:gd name="connsiteY6" fmla="*/ 724428 h 1852683"/>
              <a:gd name="connsiteX7" fmla="*/ 904924 w 2291275"/>
              <a:gd name="connsiteY7" fmla="*/ 724428 h 1852683"/>
              <a:gd name="connsiteX0" fmla="*/ 1832053 w 2525228"/>
              <a:gd name="connsiteY0" fmla="*/ 0 h 2141748"/>
              <a:gd name="connsiteX1" fmla="*/ 2525228 w 2525228"/>
              <a:gd name="connsiteY1" fmla="*/ 724428 h 2141748"/>
              <a:gd name="connsiteX2" fmla="*/ 2181647 w 2525228"/>
              <a:gd name="connsiteY2" fmla="*/ 724428 h 2141748"/>
              <a:gd name="connsiteX3" fmla="*/ 2153676 w 2525228"/>
              <a:gd name="connsiteY3" fmla="*/ 817322 h 2141748"/>
              <a:gd name="connsiteX4" fmla="*/ 0 w 2525228"/>
              <a:gd name="connsiteY4" fmla="*/ 2141379 h 2141748"/>
              <a:gd name="connsiteX5" fmla="*/ 1470413 w 2525228"/>
              <a:gd name="connsiteY5" fmla="*/ 810305 h 2141748"/>
              <a:gd name="connsiteX6" fmla="*/ 1474994 w 2525228"/>
              <a:gd name="connsiteY6" fmla="*/ 724428 h 2141748"/>
              <a:gd name="connsiteX7" fmla="*/ 1138877 w 2525228"/>
              <a:gd name="connsiteY7" fmla="*/ 724428 h 2141748"/>
              <a:gd name="connsiteX8" fmla="*/ 1832053 w 2525228"/>
              <a:gd name="connsiteY8" fmla="*/ 0 h 2141748"/>
              <a:gd name="connsiteX0" fmla="*/ 1977382 w 2670557"/>
              <a:gd name="connsiteY0" fmla="*/ 0 h 2252148"/>
              <a:gd name="connsiteX1" fmla="*/ 2670557 w 2670557"/>
              <a:gd name="connsiteY1" fmla="*/ 724428 h 2252148"/>
              <a:gd name="connsiteX2" fmla="*/ 2326976 w 2670557"/>
              <a:gd name="connsiteY2" fmla="*/ 724428 h 2252148"/>
              <a:gd name="connsiteX3" fmla="*/ 2299005 w 2670557"/>
              <a:gd name="connsiteY3" fmla="*/ 817322 h 2252148"/>
              <a:gd name="connsiteX4" fmla="*/ 0 w 2670557"/>
              <a:gd name="connsiteY4" fmla="*/ 2251839 h 2252148"/>
              <a:gd name="connsiteX5" fmla="*/ 1615742 w 2670557"/>
              <a:gd name="connsiteY5" fmla="*/ 810305 h 2252148"/>
              <a:gd name="connsiteX6" fmla="*/ 1620323 w 2670557"/>
              <a:gd name="connsiteY6" fmla="*/ 724428 h 2252148"/>
              <a:gd name="connsiteX7" fmla="*/ 1284206 w 2670557"/>
              <a:gd name="connsiteY7" fmla="*/ 724428 h 2252148"/>
              <a:gd name="connsiteX8" fmla="*/ 1977382 w 2670557"/>
              <a:gd name="connsiteY8" fmla="*/ 0 h 225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0557" h="2252148">
                <a:moveTo>
                  <a:pt x="1977382" y="0"/>
                </a:moveTo>
                <a:lnTo>
                  <a:pt x="2670557" y="724428"/>
                </a:lnTo>
                <a:lnTo>
                  <a:pt x="2326976" y="724428"/>
                </a:lnTo>
                <a:lnTo>
                  <a:pt x="2299005" y="817322"/>
                </a:lnTo>
                <a:cubicBezTo>
                  <a:pt x="2037755" y="1601171"/>
                  <a:pt x="1166057" y="2268626"/>
                  <a:pt x="0" y="2251839"/>
                </a:cubicBezTo>
                <a:cubicBezTo>
                  <a:pt x="932640" y="2061662"/>
                  <a:pt x="1569935" y="1360678"/>
                  <a:pt x="1615742" y="810305"/>
                </a:cubicBezTo>
                <a:lnTo>
                  <a:pt x="1620323" y="724428"/>
                </a:lnTo>
                <a:lnTo>
                  <a:pt x="1284206" y="724428"/>
                </a:lnTo>
                <a:lnTo>
                  <a:pt x="197738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 sz="2400">
              <a:latin typeface="Century Gothic" panose="020B0502020202020204" pitchFamily="34" charset="0"/>
            </a:endParaRPr>
          </a:p>
        </p:txBody>
      </p:sp>
      <p:sp>
        <p:nvSpPr>
          <p:cNvPr id="81942" name="TextBox 3137">
            <a:extLst>
              <a:ext uri="{FF2B5EF4-FFF2-40B4-BE49-F238E27FC236}">
                <a16:creationId xmlns:a16="http://schemas.microsoft.com/office/drawing/2014/main" id="{9584199F-B6DF-98DD-CB4B-7F402D594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688" y="3086100"/>
            <a:ext cx="677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entury Gothic" panose="020B0502020202020204" pitchFamily="34" charset="0"/>
                <a:cs typeface="Arial" panose="020B0604020202020204" pitchFamily="34" charset="0"/>
              </a:rPr>
              <a:t>RRR</a:t>
            </a:r>
            <a:endParaRPr lang="en-ID" altLang="en-US" sz="1800"/>
          </a:p>
        </p:txBody>
      </p:sp>
      <p:sp>
        <p:nvSpPr>
          <p:cNvPr id="81943" name="TextBox 3138">
            <a:extLst>
              <a:ext uri="{FF2B5EF4-FFF2-40B4-BE49-F238E27FC236}">
                <a16:creationId xmlns:a16="http://schemas.microsoft.com/office/drawing/2014/main" id="{B1A05732-2757-EB06-4D84-3077AFED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8" y="1301750"/>
            <a:ext cx="2681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Century Gothic" panose="020B0502020202020204" pitchFamily="34" charset="0"/>
              </a:rPr>
              <a:t>Tools</a:t>
            </a:r>
            <a:r>
              <a:rPr lang="en-US" altLang="en-US" sz="1800" b="1">
                <a:latin typeface="Century Gothic" panose="020B0502020202020204" pitchFamily="34" charset="0"/>
              </a:rPr>
              <a:t> pengendalian</a:t>
            </a:r>
            <a:endParaRPr lang="en-ID" altLang="en-US" sz="1800"/>
          </a:p>
        </p:txBody>
      </p:sp>
      <p:sp>
        <p:nvSpPr>
          <p:cNvPr id="81944" name="TextBox 3139">
            <a:extLst>
              <a:ext uri="{FF2B5EF4-FFF2-40B4-BE49-F238E27FC236}">
                <a16:creationId xmlns:a16="http://schemas.microsoft.com/office/drawing/2014/main" id="{1E773726-E00C-C965-8D60-94E968527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1677988"/>
            <a:ext cx="2036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en-US" sz="1200">
                <a:latin typeface="Century Gothic" panose="020B0502020202020204" pitchFamily="34" charset="0"/>
              </a:rPr>
              <a:t>Inventarisasi Kawasan Terindikasi Telantar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en-US" sz="1200">
                <a:latin typeface="Century Gothic" panose="020B0502020202020204" pitchFamily="34" charset="0"/>
              </a:rPr>
              <a:t>Inventarisasi Tanah Terindikasi  Telantar</a:t>
            </a:r>
          </a:p>
        </p:txBody>
      </p:sp>
      <p:sp>
        <p:nvSpPr>
          <p:cNvPr id="81945" name="TextBox 3140">
            <a:extLst>
              <a:ext uri="{FF2B5EF4-FFF2-40B4-BE49-F238E27FC236}">
                <a16:creationId xmlns:a16="http://schemas.microsoft.com/office/drawing/2014/main" id="{959DA3DE-FFED-C59A-6BDD-6BD6E893E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463" y="2930525"/>
            <a:ext cx="3751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400" b="1">
                <a:solidFill>
                  <a:schemeClr val="bg1"/>
                </a:solidFill>
                <a:latin typeface="Century Gothic" panose="020B0502020202020204" pitchFamily="34" charset="0"/>
              </a:rPr>
              <a:t>Penertiban Kawasan dan Tanah Telantar </a:t>
            </a:r>
          </a:p>
        </p:txBody>
      </p:sp>
      <p:sp>
        <p:nvSpPr>
          <p:cNvPr id="81946" name="TextBox 3141">
            <a:extLst>
              <a:ext uri="{FF2B5EF4-FFF2-40B4-BE49-F238E27FC236}">
                <a16:creationId xmlns:a16="http://schemas.microsoft.com/office/drawing/2014/main" id="{F4136FBC-CB63-4FC2-6BDC-0A09F8639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775" y="3530600"/>
            <a:ext cx="154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800" b="1">
                <a:latin typeface="Century Gothic" panose="020B0502020202020204" pitchFamily="34" charset="0"/>
              </a:rPr>
              <a:t>Evaluasi </a:t>
            </a:r>
          </a:p>
        </p:txBody>
      </p:sp>
      <p:sp>
        <p:nvSpPr>
          <p:cNvPr id="81947" name="TextBox 3142">
            <a:extLst>
              <a:ext uri="{FF2B5EF4-FFF2-40B4-BE49-F238E27FC236}">
                <a16:creationId xmlns:a16="http://schemas.microsoft.com/office/drawing/2014/main" id="{6E8B829C-BC7B-26F5-30C3-40A1BA9D0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325" y="3627438"/>
            <a:ext cx="1749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600" b="1">
                <a:latin typeface="Century Gothic" panose="020B0502020202020204" pitchFamily="34" charset="0"/>
              </a:rPr>
              <a:t>Pemberitahuan dan Peringatan</a:t>
            </a:r>
          </a:p>
        </p:txBody>
      </p:sp>
      <p:sp>
        <p:nvSpPr>
          <p:cNvPr id="3144" name="TextBox 3143">
            <a:extLst>
              <a:ext uri="{FF2B5EF4-FFF2-40B4-BE49-F238E27FC236}">
                <a16:creationId xmlns:a16="http://schemas.microsoft.com/office/drawing/2014/main" id="{27F5B429-54D2-9F7F-FDBD-6368598BB877}"/>
              </a:ext>
            </a:extLst>
          </p:cNvPr>
          <p:cNvSpPr txBox="1"/>
          <p:nvPr/>
        </p:nvSpPr>
        <p:spPr>
          <a:xfrm>
            <a:off x="9607550" y="4665663"/>
            <a:ext cx="1619250" cy="57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D" sz="1050" dirty="0" err="1">
                <a:latin typeface="Century Gothic" panose="020B0502020202020204" pitchFamily="34" charset="0"/>
              </a:rPr>
              <a:t>tidak</a:t>
            </a:r>
            <a:r>
              <a:rPr lang="en-ID" sz="1050" dirty="0">
                <a:latin typeface="Century Gothic" panose="020B0502020202020204" pitchFamily="34" charset="0"/>
              </a:rPr>
              <a:t> </a:t>
            </a:r>
            <a:r>
              <a:rPr lang="en-ID" sz="1050" dirty="0" err="1">
                <a:latin typeface="Century Gothic" panose="020B0502020202020204" pitchFamily="34" charset="0"/>
              </a:rPr>
              <a:t>melaksanakan</a:t>
            </a:r>
            <a:r>
              <a:rPr lang="en-ID" sz="1050" dirty="0">
                <a:latin typeface="Century Gothic" panose="020B0502020202020204" pitchFamily="34" charset="0"/>
              </a:rPr>
              <a:t> </a:t>
            </a:r>
          </a:p>
          <a:p>
            <a:pPr algn="ctr">
              <a:defRPr/>
            </a:pPr>
            <a:r>
              <a:rPr lang="en-ID" sz="1050" dirty="0" err="1">
                <a:latin typeface="Century Gothic" panose="020B0502020202020204" pitchFamily="34" charset="0"/>
              </a:rPr>
              <a:t>peringatan</a:t>
            </a:r>
            <a:r>
              <a:rPr lang="en-ID" sz="1050" dirty="0">
                <a:latin typeface="Century Gothic" panose="020B0502020202020204" pitchFamily="34" charset="0"/>
              </a:rPr>
              <a:t> </a:t>
            </a:r>
            <a:r>
              <a:rPr lang="en-ID" sz="1050" dirty="0" err="1">
                <a:latin typeface="Century Gothic" panose="020B0502020202020204" pitchFamily="34" charset="0"/>
              </a:rPr>
              <a:t>tertulis</a:t>
            </a:r>
            <a:r>
              <a:rPr lang="en-ID" sz="1050" dirty="0">
                <a:latin typeface="Century Gothic" panose="020B0502020202020204" pitchFamily="34" charset="0"/>
              </a:rPr>
              <a:t> </a:t>
            </a:r>
            <a:r>
              <a:rPr lang="en-ID" sz="1050" dirty="0" err="1">
                <a:latin typeface="Century Gothic" panose="020B0502020202020204" pitchFamily="34" charset="0"/>
              </a:rPr>
              <a:t>ketiga</a:t>
            </a:r>
            <a:r>
              <a:rPr lang="en-ID" sz="105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1949" name="TextBox 3144">
            <a:extLst>
              <a:ext uri="{FF2B5EF4-FFF2-40B4-BE49-F238E27FC236}">
                <a16:creationId xmlns:a16="http://schemas.microsoft.com/office/drawing/2014/main" id="{984A4F28-01BC-E8D0-A46E-D35727CB8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775" y="4737100"/>
            <a:ext cx="17510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800" b="1">
                <a:latin typeface="Century Gothic" panose="020B0502020202020204" pitchFamily="34" charset="0"/>
              </a:rPr>
              <a:t>Penetapan Kawasan/ Tanah Telantar </a:t>
            </a:r>
          </a:p>
        </p:txBody>
      </p:sp>
      <p:sp>
        <p:nvSpPr>
          <p:cNvPr id="81950" name="TextBox 3145">
            <a:extLst>
              <a:ext uri="{FF2B5EF4-FFF2-40B4-BE49-F238E27FC236}">
                <a16:creationId xmlns:a16="http://schemas.microsoft.com/office/drawing/2014/main" id="{5DFCFC22-2A4F-656E-8BF0-828E6CB26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775" y="3884613"/>
            <a:ext cx="1817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000">
                <a:latin typeface="Century Gothic" panose="020B0502020202020204" pitchFamily="34" charset="0"/>
              </a:rPr>
              <a:t>dilaksanakan oleh kelompok kerja yang dibentuk dan ditetapkan oleh Pimpinan Instansi</a:t>
            </a:r>
            <a:endParaRPr lang="en-ID" altLang="en-US" sz="1400">
              <a:latin typeface="Century Gothic" panose="020B0502020202020204" pitchFamily="34" charset="0"/>
            </a:endParaRPr>
          </a:p>
        </p:txBody>
      </p:sp>
      <p:cxnSp>
        <p:nvCxnSpPr>
          <p:cNvPr id="3147" name="Connector: Elbow 3146">
            <a:extLst>
              <a:ext uri="{FF2B5EF4-FFF2-40B4-BE49-F238E27FC236}">
                <a16:creationId xmlns:a16="http://schemas.microsoft.com/office/drawing/2014/main" id="{E08C9B1A-9337-8651-6102-B2A146EAA7DE}"/>
              </a:ext>
            </a:extLst>
          </p:cNvPr>
          <p:cNvCxnSpPr>
            <a:cxnSpLocks/>
            <a:stCxn id="3144" idx="2"/>
          </p:cNvCxnSpPr>
          <p:nvPr/>
        </p:nvCxnSpPr>
        <p:spPr>
          <a:xfrm rot="5400000">
            <a:off x="9539288" y="4738687"/>
            <a:ext cx="374650" cy="1381125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8" name="Straight Arrow Connector 3147">
            <a:extLst>
              <a:ext uri="{FF2B5EF4-FFF2-40B4-BE49-F238E27FC236}">
                <a16:creationId xmlns:a16="http://schemas.microsoft.com/office/drawing/2014/main" id="{13E53030-68C4-2A8F-C4E0-721E104906D7}"/>
              </a:ext>
            </a:extLst>
          </p:cNvPr>
          <p:cNvCxnSpPr>
            <a:stCxn id="81947" idx="2"/>
            <a:endCxn id="3144" idx="0"/>
          </p:cNvCxnSpPr>
          <p:nvPr/>
        </p:nvCxnSpPr>
        <p:spPr>
          <a:xfrm flipH="1">
            <a:off x="10417175" y="4211638"/>
            <a:ext cx="0" cy="4540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9" name="Straight Arrow Connector 3148">
            <a:extLst>
              <a:ext uri="{FF2B5EF4-FFF2-40B4-BE49-F238E27FC236}">
                <a16:creationId xmlns:a16="http://schemas.microsoft.com/office/drawing/2014/main" id="{BA64A916-8082-C139-39BD-1048445516F4}"/>
              </a:ext>
            </a:extLst>
          </p:cNvPr>
          <p:cNvCxnSpPr>
            <a:cxnSpLocks/>
          </p:cNvCxnSpPr>
          <p:nvPr/>
        </p:nvCxnSpPr>
        <p:spPr>
          <a:xfrm>
            <a:off x="9250363" y="3914775"/>
            <a:ext cx="312737" cy="47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50" name="TextBox 3149">
            <a:extLst>
              <a:ext uri="{FF2B5EF4-FFF2-40B4-BE49-F238E27FC236}">
                <a16:creationId xmlns:a16="http://schemas.microsoft.com/office/drawing/2014/main" id="{C4125B31-AEBC-D2F4-70A9-67210DD71071}"/>
              </a:ext>
            </a:extLst>
          </p:cNvPr>
          <p:cNvSpPr txBox="1"/>
          <p:nvPr/>
        </p:nvSpPr>
        <p:spPr>
          <a:xfrm>
            <a:off x="9175750" y="5724525"/>
            <a:ext cx="162083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D" sz="1050" dirty="0" err="1">
                <a:latin typeface="Century Gothic" panose="020B0502020202020204" pitchFamily="34" charset="0"/>
              </a:rPr>
              <a:t>Usul</a:t>
            </a:r>
            <a:r>
              <a:rPr lang="en-ID" sz="1050" dirty="0">
                <a:latin typeface="Century Gothic" panose="020B0502020202020204" pitchFamily="34" charset="0"/>
              </a:rPr>
              <a:t> </a:t>
            </a:r>
            <a:r>
              <a:rPr lang="en-ID" sz="1050" dirty="0" err="1">
                <a:latin typeface="Century Gothic" panose="020B0502020202020204" pitchFamily="34" charset="0"/>
              </a:rPr>
              <a:t>dari</a:t>
            </a:r>
            <a:r>
              <a:rPr lang="en-ID" sz="1050" dirty="0">
                <a:latin typeface="Century Gothic" panose="020B0502020202020204" pitchFamily="34" charset="0"/>
              </a:rPr>
              <a:t> </a:t>
            </a:r>
            <a:r>
              <a:rPr lang="en-ID" sz="1050" dirty="0" err="1">
                <a:latin typeface="Century Gothic" panose="020B0502020202020204" pitchFamily="34" charset="0"/>
              </a:rPr>
              <a:t>Kakanwil</a:t>
            </a:r>
            <a:r>
              <a:rPr lang="en-ID" sz="1050" dirty="0">
                <a:latin typeface="Century Gothic" panose="020B0502020202020204" pitchFamily="34" charset="0"/>
              </a:rPr>
              <a:t> BPN, </a:t>
            </a:r>
            <a:r>
              <a:rPr lang="en-ID" sz="1050" dirty="0" err="1">
                <a:latin typeface="Century Gothic" panose="020B0502020202020204" pitchFamily="34" charset="0"/>
              </a:rPr>
              <a:t>untuk</a:t>
            </a:r>
            <a:r>
              <a:rPr lang="en-ID" sz="1050" dirty="0">
                <a:latin typeface="Century Gothic" panose="020B0502020202020204" pitchFamily="34" charset="0"/>
              </a:rPr>
              <a:t> </a:t>
            </a:r>
            <a:r>
              <a:rPr lang="en-ID" sz="1050" dirty="0" err="1">
                <a:latin typeface="Century Gothic" panose="020B0502020202020204" pitchFamily="34" charset="0"/>
              </a:rPr>
              <a:t>tanah</a:t>
            </a:r>
            <a:r>
              <a:rPr lang="en-ID" sz="1050" dirty="0">
                <a:latin typeface="Century Gothic" panose="020B0502020202020204" pitchFamily="34" charset="0"/>
              </a:rPr>
              <a:t> </a:t>
            </a:r>
            <a:r>
              <a:rPr lang="en-ID" sz="1050" dirty="0" err="1">
                <a:latin typeface="Century Gothic" panose="020B0502020202020204" pitchFamily="34" charset="0"/>
              </a:rPr>
              <a:t>telantar</a:t>
            </a:r>
            <a:endParaRPr lang="en-ID" sz="1050" dirty="0">
              <a:latin typeface="Century Gothic" panose="020B0502020202020204" pitchFamily="34" charset="0"/>
            </a:endParaRPr>
          </a:p>
        </p:txBody>
      </p:sp>
      <p:sp>
        <p:nvSpPr>
          <p:cNvPr id="81955" name="TextBox 3150">
            <a:extLst>
              <a:ext uri="{FF2B5EF4-FFF2-40B4-BE49-F238E27FC236}">
                <a16:creationId xmlns:a16="http://schemas.microsoft.com/office/drawing/2014/main" id="{5C931697-93AB-900B-AA7B-A09FAEC2D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3038" y="1743075"/>
            <a:ext cx="1600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Century Gothic" panose="020B0502020202020204" pitchFamily="34" charset="0"/>
              </a:rPr>
              <a:t>Peran Pemerintah Daerah</a:t>
            </a:r>
            <a:endParaRPr lang="en-ID" altLang="en-US" sz="1800"/>
          </a:p>
        </p:txBody>
      </p:sp>
      <p:sp>
        <p:nvSpPr>
          <p:cNvPr id="3152" name="Rectangle 3151">
            <a:extLst>
              <a:ext uri="{FF2B5EF4-FFF2-40B4-BE49-F238E27FC236}">
                <a16:creationId xmlns:a16="http://schemas.microsoft.com/office/drawing/2014/main" id="{B4A9FA94-3383-48C9-E68C-9792A36B7F95}"/>
              </a:ext>
            </a:extLst>
          </p:cNvPr>
          <p:cNvSpPr/>
          <p:nvPr/>
        </p:nvSpPr>
        <p:spPr>
          <a:xfrm>
            <a:off x="10209213" y="1744663"/>
            <a:ext cx="1619250" cy="91916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/>
          </a:p>
        </p:txBody>
      </p:sp>
      <p:grpSp>
        <p:nvGrpSpPr>
          <p:cNvPr id="81957" name="Group 3154">
            <a:extLst>
              <a:ext uri="{FF2B5EF4-FFF2-40B4-BE49-F238E27FC236}">
                <a16:creationId xmlns:a16="http://schemas.microsoft.com/office/drawing/2014/main" id="{B1B72D73-FEBD-DF55-E7C6-9E55F1180B2D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1403350"/>
            <a:ext cx="1422400" cy="1338263"/>
            <a:chOff x="6765813" y="1165759"/>
            <a:chExt cx="1422356" cy="1339215"/>
          </a:xfrm>
        </p:grpSpPr>
        <p:pic>
          <p:nvPicPr>
            <p:cNvPr id="81958" name="Picture 3157">
              <a:extLst>
                <a:ext uri="{FF2B5EF4-FFF2-40B4-BE49-F238E27FC236}">
                  <a16:creationId xmlns:a16="http://schemas.microsoft.com/office/drawing/2014/main" id="{0885DE30-5724-F647-D6E7-15F943DF0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5813" y="1165759"/>
              <a:ext cx="1422356" cy="1339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9" name="Picture 3158">
              <a:extLst>
                <a:ext uri="{FF2B5EF4-FFF2-40B4-BE49-F238E27FC236}">
                  <a16:creationId xmlns:a16="http://schemas.microsoft.com/office/drawing/2014/main" id="{2EA21258-6464-DE94-B23A-8DD53EC5B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905" y="1213020"/>
              <a:ext cx="225809" cy="22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0" name="Freeform: Shape 3159">
              <a:extLst>
                <a:ext uri="{FF2B5EF4-FFF2-40B4-BE49-F238E27FC236}">
                  <a16:creationId xmlns:a16="http://schemas.microsoft.com/office/drawing/2014/main" id="{3ABE3200-506C-FFC0-B694-8471DDFB2A0F}"/>
                </a:ext>
              </a:extLst>
            </p:cNvPr>
            <p:cNvSpPr/>
            <p:nvPr/>
          </p:nvSpPr>
          <p:spPr>
            <a:xfrm>
              <a:off x="7615099" y="2315927"/>
              <a:ext cx="212718" cy="152508"/>
            </a:xfrm>
            <a:custGeom>
              <a:avLst/>
              <a:gdLst>
                <a:gd name="connsiteX0" fmla="*/ 0 w 211667"/>
                <a:gd name="connsiteY0" fmla="*/ 0 h 152400"/>
                <a:gd name="connsiteX1" fmla="*/ 211667 w 211667"/>
                <a:gd name="connsiteY1" fmla="*/ 12700 h 152400"/>
                <a:gd name="connsiteX2" fmla="*/ 190500 w 211667"/>
                <a:gd name="connsiteY2" fmla="*/ 76200 h 152400"/>
                <a:gd name="connsiteX3" fmla="*/ 122767 w 211667"/>
                <a:gd name="connsiteY3" fmla="*/ 135467 h 152400"/>
                <a:gd name="connsiteX4" fmla="*/ 55034 w 211667"/>
                <a:gd name="connsiteY4" fmla="*/ 152400 h 152400"/>
                <a:gd name="connsiteX5" fmla="*/ 8467 w 211667"/>
                <a:gd name="connsiteY5" fmla="*/ 114300 h 152400"/>
                <a:gd name="connsiteX6" fmla="*/ 0 w 211667"/>
                <a:gd name="connsiteY6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667" h="152400">
                  <a:moveTo>
                    <a:pt x="0" y="0"/>
                  </a:moveTo>
                  <a:lnTo>
                    <a:pt x="211667" y="12700"/>
                  </a:lnTo>
                  <a:lnTo>
                    <a:pt x="190500" y="76200"/>
                  </a:lnTo>
                  <a:lnTo>
                    <a:pt x="122767" y="135467"/>
                  </a:lnTo>
                  <a:lnTo>
                    <a:pt x="55034" y="152400"/>
                  </a:lnTo>
                  <a:lnTo>
                    <a:pt x="8467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3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D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103">
            <a:extLst>
              <a:ext uri="{FF2B5EF4-FFF2-40B4-BE49-F238E27FC236}">
                <a16:creationId xmlns:a16="http://schemas.microsoft.com/office/drawing/2014/main" id="{56648DD5-FAD0-5222-34F9-DE2D22E8353B}"/>
              </a:ext>
            </a:extLst>
          </p:cNvPr>
          <p:cNvGrpSpPr>
            <a:grpSpLocks/>
          </p:cNvGrpSpPr>
          <p:nvPr/>
        </p:nvGrpSpPr>
        <p:grpSpPr bwMode="auto">
          <a:xfrm>
            <a:off x="0" y="-11113"/>
            <a:ext cx="11874500" cy="914401"/>
            <a:chOff x="0" y="-10496"/>
            <a:chExt cx="11873820" cy="913982"/>
          </a:xfrm>
        </p:grpSpPr>
        <p:grpSp>
          <p:nvGrpSpPr>
            <p:cNvPr id="82988" name="Group 4">
              <a:extLst>
                <a:ext uri="{FF2B5EF4-FFF2-40B4-BE49-F238E27FC236}">
                  <a16:creationId xmlns:a16="http://schemas.microsoft.com/office/drawing/2014/main" id="{7693183F-3B04-FAF1-682C-A4F6DD2356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0496"/>
              <a:ext cx="10960215" cy="491560"/>
              <a:chOff x="1467894" y="-1703"/>
              <a:chExt cx="8995355" cy="62218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0E8FDA-623E-C0F9-0F87-CBECC46CEA04}"/>
                  </a:ext>
                </a:extLst>
              </p:cNvPr>
              <p:cNvSpPr/>
              <p:nvPr/>
            </p:nvSpPr>
            <p:spPr>
              <a:xfrm>
                <a:off x="1467894" y="306"/>
                <a:ext cx="8792807" cy="620611"/>
              </a:xfrm>
              <a:prstGeom prst="rect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6B3A47AD-5668-4E9C-81CA-C2FC146E831D}"/>
                  </a:ext>
                </a:extLst>
              </p:cNvPr>
              <p:cNvSpPr/>
              <p:nvPr/>
            </p:nvSpPr>
            <p:spPr>
              <a:xfrm>
                <a:off x="9481608" y="-1703"/>
                <a:ext cx="981031" cy="622620"/>
              </a:xfrm>
              <a:prstGeom prst="parallelogram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88BF3B-17EA-2BAC-5C74-DD8DFA98FF60}"/>
                </a:ext>
              </a:extLst>
            </p:cNvPr>
            <p:cNvGrpSpPr/>
            <p:nvPr/>
          </p:nvGrpSpPr>
          <p:grpSpPr>
            <a:xfrm flipV="1">
              <a:off x="0" y="535482"/>
              <a:ext cx="10910198" cy="121968"/>
              <a:chOff x="2197100" y="-1703"/>
              <a:chExt cx="8266149" cy="622189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AECDE9-FADB-89F7-D26B-E87A9759D77B}"/>
                  </a:ext>
                </a:extLst>
              </p:cNvPr>
              <p:cNvSpPr/>
              <p:nvPr/>
            </p:nvSpPr>
            <p:spPr>
              <a:xfrm>
                <a:off x="2197100" y="0"/>
                <a:ext cx="8064500" cy="620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186EFCF2-2939-E450-7E97-141407773E59}"/>
                  </a:ext>
                </a:extLst>
              </p:cNvPr>
              <p:cNvSpPr/>
              <p:nvPr/>
            </p:nvSpPr>
            <p:spPr>
              <a:xfrm>
                <a:off x="9482442" y="-1703"/>
                <a:ext cx="980807" cy="622189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82990" name="Picture 13">
              <a:extLst>
                <a:ext uri="{FF2B5EF4-FFF2-40B4-BE49-F238E27FC236}">
                  <a16:creationId xmlns:a16="http://schemas.microsoft.com/office/drawing/2014/main" id="{1AA6C9A3-467C-004F-92DC-C432581C5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9318" y="40477"/>
              <a:ext cx="864502" cy="86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1" name="Picture 14">
              <a:extLst>
                <a:ext uri="{FF2B5EF4-FFF2-40B4-BE49-F238E27FC236}">
                  <a16:creationId xmlns:a16="http://schemas.microsoft.com/office/drawing/2014/main" id="{8688FB1F-A8F6-B2A9-5D0D-CCD337A2EE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459353" cy="74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Persegi Panjang 8">
            <a:extLst>
              <a:ext uri="{FF2B5EF4-FFF2-40B4-BE49-F238E27FC236}">
                <a16:creationId xmlns:a16="http://schemas.microsoft.com/office/drawing/2014/main" id="{4A135841-85A6-7A13-4E62-4DC6FCBC7732}"/>
              </a:ext>
            </a:extLst>
          </p:cNvPr>
          <p:cNvSpPr/>
          <p:nvPr/>
        </p:nvSpPr>
        <p:spPr>
          <a:xfrm>
            <a:off x="7372350" y="530225"/>
            <a:ext cx="4829175" cy="180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82948" name="Group 3185">
            <a:extLst>
              <a:ext uri="{FF2B5EF4-FFF2-40B4-BE49-F238E27FC236}">
                <a16:creationId xmlns:a16="http://schemas.microsoft.com/office/drawing/2014/main" id="{5FE4CFC8-3DC7-7443-4687-379BD4852037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1131888"/>
            <a:ext cx="3860800" cy="1843087"/>
            <a:chOff x="666751" y="1668881"/>
            <a:chExt cx="5663259" cy="2702463"/>
          </a:xfrm>
        </p:grpSpPr>
        <p:pic>
          <p:nvPicPr>
            <p:cNvPr id="82979" name="Picture 34">
              <a:extLst>
                <a:ext uri="{FF2B5EF4-FFF2-40B4-BE49-F238E27FC236}">
                  <a16:creationId xmlns:a16="http://schemas.microsoft.com/office/drawing/2014/main" id="{8D36DAFE-28E6-7908-66F6-FF9F15047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13" y="1803841"/>
              <a:ext cx="5645597" cy="2143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8" name="Rectangle 3187">
              <a:extLst>
                <a:ext uri="{FF2B5EF4-FFF2-40B4-BE49-F238E27FC236}">
                  <a16:creationId xmlns:a16="http://schemas.microsoft.com/office/drawing/2014/main" id="{F19AFF18-478C-0196-A699-4A9030CAF164}"/>
                </a:ext>
              </a:extLst>
            </p:cNvPr>
            <p:cNvSpPr/>
            <p:nvPr/>
          </p:nvSpPr>
          <p:spPr bwMode="auto">
            <a:xfrm>
              <a:off x="685380" y="3945375"/>
              <a:ext cx="4447708" cy="42596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55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31">
                <a:latin typeface="Arial Narrow" panose="020B0606020202030204" pitchFamily="34" charset="0"/>
              </a:endParaRPr>
            </a:p>
          </p:txBody>
        </p:sp>
        <p:sp>
          <p:nvSpPr>
            <p:cNvPr id="3189" name="Rectangle 40">
              <a:extLst>
                <a:ext uri="{FF2B5EF4-FFF2-40B4-BE49-F238E27FC236}">
                  <a16:creationId xmlns:a16="http://schemas.microsoft.com/office/drawing/2014/main" id="{E5B742A2-5C10-5120-629D-15BDE9D192E3}"/>
                </a:ext>
              </a:extLst>
            </p:cNvPr>
            <p:cNvSpPr/>
            <p:nvPr/>
          </p:nvSpPr>
          <p:spPr bwMode="auto">
            <a:xfrm>
              <a:off x="5133088" y="2609273"/>
              <a:ext cx="1189937" cy="1757415"/>
            </a:xfrm>
            <a:custGeom>
              <a:avLst/>
              <a:gdLst>
                <a:gd name="connsiteX0" fmla="*/ 0 w 1439481"/>
                <a:gd name="connsiteY0" fmla="*/ 0 h 109533"/>
                <a:gd name="connsiteX1" fmla="*/ 1439481 w 1439481"/>
                <a:gd name="connsiteY1" fmla="*/ 0 h 109533"/>
                <a:gd name="connsiteX2" fmla="*/ 1439481 w 1439481"/>
                <a:gd name="connsiteY2" fmla="*/ 109533 h 109533"/>
                <a:gd name="connsiteX3" fmla="*/ 0 w 1439481"/>
                <a:gd name="connsiteY3" fmla="*/ 109533 h 109533"/>
                <a:gd name="connsiteX4" fmla="*/ 0 w 1439481"/>
                <a:gd name="connsiteY4" fmla="*/ 0 h 109533"/>
                <a:gd name="connsiteX0" fmla="*/ 0 w 1439481"/>
                <a:gd name="connsiteY0" fmla="*/ 435769 h 545302"/>
                <a:gd name="connsiteX1" fmla="*/ 394112 w 1439481"/>
                <a:gd name="connsiteY1" fmla="*/ 0 h 545302"/>
                <a:gd name="connsiteX2" fmla="*/ 1439481 w 1439481"/>
                <a:gd name="connsiteY2" fmla="*/ 545302 h 545302"/>
                <a:gd name="connsiteX3" fmla="*/ 0 w 1439481"/>
                <a:gd name="connsiteY3" fmla="*/ 545302 h 545302"/>
                <a:gd name="connsiteX4" fmla="*/ 0 w 1439481"/>
                <a:gd name="connsiteY4" fmla="*/ 435769 h 545302"/>
                <a:gd name="connsiteX0" fmla="*/ 0 w 394112"/>
                <a:gd name="connsiteY0" fmla="*/ 435769 h 545302"/>
                <a:gd name="connsiteX1" fmla="*/ 394112 w 394112"/>
                <a:gd name="connsiteY1" fmla="*/ 0 h 545302"/>
                <a:gd name="connsiteX2" fmla="*/ 389350 w 394112"/>
                <a:gd name="connsiteY2" fmla="*/ 128583 h 545302"/>
                <a:gd name="connsiteX3" fmla="*/ 0 w 394112"/>
                <a:gd name="connsiteY3" fmla="*/ 545302 h 545302"/>
                <a:gd name="connsiteX4" fmla="*/ 0 w 394112"/>
                <a:gd name="connsiteY4" fmla="*/ 435769 h 545302"/>
                <a:gd name="connsiteX0" fmla="*/ 0 w 389350"/>
                <a:gd name="connsiteY0" fmla="*/ 419100 h 528633"/>
                <a:gd name="connsiteX1" fmla="*/ 386968 w 389350"/>
                <a:gd name="connsiteY1" fmla="*/ 0 h 528633"/>
                <a:gd name="connsiteX2" fmla="*/ 389350 w 389350"/>
                <a:gd name="connsiteY2" fmla="*/ 111914 h 528633"/>
                <a:gd name="connsiteX3" fmla="*/ 0 w 389350"/>
                <a:gd name="connsiteY3" fmla="*/ 528633 h 528633"/>
                <a:gd name="connsiteX4" fmla="*/ 0 w 389350"/>
                <a:gd name="connsiteY4" fmla="*/ 419100 h 528633"/>
                <a:gd name="connsiteX0" fmla="*/ 0 w 389350"/>
                <a:gd name="connsiteY0" fmla="*/ 433388 h 542921"/>
                <a:gd name="connsiteX1" fmla="*/ 389349 w 389350"/>
                <a:gd name="connsiteY1" fmla="*/ 0 h 542921"/>
                <a:gd name="connsiteX2" fmla="*/ 389350 w 389350"/>
                <a:gd name="connsiteY2" fmla="*/ 126202 h 542921"/>
                <a:gd name="connsiteX3" fmla="*/ 0 w 389350"/>
                <a:gd name="connsiteY3" fmla="*/ 542921 h 542921"/>
                <a:gd name="connsiteX4" fmla="*/ 0 w 389350"/>
                <a:gd name="connsiteY4" fmla="*/ 433388 h 542921"/>
                <a:gd name="connsiteX0" fmla="*/ 0 w 389349"/>
                <a:gd name="connsiteY0" fmla="*/ 433388 h 542921"/>
                <a:gd name="connsiteX1" fmla="*/ 389349 w 389349"/>
                <a:gd name="connsiteY1" fmla="*/ 0 h 542921"/>
                <a:gd name="connsiteX2" fmla="*/ 382206 w 389349"/>
                <a:gd name="connsiteY2" fmla="*/ 121439 h 542921"/>
                <a:gd name="connsiteX3" fmla="*/ 0 w 389349"/>
                <a:gd name="connsiteY3" fmla="*/ 542921 h 542921"/>
                <a:gd name="connsiteX4" fmla="*/ 0 w 389349"/>
                <a:gd name="connsiteY4" fmla="*/ 433388 h 542921"/>
                <a:gd name="connsiteX0" fmla="*/ 0 w 389349"/>
                <a:gd name="connsiteY0" fmla="*/ 433388 h 542921"/>
                <a:gd name="connsiteX1" fmla="*/ 389349 w 389349"/>
                <a:gd name="connsiteY1" fmla="*/ 0 h 542921"/>
                <a:gd name="connsiteX2" fmla="*/ 382206 w 389349"/>
                <a:gd name="connsiteY2" fmla="*/ 121439 h 542921"/>
                <a:gd name="connsiteX3" fmla="*/ 0 w 389349"/>
                <a:gd name="connsiteY3" fmla="*/ 542921 h 542921"/>
                <a:gd name="connsiteX4" fmla="*/ 0 w 389349"/>
                <a:gd name="connsiteY4" fmla="*/ 433388 h 542921"/>
                <a:gd name="connsiteX0" fmla="*/ 0 w 389349"/>
                <a:gd name="connsiteY0" fmla="*/ 433388 h 542921"/>
                <a:gd name="connsiteX1" fmla="*/ 389349 w 389349"/>
                <a:gd name="connsiteY1" fmla="*/ 0 h 542921"/>
                <a:gd name="connsiteX2" fmla="*/ 377443 w 389349"/>
                <a:gd name="connsiteY2" fmla="*/ 133345 h 542921"/>
                <a:gd name="connsiteX3" fmla="*/ 0 w 389349"/>
                <a:gd name="connsiteY3" fmla="*/ 542921 h 542921"/>
                <a:gd name="connsiteX4" fmla="*/ 0 w 389349"/>
                <a:gd name="connsiteY4" fmla="*/ 433388 h 542921"/>
                <a:gd name="connsiteX0" fmla="*/ 0 w 382205"/>
                <a:gd name="connsiteY0" fmla="*/ 426245 h 535778"/>
                <a:gd name="connsiteX1" fmla="*/ 382205 w 382205"/>
                <a:gd name="connsiteY1" fmla="*/ 0 h 535778"/>
                <a:gd name="connsiteX2" fmla="*/ 377443 w 382205"/>
                <a:gd name="connsiteY2" fmla="*/ 126202 h 535778"/>
                <a:gd name="connsiteX3" fmla="*/ 0 w 382205"/>
                <a:gd name="connsiteY3" fmla="*/ 535778 h 535778"/>
                <a:gd name="connsiteX4" fmla="*/ 0 w 382205"/>
                <a:gd name="connsiteY4" fmla="*/ 426245 h 535778"/>
                <a:gd name="connsiteX0" fmla="*/ 0 w 383519"/>
                <a:gd name="connsiteY0" fmla="*/ 409551 h 535778"/>
                <a:gd name="connsiteX1" fmla="*/ 383519 w 383519"/>
                <a:gd name="connsiteY1" fmla="*/ 0 h 535778"/>
                <a:gd name="connsiteX2" fmla="*/ 378757 w 383519"/>
                <a:gd name="connsiteY2" fmla="*/ 126202 h 535778"/>
                <a:gd name="connsiteX3" fmla="*/ 1314 w 383519"/>
                <a:gd name="connsiteY3" fmla="*/ 535778 h 535778"/>
                <a:gd name="connsiteX4" fmla="*/ 0 w 383519"/>
                <a:gd name="connsiteY4" fmla="*/ 409551 h 535778"/>
                <a:gd name="connsiteX0" fmla="*/ 0 w 378757"/>
                <a:gd name="connsiteY0" fmla="*/ 401963 h 528190"/>
                <a:gd name="connsiteX1" fmla="*/ 312541 w 378757"/>
                <a:gd name="connsiteY1" fmla="*/ 0 h 528190"/>
                <a:gd name="connsiteX2" fmla="*/ 378757 w 378757"/>
                <a:gd name="connsiteY2" fmla="*/ 118614 h 528190"/>
                <a:gd name="connsiteX3" fmla="*/ 1314 w 378757"/>
                <a:gd name="connsiteY3" fmla="*/ 528190 h 528190"/>
                <a:gd name="connsiteX4" fmla="*/ 0 w 378757"/>
                <a:gd name="connsiteY4" fmla="*/ 401963 h 528190"/>
                <a:gd name="connsiteX0" fmla="*/ 0 w 312541"/>
                <a:gd name="connsiteY0" fmla="*/ 401963 h 528190"/>
                <a:gd name="connsiteX1" fmla="*/ 312541 w 312541"/>
                <a:gd name="connsiteY1" fmla="*/ 0 h 528190"/>
                <a:gd name="connsiteX2" fmla="*/ 302522 w 312541"/>
                <a:gd name="connsiteY2" fmla="*/ 144413 h 528190"/>
                <a:gd name="connsiteX3" fmla="*/ 1314 w 312541"/>
                <a:gd name="connsiteY3" fmla="*/ 528190 h 528190"/>
                <a:gd name="connsiteX4" fmla="*/ 0 w 312541"/>
                <a:gd name="connsiteY4" fmla="*/ 401963 h 528190"/>
                <a:gd name="connsiteX0" fmla="*/ 0 w 307283"/>
                <a:gd name="connsiteY0" fmla="*/ 397410 h 523637"/>
                <a:gd name="connsiteX1" fmla="*/ 307283 w 307283"/>
                <a:gd name="connsiteY1" fmla="*/ 0 h 523637"/>
                <a:gd name="connsiteX2" fmla="*/ 302522 w 307283"/>
                <a:gd name="connsiteY2" fmla="*/ 139860 h 523637"/>
                <a:gd name="connsiteX3" fmla="*/ 1314 w 307283"/>
                <a:gd name="connsiteY3" fmla="*/ 523637 h 523637"/>
                <a:gd name="connsiteX4" fmla="*/ 0 w 307283"/>
                <a:gd name="connsiteY4" fmla="*/ 397410 h 523637"/>
                <a:gd name="connsiteX0" fmla="*/ 0 w 307283"/>
                <a:gd name="connsiteY0" fmla="*/ 397410 h 523637"/>
                <a:gd name="connsiteX1" fmla="*/ 307283 w 307283"/>
                <a:gd name="connsiteY1" fmla="*/ 0 h 523637"/>
                <a:gd name="connsiteX2" fmla="*/ 306465 w 307283"/>
                <a:gd name="connsiteY2" fmla="*/ 139860 h 523637"/>
                <a:gd name="connsiteX3" fmla="*/ 1314 w 307283"/>
                <a:gd name="connsiteY3" fmla="*/ 523637 h 523637"/>
                <a:gd name="connsiteX4" fmla="*/ 0 w 307283"/>
                <a:gd name="connsiteY4" fmla="*/ 397410 h 52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283" h="523637">
                  <a:moveTo>
                    <a:pt x="0" y="397410"/>
                  </a:moveTo>
                  <a:lnTo>
                    <a:pt x="307283" y="0"/>
                  </a:lnTo>
                  <a:cubicBezTo>
                    <a:pt x="307283" y="42067"/>
                    <a:pt x="306465" y="97793"/>
                    <a:pt x="306465" y="139860"/>
                  </a:cubicBezTo>
                  <a:lnTo>
                    <a:pt x="1314" y="523637"/>
                  </a:lnTo>
                  <a:lnTo>
                    <a:pt x="0" y="3974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55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31">
                <a:latin typeface="Arial Narrow" panose="020B0606020202030204" pitchFamily="34" charset="0"/>
              </a:endParaRPr>
            </a:p>
          </p:txBody>
        </p:sp>
        <p:pic>
          <p:nvPicPr>
            <p:cNvPr id="3190" name="Picture 2" descr="C:\Users\Bim\Dropbox\desa.png">
              <a:extLst>
                <a:ext uri="{FF2B5EF4-FFF2-40B4-BE49-F238E27FC236}">
                  <a16:creationId xmlns:a16="http://schemas.microsoft.com/office/drawing/2014/main" id="{61FA32B3-7787-D99C-E122-777044B91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21428895">
              <a:off x="3389132" y="1668881"/>
              <a:ext cx="2910583" cy="1635734"/>
            </a:xfrm>
            <a:prstGeom prst="rect">
              <a:avLst/>
            </a:prstGeom>
            <a:noFill/>
            <a:scene3d>
              <a:camera prst="orthographicFront">
                <a:rot lat="2400000" lon="0" rev="1200000"/>
              </a:camera>
              <a:lightRig rig="threePt" dir="t"/>
            </a:scene3d>
            <a:sp3d>
              <a:bevelT w="0"/>
            </a:sp3d>
          </p:spPr>
        </p:pic>
        <p:pic>
          <p:nvPicPr>
            <p:cNvPr id="3191" name="Picture 2" descr="C:\Users\Bim\Dropbox\desa.png">
              <a:extLst>
                <a:ext uri="{FF2B5EF4-FFF2-40B4-BE49-F238E27FC236}">
                  <a16:creationId xmlns:a16="http://schemas.microsoft.com/office/drawing/2014/main" id="{A2A5F4C5-E969-6472-8DE0-51C6F2F1D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21428895">
              <a:off x="666751" y="1687286"/>
              <a:ext cx="2910583" cy="1635734"/>
            </a:xfrm>
            <a:prstGeom prst="rect">
              <a:avLst/>
            </a:prstGeom>
            <a:noFill/>
            <a:scene3d>
              <a:camera prst="orthographicFront">
                <a:rot lat="2400000" lon="0" rev="1200000"/>
              </a:camera>
              <a:lightRig rig="threePt" dir="t"/>
            </a:scene3d>
            <a:sp3d>
              <a:bevelT w="0"/>
            </a:sp3d>
          </p:spPr>
        </p:pic>
        <p:sp>
          <p:nvSpPr>
            <p:cNvPr id="82984" name="Rectangle 3191">
              <a:extLst>
                <a:ext uri="{FF2B5EF4-FFF2-40B4-BE49-F238E27FC236}">
                  <a16:creationId xmlns:a16="http://schemas.microsoft.com/office/drawing/2014/main" id="{C655245F-3A7C-8BCA-E10E-834EE0E1E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035" y="3989208"/>
              <a:ext cx="42340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3028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10302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10302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10302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10302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302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302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302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302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 Narrow" panose="020B0606020202030204" pitchFamily="34" charset="0"/>
                </a:rPr>
                <a:t>TANAH NEGARA</a:t>
              </a:r>
            </a:p>
          </p:txBody>
        </p:sp>
        <p:sp>
          <p:nvSpPr>
            <p:cNvPr id="82985" name="Rectangle 3192">
              <a:extLst>
                <a:ext uri="{FF2B5EF4-FFF2-40B4-BE49-F238E27FC236}">
                  <a16:creationId xmlns:a16="http://schemas.microsoft.com/office/drawing/2014/main" id="{C4324911-2A38-9C02-B9F6-1EA8A40DA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20" y="3140866"/>
              <a:ext cx="44022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3028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10302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10302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10302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10302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302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302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302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302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anose="020B0606020202030204" pitchFamily="34" charset="0"/>
                </a:rPr>
                <a:t>HGU, HGB, HAK PAKAI</a:t>
              </a:r>
            </a:p>
          </p:txBody>
        </p:sp>
        <p:sp>
          <p:nvSpPr>
            <p:cNvPr id="82986" name="Rectangle 3193">
              <a:extLst>
                <a:ext uri="{FF2B5EF4-FFF2-40B4-BE49-F238E27FC236}">
                  <a16:creationId xmlns:a16="http://schemas.microsoft.com/office/drawing/2014/main" id="{0E92A24D-A185-25A1-71EE-A1DA8582A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945" y="3579049"/>
              <a:ext cx="25528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3028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10302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10302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10302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1030288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302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302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302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30288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 Narrow" panose="020B0606020202030204" pitchFamily="34" charset="0"/>
                </a:rPr>
                <a:t>HAK PENGELOLAAN</a:t>
              </a:r>
            </a:p>
          </p:txBody>
        </p:sp>
        <p:pic>
          <p:nvPicPr>
            <p:cNvPr id="3195" name="Picture 3194">
              <a:extLst>
                <a:ext uri="{FF2B5EF4-FFF2-40B4-BE49-F238E27FC236}">
                  <a16:creationId xmlns:a16="http://schemas.microsoft.com/office/drawing/2014/main" id="{A9A304ED-9169-AE23-50B9-FFD86D1EF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 rot="20788110">
              <a:off x="2281370" y="1670606"/>
              <a:ext cx="1962503" cy="1601866"/>
            </a:xfrm>
            <a:prstGeom prst="rect">
              <a:avLst/>
            </a:prstGeom>
            <a:scene3d>
              <a:camera prst="orthographicFront">
                <a:rot lat="1800000" lon="0" rev="600000"/>
              </a:camera>
              <a:lightRig rig="threePt" dir="t"/>
            </a:scene3d>
          </p:spPr>
        </p:pic>
      </p:grpSp>
      <p:sp>
        <p:nvSpPr>
          <p:cNvPr id="82949" name="TextBox 3195">
            <a:extLst>
              <a:ext uri="{FF2B5EF4-FFF2-40B4-BE49-F238E27FC236}">
                <a16:creationId xmlns:a16="http://schemas.microsoft.com/office/drawing/2014/main" id="{A67F7610-5678-D069-F919-8BA59FD7F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1887538"/>
            <a:ext cx="36798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lphaLcPeriod"/>
            </a:pPr>
            <a:r>
              <a:rPr lang="en-ID" alt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Jaminan Kepastian Hak dituangkan dalam Perjanjian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lphaLcPeriod"/>
            </a:pPr>
            <a:r>
              <a:rPr lang="en-ID" alt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Jangka waktu perpanjangan dan pembaruan hak dapat diberikan apabila tanahnya telah digunakan dan dimanfaatkan sesual dengan tujuan pemberian haknya (Perpanjangan dan Pembaruan Sekaligus)</a:t>
            </a:r>
          </a:p>
        </p:txBody>
      </p:sp>
      <p:sp>
        <p:nvSpPr>
          <p:cNvPr id="82950" name="TextBox 3196">
            <a:extLst>
              <a:ext uri="{FF2B5EF4-FFF2-40B4-BE49-F238E27FC236}">
                <a16:creationId xmlns:a16="http://schemas.microsoft.com/office/drawing/2014/main" id="{0A526436-8B99-0482-6D64-231CCFBBA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187450"/>
            <a:ext cx="5291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ID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HGU, HGB, HP diberikan di atas tanah HPL</a:t>
            </a:r>
          </a:p>
        </p:txBody>
      </p:sp>
      <p:sp>
        <p:nvSpPr>
          <p:cNvPr id="82951" name="TextBox 3075">
            <a:extLst>
              <a:ext uri="{FF2B5EF4-FFF2-40B4-BE49-F238E27FC236}">
                <a16:creationId xmlns:a16="http://schemas.microsoft.com/office/drawing/2014/main" id="{6A9922A2-7354-4DF0-CC81-BFD4AADC7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2825750"/>
            <a:ext cx="2343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800" b="1">
                <a:solidFill>
                  <a:schemeClr val="bg1"/>
                </a:solidFill>
                <a:latin typeface="Century Gothic" panose="020B0502020202020204" pitchFamily="34" charset="0"/>
              </a:rPr>
              <a:t>PERPANJANGAN</a:t>
            </a:r>
          </a:p>
        </p:txBody>
      </p:sp>
      <p:grpSp>
        <p:nvGrpSpPr>
          <p:cNvPr id="82952" name="Group 3097">
            <a:extLst>
              <a:ext uri="{FF2B5EF4-FFF2-40B4-BE49-F238E27FC236}">
                <a16:creationId xmlns:a16="http://schemas.microsoft.com/office/drawing/2014/main" id="{AEF76784-9952-5526-1974-084C84964E03}"/>
              </a:ext>
            </a:extLst>
          </p:cNvPr>
          <p:cNvGrpSpPr>
            <a:grpSpLocks/>
          </p:cNvGrpSpPr>
          <p:nvPr/>
        </p:nvGrpSpPr>
        <p:grpSpPr bwMode="auto">
          <a:xfrm>
            <a:off x="2335213" y="3690938"/>
            <a:ext cx="1579562" cy="660400"/>
            <a:chOff x="9095874" y="3320716"/>
            <a:chExt cx="2653528" cy="1000540"/>
          </a:xfrm>
        </p:grpSpPr>
        <p:sp>
          <p:nvSpPr>
            <p:cNvPr id="3099" name="Rectangle 3098">
              <a:extLst>
                <a:ext uri="{FF2B5EF4-FFF2-40B4-BE49-F238E27FC236}">
                  <a16:creationId xmlns:a16="http://schemas.microsoft.com/office/drawing/2014/main" id="{CB1EA044-6962-98B3-2CE8-24A71BB90586}"/>
                </a:ext>
              </a:extLst>
            </p:cNvPr>
            <p:cNvSpPr/>
            <p:nvPr/>
          </p:nvSpPr>
          <p:spPr>
            <a:xfrm>
              <a:off x="9095874" y="3320716"/>
              <a:ext cx="2653528" cy="10005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D" sz="1200">
                <a:latin typeface="Century Gothic" panose="020B0502020202020204" pitchFamily="34" charset="0"/>
              </a:endParaRPr>
            </a:p>
          </p:txBody>
        </p:sp>
        <p:sp>
          <p:nvSpPr>
            <p:cNvPr id="3100" name="Rectangle 3099">
              <a:extLst>
                <a:ext uri="{FF2B5EF4-FFF2-40B4-BE49-F238E27FC236}">
                  <a16:creationId xmlns:a16="http://schemas.microsoft.com/office/drawing/2014/main" id="{49B419D7-8F3E-DAE9-FC12-0A01F8430883}"/>
                </a:ext>
              </a:extLst>
            </p:cNvPr>
            <p:cNvSpPr/>
            <p:nvPr/>
          </p:nvSpPr>
          <p:spPr>
            <a:xfrm>
              <a:off x="9199881" y="3428947"/>
              <a:ext cx="2418846" cy="764836"/>
            </a:xfrm>
            <a:prstGeom prst="rect">
              <a:avLst/>
            </a:prstGeom>
            <a:solidFill>
              <a:srgbClr val="363D43"/>
            </a:solidFill>
            <a:ln w="19050">
              <a:solidFill>
                <a:schemeClr val="bg2">
                  <a:lumMod val="1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D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82978" name="TextBox 3100">
              <a:extLst>
                <a:ext uri="{FF2B5EF4-FFF2-40B4-BE49-F238E27FC236}">
                  <a16:creationId xmlns:a16="http://schemas.microsoft.com/office/drawing/2014/main" id="{74DD5910-93D6-61FA-1B58-3BB96773B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7093" y="3598808"/>
              <a:ext cx="2399920" cy="418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8288" indent="-26828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D" altLang="en-US" sz="12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PEMBERIAN</a:t>
              </a:r>
            </a:p>
          </p:txBody>
        </p:sp>
      </p:grpSp>
      <p:grpSp>
        <p:nvGrpSpPr>
          <p:cNvPr id="82953" name="Group 3101">
            <a:extLst>
              <a:ext uri="{FF2B5EF4-FFF2-40B4-BE49-F238E27FC236}">
                <a16:creationId xmlns:a16="http://schemas.microsoft.com/office/drawing/2014/main" id="{3315D8A7-8F0D-6A00-C3FC-CB46973FAC5D}"/>
              </a:ext>
            </a:extLst>
          </p:cNvPr>
          <p:cNvGrpSpPr>
            <a:grpSpLocks/>
          </p:cNvGrpSpPr>
          <p:nvPr/>
        </p:nvGrpSpPr>
        <p:grpSpPr bwMode="auto">
          <a:xfrm>
            <a:off x="3975100" y="3690938"/>
            <a:ext cx="1724025" cy="660400"/>
            <a:chOff x="9095874" y="3320716"/>
            <a:chExt cx="2653528" cy="1000540"/>
          </a:xfrm>
        </p:grpSpPr>
        <p:sp>
          <p:nvSpPr>
            <p:cNvPr id="3103" name="Rectangle 3102">
              <a:extLst>
                <a:ext uri="{FF2B5EF4-FFF2-40B4-BE49-F238E27FC236}">
                  <a16:creationId xmlns:a16="http://schemas.microsoft.com/office/drawing/2014/main" id="{894B8690-A150-19E9-40B9-DD29F9BCABF3}"/>
                </a:ext>
              </a:extLst>
            </p:cNvPr>
            <p:cNvSpPr/>
            <p:nvPr/>
          </p:nvSpPr>
          <p:spPr>
            <a:xfrm>
              <a:off x="9095874" y="3320716"/>
              <a:ext cx="2653528" cy="10005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D" sz="1200">
                <a:latin typeface="Century Gothic" panose="020B0502020202020204" pitchFamily="34" charset="0"/>
              </a:endParaRPr>
            </a:p>
          </p:txBody>
        </p:sp>
        <p:sp>
          <p:nvSpPr>
            <p:cNvPr id="3200" name="Rectangle 3199">
              <a:extLst>
                <a:ext uri="{FF2B5EF4-FFF2-40B4-BE49-F238E27FC236}">
                  <a16:creationId xmlns:a16="http://schemas.microsoft.com/office/drawing/2014/main" id="{F5D8871A-FA6C-2C33-E0A5-5FDD6DF77684}"/>
                </a:ext>
              </a:extLst>
            </p:cNvPr>
            <p:cNvSpPr/>
            <p:nvPr/>
          </p:nvSpPr>
          <p:spPr>
            <a:xfrm>
              <a:off x="9198497" y="3428947"/>
              <a:ext cx="2418962" cy="764836"/>
            </a:xfrm>
            <a:prstGeom prst="rect">
              <a:avLst/>
            </a:prstGeom>
            <a:solidFill>
              <a:srgbClr val="363D43"/>
            </a:solidFill>
            <a:ln w="19050">
              <a:solidFill>
                <a:schemeClr val="bg2">
                  <a:lumMod val="1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D" sz="1200">
                <a:latin typeface="Century Gothic" panose="020B0502020202020204" pitchFamily="34" charset="0"/>
              </a:endParaRPr>
            </a:p>
          </p:txBody>
        </p:sp>
        <p:sp>
          <p:nvSpPr>
            <p:cNvPr id="82975" name="TextBox 3200">
              <a:extLst>
                <a:ext uri="{FF2B5EF4-FFF2-40B4-BE49-F238E27FC236}">
                  <a16:creationId xmlns:a16="http://schemas.microsoft.com/office/drawing/2014/main" id="{776422D1-265E-9B06-5BD6-F67A0689D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7095" y="3598809"/>
              <a:ext cx="2399920" cy="418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8288" indent="-26828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D" altLang="en-US" sz="12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PERPANJANGAN</a:t>
              </a:r>
            </a:p>
          </p:txBody>
        </p:sp>
      </p:grpSp>
      <p:grpSp>
        <p:nvGrpSpPr>
          <p:cNvPr id="82954" name="Group 3201">
            <a:extLst>
              <a:ext uri="{FF2B5EF4-FFF2-40B4-BE49-F238E27FC236}">
                <a16:creationId xmlns:a16="http://schemas.microsoft.com/office/drawing/2014/main" id="{D98BA188-CB51-4F46-0D3B-D5F23BA958FB}"/>
              </a:ext>
            </a:extLst>
          </p:cNvPr>
          <p:cNvGrpSpPr>
            <a:grpSpLocks/>
          </p:cNvGrpSpPr>
          <p:nvPr/>
        </p:nvGrpSpPr>
        <p:grpSpPr bwMode="auto">
          <a:xfrm>
            <a:off x="5767388" y="3684588"/>
            <a:ext cx="1579562" cy="660400"/>
            <a:chOff x="9095874" y="3320716"/>
            <a:chExt cx="2653528" cy="1000540"/>
          </a:xfrm>
        </p:grpSpPr>
        <p:sp>
          <p:nvSpPr>
            <p:cNvPr id="3203" name="Rectangle 3202">
              <a:extLst>
                <a:ext uri="{FF2B5EF4-FFF2-40B4-BE49-F238E27FC236}">
                  <a16:creationId xmlns:a16="http://schemas.microsoft.com/office/drawing/2014/main" id="{5DB3E04E-AD63-8779-06FB-B9143BF0C87A}"/>
                </a:ext>
              </a:extLst>
            </p:cNvPr>
            <p:cNvSpPr/>
            <p:nvPr/>
          </p:nvSpPr>
          <p:spPr>
            <a:xfrm>
              <a:off x="9095874" y="3320716"/>
              <a:ext cx="2653528" cy="10005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D" sz="1200">
                <a:latin typeface="Century Gothic" panose="020B0502020202020204" pitchFamily="34" charset="0"/>
              </a:endParaRPr>
            </a:p>
          </p:txBody>
        </p:sp>
        <p:sp>
          <p:nvSpPr>
            <p:cNvPr id="3204" name="Rectangle 3203">
              <a:extLst>
                <a:ext uri="{FF2B5EF4-FFF2-40B4-BE49-F238E27FC236}">
                  <a16:creationId xmlns:a16="http://schemas.microsoft.com/office/drawing/2014/main" id="{94F4B968-7C81-B861-746A-AD9B59723BE7}"/>
                </a:ext>
              </a:extLst>
            </p:cNvPr>
            <p:cNvSpPr/>
            <p:nvPr/>
          </p:nvSpPr>
          <p:spPr>
            <a:xfrm>
              <a:off x="9199881" y="3428947"/>
              <a:ext cx="2418846" cy="764836"/>
            </a:xfrm>
            <a:prstGeom prst="rect">
              <a:avLst/>
            </a:prstGeom>
            <a:solidFill>
              <a:srgbClr val="363D43"/>
            </a:solidFill>
            <a:ln w="19050">
              <a:solidFill>
                <a:schemeClr val="bg2">
                  <a:lumMod val="1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D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82972" name="TextBox 3204">
              <a:extLst>
                <a:ext uri="{FF2B5EF4-FFF2-40B4-BE49-F238E27FC236}">
                  <a16:creationId xmlns:a16="http://schemas.microsoft.com/office/drawing/2014/main" id="{9C0DB863-B81B-D423-300D-F86AB113B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7093" y="3598808"/>
              <a:ext cx="2399920" cy="418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8288" indent="-26828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D" altLang="en-US" sz="12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PEMBARUAN</a:t>
              </a:r>
            </a:p>
          </p:txBody>
        </p:sp>
      </p:grpSp>
      <p:pic>
        <p:nvPicPr>
          <p:cNvPr id="82955" name="Picture 3205">
            <a:extLst>
              <a:ext uri="{FF2B5EF4-FFF2-40B4-BE49-F238E27FC236}">
                <a16:creationId xmlns:a16="http://schemas.microsoft.com/office/drawing/2014/main" id="{454A4612-2482-8D7F-C20E-C5220520D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5422900"/>
            <a:ext cx="75565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7" name="TextBox 3206">
            <a:extLst>
              <a:ext uri="{FF2B5EF4-FFF2-40B4-BE49-F238E27FC236}">
                <a16:creationId xmlns:a16="http://schemas.microsoft.com/office/drawing/2014/main" id="{E4CB178E-8BD7-ED7C-E385-98D4AA090B80}"/>
              </a:ext>
            </a:extLst>
          </p:cNvPr>
          <p:cNvSpPr txBox="1"/>
          <p:nvPr/>
        </p:nvSpPr>
        <p:spPr>
          <a:xfrm>
            <a:off x="3722688" y="5534025"/>
            <a:ext cx="16430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spc="-10" dirty="0">
                <a:latin typeface="Century Gothic" panose="020B0502020202020204" pitchFamily="34" charset="0"/>
                <a:cs typeface="Arial"/>
              </a:rPr>
              <a:t>KEWENANGAN</a:t>
            </a:r>
            <a:r>
              <a:rPr lang="en-US" sz="1100" b="1" spc="-10" dirty="0">
                <a:latin typeface="Century Gothic" panose="020B0502020202020204" pitchFamily="34" charset="0"/>
                <a:cs typeface="Arial"/>
              </a:rPr>
              <a:t> </a:t>
            </a:r>
          </a:p>
          <a:p>
            <a:pPr>
              <a:defRPr/>
            </a:pPr>
            <a:r>
              <a:rPr lang="en-US" sz="1100" b="1" spc="-10" dirty="0">
                <a:latin typeface="Century Gothic" panose="020B0502020202020204" pitchFamily="34" charset="0"/>
                <a:cs typeface="Arial"/>
              </a:rPr>
              <a:t>MENTERI ATR/KBPN</a:t>
            </a:r>
            <a:endParaRPr lang="en-ID" sz="1100" b="1" dirty="0">
              <a:latin typeface="Century Gothic" panose="020B0502020202020204" pitchFamily="34" charset="0"/>
            </a:endParaRPr>
          </a:p>
        </p:txBody>
      </p:sp>
      <p:sp>
        <p:nvSpPr>
          <p:cNvPr id="3208" name="TextBox 3207">
            <a:extLst>
              <a:ext uri="{FF2B5EF4-FFF2-40B4-BE49-F238E27FC236}">
                <a16:creationId xmlns:a16="http://schemas.microsoft.com/office/drawing/2014/main" id="{9F56D4D0-985D-A622-13A5-ABAC97498D32}"/>
              </a:ext>
            </a:extLst>
          </p:cNvPr>
          <p:cNvSpPr txBox="1"/>
          <p:nvPr/>
        </p:nvSpPr>
        <p:spPr>
          <a:xfrm>
            <a:off x="2370138" y="4371975"/>
            <a:ext cx="1247775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spc="-10" dirty="0">
                <a:latin typeface="Century Gothic" panose="020B0502020202020204" pitchFamily="34" charset="0"/>
                <a:cs typeface="Arial"/>
              </a:rPr>
              <a:t>HGU 35 TAHUN</a:t>
            </a:r>
          </a:p>
          <a:p>
            <a:pPr>
              <a:defRPr/>
            </a:pPr>
            <a:r>
              <a:rPr lang="en-US" sz="1100" b="1" spc="-10" dirty="0">
                <a:latin typeface="Century Gothic" panose="020B0502020202020204" pitchFamily="34" charset="0"/>
                <a:cs typeface="Arial"/>
              </a:rPr>
              <a:t>HGB 30 TAHUN</a:t>
            </a:r>
          </a:p>
          <a:p>
            <a:pPr>
              <a:defRPr/>
            </a:pPr>
            <a:r>
              <a:rPr lang="en-US" sz="1100" b="1" spc="-10" dirty="0">
                <a:latin typeface="Century Gothic" panose="020B0502020202020204" pitchFamily="34" charset="0"/>
                <a:cs typeface="Arial"/>
              </a:rPr>
              <a:t>HP 30 TAHUN</a:t>
            </a:r>
            <a:endParaRPr lang="en-ID" sz="1100" b="1" dirty="0">
              <a:latin typeface="Century Gothic" panose="020B0502020202020204" pitchFamily="34" charset="0"/>
            </a:endParaRPr>
          </a:p>
        </p:txBody>
      </p:sp>
      <p:sp>
        <p:nvSpPr>
          <p:cNvPr id="82958" name="TextBox 3208">
            <a:extLst>
              <a:ext uri="{FF2B5EF4-FFF2-40B4-BE49-F238E27FC236}">
                <a16:creationId xmlns:a16="http://schemas.microsoft.com/office/drawing/2014/main" id="{B6F20A38-DEFE-F123-B982-0A356C94C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4943475"/>
            <a:ext cx="20193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000">
                <a:latin typeface="Century Gothic" panose="020B0502020202020204" pitchFamily="34" charset="0"/>
              </a:rPr>
              <a:t>Setelah jangka waktu pemberian, perpanjangan, dan pernbaruan berakhir, Tanah HGU, HGB, HP,  kembali menjadi </a:t>
            </a:r>
            <a:r>
              <a:rPr lang="en-ID" altLang="en-US" sz="1000" b="1">
                <a:latin typeface="Century Gothic" panose="020B0502020202020204" pitchFamily="34" charset="0"/>
              </a:rPr>
              <a:t>Tanah yang Dikuasai Langsung oieh Negara</a:t>
            </a:r>
            <a:r>
              <a:rPr lang="en-ID" altLang="en-US" sz="1000">
                <a:latin typeface="Century Gothic" panose="020B0502020202020204" pitchFamily="34" charset="0"/>
              </a:rPr>
              <a:t>, Tanah HPL atau Tanah HM (apabila diatas HPL atau HM)</a:t>
            </a:r>
          </a:p>
        </p:txBody>
      </p:sp>
      <p:sp>
        <p:nvSpPr>
          <p:cNvPr id="82959" name="TextBox 3209">
            <a:extLst>
              <a:ext uri="{FF2B5EF4-FFF2-40B4-BE49-F238E27FC236}">
                <a16:creationId xmlns:a16="http://schemas.microsoft.com/office/drawing/2014/main" id="{18934F6B-58BB-96A6-8673-E6EDA13F6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4313238"/>
            <a:ext cx="17557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000">
                <a:latin typeface="Century Gothic" panose="020B0502020202020204" pitchFamily="34" charset="0"/>
              </a:rPr>
              <a:t>Apabila tidak dimohon perpanjangan </a:t>
            </a:r>
            <a:r>
              <a:rPr lang="en-ID" altLang="en-US" sz="1000" b="1">
                <a:latin typeface="Century Gothic" panose="020B0502020202020204" pitchFamily="34" charset="0"/>
              </a:rPr>
              <a:t>s.d. berakhir hak</a:t>
            </a:r>
            <a:r>
              <a:rPr lang="en-ID" altLang="en-US" sz="1000">
                <a:latin typeface="Century Gothic" panose="020B0502020202020204" pitchFamily="34" charset="0"/>
              </a:rPr>
              <a:t>, maka dimohon pembaruan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000" b="1">
                <a:latin typeface="Century Gothic" panose="020B0502020202020204" pitchFamily="34" charset="0"/>
              </a:rPr>
              <a:t>s.d. paling lama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en-US" sz="1000" b="1">
                <a:latin typeface="Century Gothic" panose="020B0502020202020204" pitchFamily="34" charset="0"/>
              </a:rPr>
              <a:t>2 (dua) tahun </a:t>
            </a:r>
            <a:r>
              <a:rPr lang="en-ID" altLang="en-US" sz="1000">
                <a:latin typeface="Century Gothic" panose="020B0502020202020204" pitchFamily="34" charset="0"/>
              </a:rPr>
              <a:t>setelah berakhirnya hak</a:t>
            </a:r>
          </a:p>
        </p:txBody>
      </p:sp>
      <p:pic>
        <p:nvPicPr>
          <p:cNvPr id="82960" name="Picture 3210">
            <a:extLst>
              <a:ext uri="{FF2B5EF4-FFF2-40B4-BE49-F238E27FC236}">
                <a16:creationId xmlns:a16="http://schemas.microsoft.com/office/drawing/2014/main" id="{E787CCC5-0A4A-422D-A306-E712569CA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81845" flipH="1">
            <a:off x="3490913" y="4386262"/>
            <a:ext cx="736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1" name="Picture 3211">
            <a:extLst>
              <a:ext uri="{FF2B5EF4-FFF2-40B4-BE49-F238E27FC236}">
                <a16:creationId xmlns:a16="http://schemas.microsoft.com/office/drawing/2014/main" id="{0528314B-FF78-8BB0-2E5A-9669C9B1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43765" flipH="1">
            <a:off x="5640388" y="4370388"/>
            <a:ext cx="7048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13" name="Connector: Elbow 3212">
            <a:extLst>
              <a:ext uri="{FF2B5EF4-FFF2-40B4-BE49-F238E27FC236}">
                <a16:creationId xmlns:a16="http://schemas.microsoft.com/office/drawing/2014/main" id="{898A68AE-3D02-9B81-0AFF-012A5F66A03E}"/>
              </a:ext>
            </a:extLst>
          </p:cNvPr>
          <p:cNvCxnSpPr>
            <a:stCxn id="3203" idx="2"/>
            <a:endCxn id="3207" idx="3"/>
          </p:cNvCxnSpPr>
          <p:nvPr/>
        </p:nvCxnSpPr>
        <p:spPr>
          <a:xfrm rot="5400000">
            <a:off x="5236369" y="4474369"/>
            <a:ext cx="1450975" cy="1192213"/>
          </a:xfrm>
          <a:prstGeom prst="bentConnector2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63" name="Picture 3213">
            <a:extLst>
              <a:ext uri="{FF2B5EF4-FFF2-40B4-BE49-F238E27FC236}">
                <a16:creationId xmlns:a16="http://schemas.microsoft.com/office/drawing/2014/main" id="{3565C7B8-7E32-BFB9-F73A-D9CD737F2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91156" flipV="1">
            <a:off x="3268663" y="3068638"/>
            <a:ext cx="690562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" name="TextBox 3214">
            <a:extLst>
              <a:ext uri="{FF2B5EF4-FFF2-40B4-BE49-F238E27FC236}">
                <a16:creationId xmlns:a16="http://schemas.microsoft.com/office/drawing/2014/main" id="{55DFD853-78B2-189B-992D-AFD2419B59F1}"/>
              </a:ext>
            </a:extLst>
          </p:cNvPr>
          <p:cNvSpPr txBox="1"/>
          <p:nvPr/>
        </p:nvSpPr>
        <p:spPr>
          <a:xfrm>
            <a:off x="4067175" y="3146425"/>
            <a:ext cx="1246188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spc="-10" dirty="0">
                <a:latin typeface="Century Gothic" panose="020B0502020202020204" pitchFamily="34" charset="0"/>
                <a:cs typeface="Arial"/>
              </a:rPr>
              <a:t>HGU 25 TAHUN</a:t>
            </a:r>
          </a:p>
          <a:p>
            <a:pPr>
              <a:defRPr/>
            </a:pPr>
            <a:r>
              <a:rPr lang="en-US" sz="1100" b="1" spc="-10" dirty="0">
                <a:latin typeface="Century Gothic" panose="020B0502020202020204" pitchFamily="34" charset="0"/>
                <a:cs typeface="Arial"/>
              </a:rPr>
              <a:t>HGB 20 TAHUN</a:t>
            </a:r>
          </a:p>
          <a:p>
            <a:pPr>
              <a:defRPr/>
            </a:pPr>
            <a:r>
              <a:rPr lang="en-US" sz="1100" b="1" spc="-10" dirty="0">
                <a:latin typeface="Century Gothic" panose="020B0502020202020204" pitchFamily="34" charset="0"/>
                <a:cs typeface="Arial"/>
              </a:rPr>
              <a:t>HP 20 TAHUN</a:t>
            </a:r>
            <a:endParaRPr lang="en-ID" sz="1100" b="1" dirty="0">
              <a:latin typeface="Century Gothic" panose="020B0502020202020204" pitchFamily="34" charset="0"/>
            </a:endParaRPr>
          </a:p>
        </p:txBody>
      </p:sp>
      <p:sp>
        <p:nvSpPr>
          <p:cNvPr id="3216" name="TextBox 3215">
            <a:extLst>
              <a:ext uri="{FF2B5EF4-FFF2-40B4-BE49-F238E27FC236}">
                <a16:creationId xmlns:a16="http://schemas.microsoft.com/office/drawing/2014/main" id="{6B77207C-DD74-7BD9-0781-AD3BCCF2AE2F}"/>
              </a:ext>
            </a:extLst>
          </p:cNvPr>
          <p:cNvSpPr txBox="1"/>
          <p:nvPr/>
        </p:nvSpPr>
        <p:spPr>
          <a:xfrm>
            <a:off x="6207125" y="3140075"/>
            <a:ext cx="1246188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spc="-10" dirty="0">
                <a:latin typeface="Century Gothic" panose="020B0502020202020204" pitchFamily="34" charset="0"/>
                <a:cs typeface="Arial"/>
              </a:rPr>
              <a:t>HGU 35 TAHUN</a:t>
            </a:r>
          </a:p>
          <a:p>
            <a:pPr>
              <a:defRPr/>
            </a:pPr>
            <a:r>
              <a:rPr lang="en-US" sz="1100" b="1" spc="-10" dirty="0">
                <a:latin typeface="Century Gothic" panose="020B0502020202020204" pitchFamily="34" charset="0"/>
                <a:cs typeface="Arial"/>
              </a:rPr>
              <a:t>HGB 30 TAHUN</a:t>
            </a:r>
          </a:p>
          <a:p>
            <a:pPr>
              <a:defRPr/>
            </a:pPr>
            <a:r>
              <a:rPr lang="en-US" sz="1100" b="1" spc="-10" dirty="0">
                <a:latin typeface="Century Gothic" panose="020B0502020202020204" pitchFamily="34" charset="0"/>
                <a:cs typeface="Arial"/>
              </a:rPr>
              <a:t>HP 30 TAHUN</a:t>
            </a:r>
            <a:endParaRPr lang="en-ID" sz="1100" b="1" dirty="0">
              <a:latin typeface="Century Gothic" panose="020B0502020202020204" pitchFamily="34" charset="0"/>
            </a:endParaRPr>
          </a:p>
        </p:txBody>
      </p:sp>
      <p:pic>
        <p:nvPicPr>
          <p:cNvPr id="82966" name="Picture 3216">
            <a:extLst>
              <a:ext uri="{FF2B5EF4-FFF2-40B4-BE49-F238E27FC236}">
                <a16:creationId xmlns:a16="http://schemas.microsoft.com/office/drawing/2014/main" id="{E78DF10D-AA3D-B0B7-E0A3-B5CE8F29E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91156" flipV="1">
            <a:off x="5407025" y="3067050"/>
            <a:ext cx="6889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8" name="TextBox 3217">
            <a:extLst>
              <a:ext uri="{FF2B5EF4-FFF2-40B4-BE49-F238E27FC236}">
                <a16:creationId xmlns:a16="http://schemas.microsoft.com/office/drawing/2014/main" id="{120353CD-6BE1-46F5-DB44-FA85D252F5B3}"/>
              </a:ext>
            </a:extLst>
          </p:cNvPr>
          <p:cNvSpPr txBox="1"/>
          <p:nvPr/>
        </p:nvSpPr>
        <p:spPr>
          <a:xfrm>
            <a:off x="6588125" y="4471988"/>
            <a:ext cx="12477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spc="-10" dirty="0" err="1">
                <a:latin typeface="Century Gothic" panose="020B0502020202020204" pitchFamily="34" charset="0"/>
                <a:cs typeface="Arial"/>
              </a:rPr>
              <a:t>Apabila</a:t>
            </a:r>
            <a:r>
              <a:rPr lang="en-US" sz="1200" b="1" spc="-1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1200" b="1" spc="-10" dirty="0" err="1">
                <a:latin typeface="Century Gothic" panose="020B0502020202020204" pitchFamily="34" charset="0"/>
                <a:cs typeface="Arial"/>
              </a:rPr>
              <a:t>tidak</a:t>
            </a:r>
            <a:r>
              <a:rPr lang="en-US" sz="1200" b="1" spc="-1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1200" b="1" spc="-10" dirty="0" err="1">
                <a:latin typeface="Century Gothic" panose="020B0502020202020204" pitchFamily="34" charset="0"/>
                <a:cs typeface="Arial"/>
              </a:rPr>
              <a:t>dimohon</a:t>
            </a:r>
            <a:r>
              <a:rPr lang="en-US" sz="1200" b="1" spc="-1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1200" b="1" spc="-10" dirty="0" err="1">
                <a:latin typeface="Century Gothic" panose="020B0502020202020204" pitchFamily="34" charset="0"/>
                <a:cs typeface="Arial"/>
              </a:rPr>
              <a:t>lebih</a:t>
            </a:r>
            <a:r>
              <a:rPr lang="en-US" sz="1200" b="1" spc="-1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1200" b="1" spc="-10" dirty="0" err="1">
                <a:latin typeface="Century Gothic" panose="020B0502020202020204" pitchFamily="34" charset="0"/>
                <a:cs typeface="Arial"/>
              </a:rPr>
              <a:t>dari</a:t>
            </a:r>
            <a:r>
              <a:rPr lang="en-US" sz="1200" b="1" spc="-10" dirty="0">
                <a:latin typeface="Century Gothic" panose="020B0502020202020204" pitchFamily="34" charset="0"/>
                <a:cs typeface="Arial"/>
              </a:rPr>
              <a:t> 2 </a:t>
            </a:r>
            <a:r>
              <a:rPr lang="en-US" sz="1200" b="1" spc="-10" dirty="0" err="1">
                <a:latin typeface="Century Gothic" panose="020B0502020202020204" pitchFamily="34" charset="0"/>
                <a:cs typeface="Arial"/>
              </a:rPr>
              <a:t>tahun</a:t>
            </a:r>
            <a:r>
              <a:rPr lang="en-US" sz="1200" b="1" spc="-1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1200" b="1" spc="-10" dirty="0" err="1">
                <a:latin typeface="Century Gothic" panose="020B0502020202020204" pitchFamily="34" charset="0"/>
                <a:cs typeface="Arial"/>
              </a:rPr>
              <a:t>maka</a:t>
            </a:r>
            <a:r>
              <a:rPr lang="en-US" sz="1200" b="1" spc="-1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1200" b="1" spc="-10" dirty="0" err="1">
                <a:latin typeface="Century Gothic" panose="020B0502020202020204" pitchFamily="34" charset="0"/>
                <a:cs typeface="Arial"/>
              </a:rPr>
              <a:t>siklus</a:t>
            </a:r>
            <a:r>
              <a:rPr lang="en-US" sz="1200" b="1" spc="-1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1200" b="1" spc="-10" dirty="0" err="1">
                <a:latin typeface="Century Gothic" panose="020B0502020202020204" pitchFamily="34" charset="0"/>
                <a:cs typeface="Arial"/>
              </a:rPr>
              <a:t>kembali</a:t>
            </a:r>
            <a:r>
              <a:rPr lang="en-US" sz="1200" b="1" spc="-1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1200" b="1" spc="-10" dirty="0" err="1">
                <a:latin typeface="Century Gothic" panose="020B0502020202020204" pitchFamily="34" charset="0"/>
                <a:cs typeface="Arial"/>
              </a:rPr>
              <a:t>ke</a:t>
            </a:r>
            <a:r>
              <a:rPr lang="en-US" sz="1200" b="1" spc="-1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1200" b="1" spc="-10" dirty="0" err="1">
                <a:latin typeface="Century Gothic" panose="020B0502020202020204" pitchFamily="34" charset="0"/>
                <a:cs typeface="Arial"/>
              </a:rPr>
              <a:t>pemberian</a:t>
            </a:r>
            <a:r>
              <a:rPr lang="en-US" sz="1200" b="1" spc="-1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1200" b="1" spc="-10" dirty="0" err="1">
                <a:latin typeface="Century Gothic" panose="020B0502020202020204" pitchFamily="34" charset="0"/>
                <a:cs typeface="Arial"/>
              </a:rPr>
              <a:t>hak</a:t>
            </a:r>
            <a:endParaRPr lang="en-ID" sz="1200" b="1" dirty="0">
              <a:latin typeface="Century Gothic" panose="020B0502020202020204" pitchFamily="34" charset="0"/>
            </a:endParaRPr>
          </a:p>
        </p:txBody>
      </p:sp>
      <p:sp>
        <p:nvSpPr>
          <p:cNvPr id="82968" name="TextBox 3218">
            <a:extLst>
              <a:ext uri="{FF2B5EF4-FFF2-40B4-BE49-F238E27FC236}">
                <a16:creationId xmlns:a16="http://schemas.microsoft.com/office/drawing/2014/main" id="{C7614F57-B104-B68F-3707-04EFDB322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6037263"/>
            <a:ext cx="285115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entury Gothic" panose="020B0502020202020204" pitchFamily="34" charset="0"/>
                <a:cs typeface="Arial" panose="020B0604020202020204" pitchFamily="34" charset="0"/>
              </a:rPr>
              <a:t>Atau dapat dilimpahkan kepada pejabat yang menerbitkan keputusan?</a:t>
            </a:r>
            <a:endParaRPr lang="en-ID" altLang="en-US" sz="1000" b="1">
              <a:latin typeface="Century Gothic" panose="020B0502020202020204" pitchFamily="34" charset="0"/>
            </a:endParaRPr>
          </a:p>
        </p:txBody>
      </p:sp>
      <p:sp>
        <p:nvSpPr>
          <p:cNvPr id="82969" name="Rectangle 7">
            <a:extLst>
              <a:ext uri="{FF2B5EF4-FFF2-40B4-BE49-F238E27FC236}">
                <a16:creationId xmlns:a16="http://schemas.microsoft.com/office/drawing/2014/main" id="{38D6D77E-B5F5-BEB5-5974-1DC2C0099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388" y="79375"/>
            <a:ext cx="3605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PEMBERIAN HAK DI ATAS HPL</a:t>
            </a:r>
            <a:endParaRPr lang="en-GB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103">
            <a:extLst>
              <a:ext uri="{FF2B5EF4-FFF2-40B4-BE49-F238E27FC236}">
                <a16:creationId xmlns:a16="http://schemas.microsoft.com/office/drawing/2014/main" id="{81C94538-0EFF-DA83-B3CA-F15C35DFA613}"/>
              </a:ext>
            </a:extLst>
          </p:cNvPr>
          <p:cNvGrpSpPr>
            <a:grpSpLocks/>
          </p:cNvGrpSpPr>
          <p:nvPr/>
        </p:nvGrpSpPr>
        <p:grpSpPr bwMode="auto">
          <a:xfrm>
            <a:off x="0" y="-11113"/>
            <a:ext cx="11874500" cy="914401"/>
            <a:chOff x="0" y="-10496"/>
            <a:chExt cx="11873820" cy="913982"/>
          </a:xfrm>
        </p:grpSpPr>
        <p:grpSp>
          <p:nvGrpSpPr>
            <p:cNvPr id="85001" name="Group 4">
              <a:extLst>
                <a:ext uri="{FF2B5EF4-FFF2-40B4-BE49-F238E27FC236}">
                  <a16:creationId xmlns:a16="http://schemas.microsoft.com/office/drawing/2014/main" id="{D17503A4-DC5B-E5F9-DAB8-AD9029A04B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0496"/>
              <a:ext cx="10960215" cy="491560"/>
              <a:chOff x="1467894" y="-1703"/>
              <a:chExt cx="8995355" cy="62218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378A4D6-E957-0759-1812-0DD752202636}"/>
                  </a:ext>
                </a:extLst>
              </p:cNvPr>
              <p:cNvSpPr/>
              <p:nvPr/>
            </p:nvSpPr>
            <p:spPr>
              <a:xfrm>
                <a:off x="1467894" y="306"/>
                <a:ext cx="8792807" cy="620611"/>
              </a:xfrm>
              <a:prstGeom prst="rect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99BF5800-DF05-87A2-478F-6AA612DD0805}"/>
                  </a:ext>
                </a:extLst>
              </p:cNvPr>
              <p:cNvSpPr/>
              <p:nvPr/>
            </p:nvSpPr>
            <p:spPr>
              <a:xfrm>
                <a:off x="9481608" y="-1703"/>
                <a:ext cx="981031" cy="622620"/>
              </a:xfrm>
              <a:prstGeom prst="parallelogram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BC6432-0A1C-4397-4C69-5484A683AE24}"/>
                </a:ext>
              </a:extLst>
            </p:cNvPr>
            <p:cNvGrpSpPr/>
            <p:nvPr/>
          </p:nvGrpSpPr>
          <p:grpSpPr>
            <a:xfrm flipV="1">
              <a:off x="0" y="535482"/>
              <a:ext cx="10910198" cy="121968"/>
              <a:chOff x="2197100" y="-1703"/>
              <a:chExt cx="8266149" cy="622189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9584218-B860-C0BC-59A7-E29E28B24FE4}"/>
                  </a:ext>
                </a:extLst>
              </p:cNvPr>
              <p:cNvSpPr/>
              <p:nvPr/>
            </p:nvSpPr>
            <p:spPr>
              <a:xfrm>
                <a:off x="2197100" y="0"/>
                <a:ext cx="8064500" cy="620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0A37863A-FC92-FDD8-65B3-E5422F6B6BC8}"/>
                  </a:ext>
                </a:extLst>
              </p:cNvPr>
              <p:cNvSpPr/>
              <p:nvPr/>
            </p:nvSpPr>
            <p:spPr>
              <a:xfrm>
                <a:off x="9482442" y="-1703"/>
                <a:ext cx="980807" cy="622189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85003" name="Picture 13">
              <a:extLst>
                <a:ext uri="{FF2B5EF4-FFF2-40B4-BE49-F238E27FC236}">
                  <a16:creationId xmlns:a16="http://schemas.microsoft.com/office/drawing/2014/main" id="{A316795F-FBCA-470C-B0EE-CB9367D8D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9318" y="40477"/>
              <a:ext cx="864502" cy="86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4" name="Picture 14">
              <a:extLst>
                <a:ext uri="{FF2B5EF4-FFF2-40B4-BE49-F238E27FC236}">
                  <a16:creationId xmlns:a16="http://schemas.microsoft.com/office/drawing/2014/main" id="{3A196529-B4CC-ADC1-6010-A258227EF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459353" cy="74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995" name="Rectangle 7">
            <a:extLst>
              <a:ext uri="{FF2B5EF4-FFF2-40B4-BE49-F238E27FC236}">
                <a16:creationId xmlns:a16="http://schemas.microsoft.com/office/drawing/2014/main" id="{D18B99BA-F752-A51B-99E8-0AB38FE03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688" y="79375"/>
            <a:ext cx="2668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REDISTRIBUSI TANAH</a:t>
            </a:r>
            <a:endParaRPr lang="en-GB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4996" name="Slide">
            <a:extLst>
              <a:ext uri="{FF2B5EF4-FFF2-40B4-BE49-F238E27FC236}">
                <a16:creationId xmlns:a16="http://schemas.microsoft.com/office/drawing/2014/main" id="{94446742-F120-6511-1246-B2D5CAB60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4"/>
          <a:stretch>
            <a:fillRect/>
          </a:stretch>
        </p:blipFill>
        <p:spPr bwMode="auto">
          <a:xfrm>
            <a:off x="-25400" y="1460500"/>
            <a:ext cx="742315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Box 3">
            <a:extLst>
              <a:ext uri="{FF2B5EF4-FFF2-40B4-BE49-F238E27FC236}">
                <a16:creationId xmlns:a16="http://schemas.microsoft.com/office/drawing/2014/main" id="{B21AE1DE-49FD-5D8A-B0C9-C1D7A5695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5759450"/>
            <a:ext cx="40465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>
                <a:latin typeface="Century Gothic" panose="020B0502020202020204" pitchFamily="34" charset="0"/>
                <a:cs typeface="Arial" panose="020B0604020202020204" pitchFamily="34" charset="0"/>
              </a:rPr>
              <a:t>PEMULIHAN DAN PENGUATAN &amp; PENGOPTIMALISASI ASET BUMN/BUMD</a:t>
            </a:r>
          </a:p>
        </p:txBody>
      </p:sp>
      <p:sp>
        <p:nvSpPr>
          <p:cNvPr id="84998" name="TextBox 4">
            <a:extLst>
              <a:ext uri="{FF2B5EF4-FFF2-40B4-BE49-F238E27FC236}">
                <a16:creationId xmlns:a16="http://schemas.microsoft.com/office/drawing/2014/main" id="{626DEB6B-C5FC-1EDD-16BF-BDF80B791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814388"/>
            <a:ext cx="666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>
                <a:latin typeface="Century Gothic" panose="020B0502020202020204" pitchFamily="34" charset="0"/>
                <a:cs typeface="Arial" panose="020B0604020202020204" pitchFamily="34" charset="0"/>
              </a:rPr>
              <a:t>UNTUK ASET YANG TIDAK DIMANFAATKAN DENGAN BAIK, DAPAT DILAKSANAKAN MELALUI REDISTRIBUSI TANAH</a:t>
            </a:r>
          </a:p>
        </p:txBody>
      </p:sp>
      <p:pic>
        <p:nvPicPr>
          <p:cNvPr id="84999" name="Slide">
            <a:extLst>
              <a:ext uri="{FF2B5EF4-FFF2-40B4-BE49-F238E27FC236}">
                <a16:creationId xmlns:a16="http://schemas.microsoft.com/office/drawing/2014/main" id="{455232F6-A7C1-4ADC-4FF0-1C62380A8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t="11700" r="13940" b="19281"/>
          <a:stretch>
            <a:fillRect/>
          </a:stretch>
        </p:blipFill>
        <p:spPr bwMode="auto">
          <a:xfrm>
            <a:off x="7413625" y="2971800"/>
            <a:ext cx="470217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TextBox 7">
            <a:extLst>
              <a:ext uri="{FF2B5EF4-FFF2-40B4-BE49-F238E27FC236}">
                <a16:creationId xmlns:a16="http://schemas.microsoft.com/office/drawing/2014/main" id="{38AA6AD2-3BFA-F8AD-D1F2-377AC19F8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2725738"/>
            <a:ext cx="441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>
                <a:latin typeface="Century Gothic" panose="020B0502020202020204" pitchFamily="34" charset="0"/>
                <a:cs typeface="Arial" panose="020B0604020202020204" pitchFamily="34" charset="0"/>
              </a:rPr>
              <a:t>SKEMA REDISTRIBUSI PEMANFAATAN LAHAN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103">
            <a:extLst>
              <a:ext uri="{FF2B5EF4-FFF2-40B4-BE49-F238E27FC236}">
                <a16:creationId xmlns:a16="http://schemas.microsoft.com/office/drawing/2014/main" id="{E1E91EAD-D02D-0F61-9B0A-FF4B3AAD5237}"/>
              </a:ext>
            </a:extLst>
          </p:cNvPr>
          <p:cNvGrpSpPr>
            <a:grpSpLocks/>
          </p:cNvGrpSpPr>
          <p:nvPr/>
        </p:nvGrpSpPr>
        <p:grpSpPr bwMode="auto">
          <a:xfrm>
            <a:off x="0" y="-11113"/>
            <a:ext cx="11874500" cy="914401"/>
            <a:chOff x="0" y="-10496"/>
            <a:chExt cx="11873820" cy="913982"/>
          </a:xfrm>
        </p:grpSpPr>
        <p:grpSp>
          <p:nvGrpSpPr>
            <p:cNvPr id="86022" name="Group 4">
              <a:extLst>
                <a:ext uri="{FF2B5EF4-FFF2-40B4-BE49-F238E27FC236}">
                  <a16:creationId xmlns:a16="http://schemas.microsoft.com/office/drawing/2014/main" id="{42C7CCB0-EE1B-3346-24BB-276820BD5D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0496"/>
              <a:ext cx="10960215" cy="491560"/>
              <a:chOff x="1467894" y="-1703"/>
              <a:chExt cx="8995355" cy="62218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885F5F-0E8B-FC79-5E18-6491C2AA796C}"/>
                  </a:ext>
                </a:extLst>
              </p:cNvPr>
              <p:cNvSpPr/>
              <p:nvPr/>
            </p:nvSpPr>
            <p:spPr>
              <a:xfrm>
                <a:off x="1467894" y="306"/>
                <a:ext cx="8792807" cy="620611"/>
              </a:xfrm>
              <a:prstGeom prst="rect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F72DE9AA-F94D-7949-B7CD-15C56628C073}"/>
                  </a:ext>
                </a:extLst>
              </p:cNvPr>
              <p:cNvSpPr/>
              <p:nvPr/>
            </p:nvSpPr>
            <p:spPr>
              <a:xfrm>
                <a:off x="9481608" y="-1703"/>
                <a:ext cx="981031" cy="622620"/>
              </a:xfrm>
              <a:prstGeom prst="parallelogram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D9BFFF-F7E8-DD32-0FE9-2F018B4DAA4E}"/>
                </a:ext>
              </a:extLst>
            </p:cNvPr>
            <p:cNvGrpSpPr/>
            <p:nvPr/>
          </p:nvGrpSpPr>
          <p:grpSpPr>
            <a:xfrm flipV="1">
              <a:off x="0" y="535482"/>
              <a:ext cx="10910198" cy="121968"/>
              <a:chOff x="2197100" y="-1703"/>
              <a:chExt cx="8266149" cy="622189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4DAA039-D02D-4468-6DF5-187CE725CE23}"/>
                  </a:ext>
                </a:extLst>
              </p:cNvPr>
              <p:cNvSpPr/>
              <p:nvPr/>
            </p:nvSpPr>
            <p:spPr>
              <a:xfrm>
                <a:off x="2197100" y="0"/>
                <a:ext cx="8064500" cy="620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D04F124D-3601-CA16-833D-A83557F85AD4}"/>
                  </a:ext>
                </a:extLst>
              </p:cNvPr>
              <p:cNvSpPr/>
              <p:nvPr/>
            </p:nvSpPr>
            <p:spPr>
              <a:xfrm>
                <a:off x="9482442" y="-1703"/>
                <a:ext cx="980807" cy="622189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86024" name="Picture 13">
              <a:extLst>
                <a:ext uri="{FF2B5EF4-FFF2-40B4-BE49-F238E27FC236}">
                  <a16:creationId xmlns:a16="http://schemas.microsoft.com/office/drawing/2014/main" id="{1BD26A7C-8C1A-3736-2096-375EBA4DCF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9318" y="40477"/>
              <a:ext cx="864502" cy="86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25" name="Picture 14">
              <a:extLst>
                <a:ext uri="{FF2B5EF4-FFF2-40B4-BE49-F238E27FC236}">
                  <a16:creationId xmlns:a16="http://schemas.microsoft.com/office/drawing/2014/main" id="{1D182852-7072-4C2A-255B-77E05EFA8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459353" cy="74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019" name="Rectangle 7">
            <a:extLst>
              <a:ext uri="{FF2B5EF4-FFF2-40B4-BE49-F238E27FC236}">
                <a16:creationId xmlns:a16="http://schemas.microsoft.com/office/drawing/2014/main" id="{A9F9AFF5-2D46-044D-CCD0-F0C81E7B2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688" y="79375"/>
            <a:ext cx="2668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REDISTRIBUSI TANAH</a:t>
            </a:r>
            <a:endParaRPr lang="en-GB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TextBox 4">
            <a:extLst>
              <a:ext uri="{FF2B5EF4-FFF2-40B4-BE49-F238E27FC236}">
                <a16:creationId xmlns:a16="http://schemas.microsoft.com/office/drawing/2014/main" id="{F3910BFB-FD74-2C2F-272C-63E257B4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338" y="808038"/>
            <a:ext cx="6661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>
                <a:latin typeface="Century Gothic" panose="020B0502020202020204" pitchFamily="34" charset="0"/>
                <a:cs typeface="Arial" panose="020B0604020202020204" pitchFamily="34" charset="0"/>
              </a:rPr>
              <a:t>UNTUK ASET YANG TIDAK DIMANFAATKAN DENGAN BAIK, DAPAT DILAKSANAKAN MELALUI REDISTRIBUSI TANAH</a:t>
            </a:r>
          </a:p>
        </p:txBody>
      </p:sp>
      <p:pic>
        <p:nvPicPr>
          <p:cNvPr id="86021" name="Slide">
            <a:extLst>
              <a:ext uri="{FF2B5EF4-FFF2-40B4-BE49-F238E27FC236}">
                <a16:creationId xmlns:a16="http://schemas.microsoft.com/office/drawing/2014/main" id="{DF9D832B-FFD6-FB99-B37D-1F5D3D728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t="11700" r="9404" b="19281"/>
          <a:stretch>
            <a:fillRect/>
          </a:stretch>
        </p:blipFill>
        <p:spPr bwMode="auto">
          <a:xfrm>
            <a:off x="1301750" y="1647825"/>
            <a:ext cx="9412288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8">
            <a:extLst>
              <a:ext uri="{FF2B5EF4-FFF2-40B4-BE49-F238E27FC236}">
                <a16:creationId xmlns:a16="http://schemas.microsoft.com/office/drawing/2014/main" id="{FD06E390-1BF0-8990-031A-908D8961D223}"/>
              </a:ext>
            </a:extLst>
          </p:cNvPr>
          <p:cNvSpPr/>
          <p:nvPr/>
        </p:nvSpPr>
        <p:spPr>
          <a:xfrm>
            <a:off x="1588" y="0"/>
            <a:ext cx="12192000" cy="793750"/>
          </a:xfrm>
          <a:custGeom>
            <a:avLst/>
            <a:gdLst>
              <a:gd name="connsiteX0" fmla="*/ 0 w 12192000"/>
              <a:gd name="connsiteY0" fmla="*/ 0 h 413657"/>
              <a:gd name="connsiteX1" fmla="*/ 12192000 w 12192000"/>
              <a:gd name="connsiteY1" fmla="*/ 0 h 413657"/>
              <a:gd name="connsiteX2" fmla="*/ 12192000 w 12192000"/>
              <a:gd name="connsiteY2" fmla="*/ 413657 h 413657"/>
              <a:gd name="connsiteX3" fmla="*/ 0 w 12192000"/>
              <a:gd name="connsiteY3" fmla="*/ 413657 h 413657"/>
              <a:gd name="connsiteX4" fmla="*/ 0 w 12192000"/>
              <a:gd name="connsiteY4" fmla="*/ 0 h 413657"/>
              <a:gd name="connsiteX0" fmla="*/ 0 w 12192000"/>
              <a:gd name="connsiteY0" fmla="*/ 0 h 413657"/>
              <a:gd name="connsiteX1" fmla="*/ 6705600 w 12192000"/>
              <a:gd name="connsiteY1" fmla="*/ 0 h 413657"/>
              <a:gd name="connsiteX2" fmla="*/ 12192000 w 12192000"/>
              <a:gd name="connsiteY2" fmla="*/ 0 h 413657"/>
              <a:gd name="connsiteX3" fmla="*/ 12192000 w 12192000"/>
              <a:gd name="connsiteY3" fmla="*/ 413657 h 413657"/>
              <a:gd name="connsiteX4" fmla="*/ 0 w 12192000"/>
              <a:gd name="connsiteY4" fmla="*/ 413657 h 413657"/>
              <a:gd name="connsiteX5" fmla="*/ 0 w 12192000"/>
              <a:gd name="connsiteY5" fmla="*/ 0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13657">
                <a:moveTo>
                  <a:pt x="0" y="0"/>
                </a:moveTo>
                <a:lnTo>
                  <a:pt x="6705600" y="0"/>
                </a:lnTo>
                <a:lnTo>
                  <a:pt x="12192000" y="0"/>
                </a:lnTo>
                <a:lnTo>
                  <a:pt x="12192000" y="413657"/>
                </a:lnTo>
                <a:lnTo>
                  <a:pt x="0" y="413657"/>
                </a:lnTo>
                <a:lnTo>
                  <a:pt x="0" y="0"/>
                </a:lnTo>
                <a:close/>
              </a:path>
            </a:pathLst>
          </a:custGeom>
          <a:solidFill>
            <a:srgbClr val="C55A1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68611" name="Picture 1">
            <a:extLst>
              <a:ext uri="{FF2B5EF4-FFF2-40B4-BE49-F238E27FC236}">
                <a16:creationId xmlns:a16="http://schemas.microsoft.com/office/drawing/2014/main" id="{0D3B7108-65A5-E15C-540E-4B887454F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5" y="34925"/>
            <a:ext cx="13525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: Shape 2">
            <a:extLst>
              <a:ext uri="{FF2B5EF4-FFF2-40B4-BE49-F238E27FC236}">
                <a16:creationId xmlns:a16="http://schemas.microsoft.com/office/drawing/2014/main" id="{67AD2B4A-9662-7A33-5C7D-8F1FAD133E4C}"/>
              </a:ext>
            </a:extLst>
          </p:cNvPr>
          <p:cNvSpPr/>
          <p:nvPr/>
        </p:nvSpPr>
        <p:spPr>
          <a:xfrm>
            <a:off x="1158875" y="1416050"/>
            <a:ext cx="3400425" cy="2032000"/>
          </a:xfrm>
          <a:custGeom>
            <a:avLst/>
            <a:gdLst>
              <a:gd name="connsiteX0" fmla="*/ 301562 w 3035029"/>
              <a:gd name="connsiteY0" fmla="*/ 0 h 1614791"/>
              <a:gd name="connsiteX1" fmla="*/ 2733467 w 3035029"/>
              <a:gd name="connsiteY1" fmla="*/ 0 h 1614791"/>
              <a:gd name="connsiteX2" fmla="*/ 3035029 w 3035029"/>
              <a:gd name="connsiteY2" fmla="*/ 301562 h 1614791"/>
              <a:gd name="connsiteX3" fmla="*/ 3035029 w 3035029"/>
              <a:gd name="connsiteY3" fmla="*/ 486384 h 1614791"/>
              <a:gd name="connsiteX4" fmla="*/ 2788812 w 3035029"/>
              <a:gd name="connsiteY4" fmla="*/ 486384 h 1614791"/>
              <a:gd name="connsiteX5" fmla="*/ 2788812 w 3035029"/>
              <a:gd name="connsiteY5" fmla="*/ 475412 h 1614791"/>
              <a:gd name="connsiteX6" fmla="*/ 2788812 w 3035029"/>
              <a:gd name="connsiteY6" fmla="*/ 430013 h 1614791"/>
              <a:gd name="connsiteX7" fmla="*/ 2788812 w 3035029"/>
              <a:gd name="connsiteY7" fmla="*/ 378137 h 1614791"/>
              <a:gd name="connsiteX8" fmla="*/ 2656890 w 3035029"/>
              <a:gd name="connsiteY8" fmla="*/ 246215 h 1614791"/>
              <a:gd name="connsiteX9" fmla="*/ 2605014 w 3035029"/>
              <a:gd name="connsiteY9" fmla="*/ 246215 h 1614791"/>
              <a:gd name="connsiteX10" fmla="*/ 2559615 w 3035029"/>
              <a:gd name="connsiteY10" fmla="*/ 246215 h 1614791"/>
              <a:gd name="connsiteX11" fmla="*/ 475414 w 3035029"/>
              <a:gd name="connsiteY11" fmla="*/ 246215 h 1614791"/>
              <a:gd name="connsiteX12" fmla="*/ 430015 w 3035029"/>
              <a:gd name="connsiteY12" fmla="*/ 246215 h 1614791"/>
              <a:gd name="connsiteX13" fmla="*/ 378139 w 3035029"/>
              <a:gd name="connsiteY13" fmla="*/ 246215 h 1614791"/>
              <a:gd name="connsiteX14" fmla="*/ 246217 w 3035029"/>
              <a:gd name="connsiteY14" fmla="*/ 378137 h 1614791"/>
              <a:gd name="connsiteX15" fmla="*/ 246217 w 3035029"/>
              <a:gd name="connsiteY15" fmla="*/ 430013 h 1614791"/>
              <a:gd name="connsiteX16" fmla="*/ 246217 w 3035029"/>
              <a:gd name="connsiteY16" fmla="*/ 475412 h 1614791"/>
              <a:gd name="connsiteX17" fmla="*/ 246217 w 3035029"/>
              <a:gd name="connsiteY17" fmla="*/ 1139377 h 1614791"/>
              <a:gd name="connsiteX18" fmla="*/ 246217 w 3035029"/>
              <a:gd name="connsiteY18" fmla="*/ 1184776 h 1614791"/>
              <a:gd name="connsiteX19" fmla="*/ 246217 w 3035029"/>
              <a:gd name="connsiteY19" fmla="*/ 1236652 h 1614791"/>
              <a:gd name="connsiteX20" fmla="*/ 378139 w 3035029"/>
              <a:gd name="connsiteY20" fmla="*/ 1368574 h 1614791"/>
              <a:gd name="connsiteX21" fmla="*/ 430015 w 3035029"/>
              <a:gd name="connsiteY21" fmla="*/ 1368574 h 1614791"/>
              <a:gd name="connsiteX22" fmla="*/ 475414 w 3035029"/>
              <a:gd name="connsiteY22" fmla="*/ 1368574 h 1614791"/>
              <a:gd name="connsiteX23" fmla="*/ 2559615 w 3035029"/>
              <a:gd name="connsiteY23" fmla="*/ 1368574 h 1614791"/>
              <a:gd name="connsiteX24" fmla="*/ 2605014 w 3035029"/>
              <a:gd name="connsiteY24" fmla="*/ 1368574 h 1614791"/>
              <a:gd name="connsiteX25" fmla="*/ 2656890 w 3035029"/>
              <a:gd name="connsiteY25" fmla="*/ 1368574 h 1614791"/>
              <a:gd name="connsiteX26" fmla="*/ 2788812 w 3035029"/>
              <a:gd name="connsiteY26" fmla="*/ 1236652 h 1614791"/>
              <a:gd name="connsiteX27" fmla="*/ 2788812 w 3035029"/>
              <a:gd name="connsiteY27" fmla="*/ 1184776 h 1614791"/>
              <a:gd name="connsiteX28" fmla="*/ 2788812 w 3035029"/>
              <a:gd name="connsiteY28" fmla="*/ 1139377 h 1614791"/>
              <a:gd name="connsiteX29" fmla="*/ 2788812 w 3035029"/>
              <a:gd name="connsiteY29" fmla="*/ 1134894 h 1614791"/>
              <a:gd name="connsiteX30" fmla="*/ 3035029 w 3035029"/>
              <a:gd name="connsiteY30" fmla="*/ 1134894 h 1614791"/>
              <a:gd name="connsiteX31" fmla="*/ 3035029 w 3035029"/>
              <a:gd name="connsiteY31" fmla="*/ 1313229 h 1614791"/>
              <a:gd name="connsiteX32" fmla="*/ 2733467 w 3035029"/>
              <a:gd name="connsiteY32" fmla="*/ 1614791 h 1614791"/>
              <a:gd name="connsiteX33" fmla="*/ 301562 w 3035029"/>
              <a:gd name="connsiteY33" fmla="*/ 1614791 h 1614791"/>
              <a:gd name="connsiteX34" fmla="*/ 0 w 3035029"/>
              <a:gd name="connsiteY34" fmla="*/ 1313229 h 1614791"/>
              <a:gd name="connsiteX35" fmla="*/ 0 w 3035029"/>
              <a:gd name="connsiteY35" fmla="*/ 301562 h 1614791"/>
              <a:gd name="connsiteX36" fmla="*/ 301562 w 3035029"/>
              <a:gd name="connsiteY36" fmla="*/ 0 h 161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35029" h="1614791">
                <a:moveTo>
                  <a:pt x="301562" y="0"/>
                </a:moveTo>
                <a:lnTo>
                  <a:pt x="2733467" y="0"/>
                </a:lnTo>
                <a:cubicBezTo>
                  <a:pt x="2900015" y="0"/>
                  <a:pt x="3035029" y="135014"/>
                  <a:pt x="3035029" y="301562"/>
                </a:cubicBezTo>
                <a:lnTo>
                  <a:pt x="3035029" y="486384"/>
                </a:lnTo>
                <a:lnTo>
                  <a:pt x="2788812" y="486384"/>
                </a:lnTo>
                <a:lnTo>
                  <a:pt x="2788812" y="475412"/>
                </a:lnTo>
                <a:lnTo>
                  <a:pt x="2788812" y="430013"/>
                </a:lnTo>
                <a:lnTo>
                  <a:pt x="2788812" y="378137"/>
                </a:lnTo>
                <a:cubicBezTo>
                  <a:pt x="2788812" y="305278"/>
                  <a:pt x="2729749" y="246215"/>
                  <a:pt x="2656890" y="246215"/>
                </a:cubicBezTo>
                <a:lnTo>
                  <a:pt x="2605014" y="246215"/>
                </a:lnTo>
                <a:lnTo>
                  <a:pt x="2559615" y="246215"/>
                </a:lnTo>
                <a:lnTo>
                  <a:pt x="475414" y="246215"/>
                </a:lnTo>
                <a:lnTo>
                  <a:pt x="430015" y="246215"/>
                </a:lnTo>
                <a:lnTo>
                  <a:pt x="378139" y="246215"/>
                </a:lnTo>
                <a:cubicBezTo>
                  <a:pt x="305280" y="246215"/>
                  <a:pt x="246217" y="305278"/>
                  <a:pt x="246217" y="378137"/>
                </a:cubicBezTo>
                <a:lnTo>
                  <a:pt x="246217" y="430013"/>
                </a:lnTo>
                <a:lnTo>
                  <a:pt x="246217" y="475412"/>
                </a:lnTo>
                <a:lnTo>
                  <a:pt x="246217" y="1139377"/>
                </a:lnTo>
                <a:lnTo>
                  <a:pt x="246217" y="1184776"/>
                </a:lnTo>
                <a:lnTo>
                  <a:pt x="246217" y="1236652"/>
                </a:lnTo>
                <a:cubicBezTo>
                  <a:pt x="246217" y="1309511"/>
                  <a:pt x="305280" y="1368574"/>
                  <a:pt x="378139" y="1368574"/>
                </a:cubicBezTo>
                <a:lnTo>
                  <a:pt x="430015" y="1368574"/>
                </a:lnTo>
                <a:lnTo>
                  <a:pt x="475414" y="1368574"/>
                </a:lnTo>
                <a:lnTo>
                  <a:pt x="2559615" y="1368574"/>
                </a:lnTo>
                <a:lnTo>
                  <a:pt x="2605014" y="1368574"/>
                </a:lnTo>
                <a:lnTo>
                  <a:pt x="2656890" y="1368574"/>
                </a:lnTo>
                <a:cubicBezTo>
                  <a:pt x="2729749" y="1368574"/>
                  <a:pt x="2788812" y="1309511"/>
                  <a:pt x="2788812" y="1236652"/>
                </a:cubicBezTo>
                <a:lnTo>
                  <a:pt x="2788812" y="1184776"/>
                </a:lnTo>
                <a:lnTo>
                  <a:pt x="2788812" y="1139377"/>
                </a:lnTo>
                <a:lnTo>
                  <a:pt x="2788812" y="1134894"/>
                </a:lnTo>
                <a:lnTo>
                  <a:pt x="3035029" y="1134894"/>
                </a:lnTo>
                <a:lnTo>
                  <a:pt x="3035029" y="1313229"/>
                </a:lnTo>
                <a:cubicBezTo>
                  <a:pt x="3035029" y="1479777"/>
                  <a:pt x="2900015" y="1614791"/>
                  <a:pt x="2733467" y="1614791"/>
                </a:cubicBezTo>
                <a:lnTo>
                  <a:pt x="301562" y="1614791"/>
                </a:lnTo>
                <a:cubicBezTo>
                  <a:pt x="135014" y="1614791"/>
                  <a:pt x="0" y="1479777"/>
                  <a:pt x="0" y="1313229"/>
                </a:cubicBezTo>
                <a:lnTo>
                  <a:pt x="0" y="301562"/>
                </a:lnTo>
                <a:cubicBezTo>
                  <a:pt x="0" y="135014"/>
                  <a:pt x="135014" y="0"/>
                  <a:pt x="3015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99">
              <a:solidFill>
                <a:srgbClr val="FFFFFF"/>
              </a:solidFill>
            </a:endParaRPr>
          </a:p>
        </p:txBody>
      </p:sp>
      <p:sp>
        <p:nvSpPr>
          <p:cNvPr id="30" name="Rectangle: Rounded Corners 3">
            <a:extLst>
              <a:ext uri="{FF2B5EF4-FFF2-40B4-BE49-F238E27FC236}">
                <a16:creationId xmlns:a16="http://schemas.microsoft.com/office/drawing/2014/main" id="{B263B736-C085-612E-3D10-9911C082DEFD}"/>
              </a:ext>
            </a:extLst>
          </p:cNvPr>
          <p:cNvSpPr/>
          <p:nvPr/>
        </p:nvSpPr>
        <p:spPr>
          <a:xfrm>
            <a:off x="3914775" y="2151063"/>
            <a:ext cx="1146175" cy="523875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99">
              <a:solidFill>
                <a:srgbClr val="FFFFFF"/>
              </a:solidFill>
            </a:endParaRPr>
          </a:p>
        </p:txBody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5A6170F7-79B3-7BA5-A119-C5F7B74BF156}"/>
              </a:ext>
            </a:extLst>
          </p:cNvPr>
          <p:cNvSpPr/>
          <p:nvPr/>
        </p:nvSpPr>
        <p:spPr>
          <a:xfrm>
            <a:off x="7216775" y="2151063"/>
            <a:ext cx="1125538" cy="523875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99">
              <a:solidFill>
                <a:srgbClr val="FFFFFF"/>
              </a:solidFill>
            </a:endParaRPr>
          </a:p>
        </p:txBody>
      </p:sp>
      <p:sp>
        <p:nvSpPr>
          <p:cNvPr id="41" name="Freeform: Shape 5">
            <a:extLst>
              <a:ext uri="{FF2B5EF4-FFF2-40B4-BE49-F238E27FC236}">
                <a16:creationId xmlns:a16="http://schemas.microsoft.com/office/drawing/2014/main" id="{8EFF8D2C-92D5-B03D-5E87-8CA6511DE0DE}"/>
              </a:ext>
            </a:extLst>
          </p:cNvPr>
          <p:cNvSpPr/>
          <p:nvPr/>
        </p:nvSpPr>
        <p:spPr>
          <a:xfrm>
            <a:off x="4440238" y="1416050"/>
            <a:ext cx="3398837" cy="2032000"/>
          </a:xfrm>
          <a:custGeom>
            <a:avLst/>
            <a:gdLst>
              <a:gd name="connsiteX0" fmla="*/ 0 w 3035029"/>
              <a:gd name="connsiteY0" fmla="*/ 1131647 h 1614791"/>
              <a:gd name="connsiteX1" fmla="*/ 246217 w 3035029"/>
              <a:gd name="connsiteY1" fmla="*/ 1131647 h 1614791"/>
              <a:gd name="connsiteX2" fmla="*/ 246217 w 3035029"/>
              <a:gd name="connsiteY2" fmla="*/ 1139377 h 1614791"/>
              <a:gd name="connsiteX3" fmla="*/ 246217 w 3035029"/>
              <a:gd name="connsiteY3" fmla="*/ 1184776 h 1614791"/>
              <a:gd name="connsiteX4" fmla="*/ 246217 w 3035029"/>
              <a:gd name="connsiteY4" fmla="*/ 1236652 h 1614791"/>
              <a:gd name="connsiteX5" fmla="*/ 378139 w 3035029"/>
              <a:gd name="connsiteY5" fmla="*/ 1368574 h 1614791"/>
              <a:gd name="connsiteX6" fmla="*/ 430015 w 3035029"/>
              <a:gd name="connsiteY6" fmla="*/ 1368574 h 1614791"/>
              <a:gd name="connsiteX7" fmla="*/ 475414 w 3035029"/>
              <a:gd name="connsiteY7" fmla="*/ 1368574 h 1614791"/>
              <a:gd name="connsiteX8" fmla="*/ 2559615 w 3035029"/>
              <a:gd name="connsiteY8" fmla="*/ 1368574 h 1614791"/>
              <a:gd name="connsiteX9" fmla="*/ 2605014 w 3035029"/>
              <a:gd name="connsiteY9" fmla="*/ 1368574 h 1614791"/>
              <a:gd name="connsiteX10" fmla="*/ 2656890 w 3035029"/>
              <a:gd name="connsiteY10" fmla="*/ 1368574 h 1614791"/>
              <a:gd name="connsiteX11" fmla="*/ 2788812 w 3035029"/>
              <a:gd name="connsiteY11" fmla="*/ 1236652 h 1614791"/>
              <a:gd name="connsiteX12" fmla="*/ 2788812 w 3035029"/>
              <a:gd name="connsiteY12" fmla="*/ 1184776 h 1614791"/>
              <a:gd name="connsiteX13" fmla="*/ 2788812 w 3035029"/>
              <a:gd name="connsiteY13" fmla="*/ 1139377 h 1614791"/>
              <a:gd name="connsiteX14" fmla="*/ 2788812 w 3035029"/>
              <a:gd name="connsiteY14" fmla="*/ 1134894 h 1614791"/>
              <a:gd name="connsiteX15" fmla="*/ 3035029 w 3035029"/>
              <a:gd name="connsiteY15" fmla="*/ 1134894 h 1614791"/>
              <a:gd name="connsiteX16" fmla="*/ 3035029 w 3035029"/>
              <a:gd name="connsiteY16" fmla="*/ 1313229 h 1614791"/>
              <a:gd name="connsiteX17" fmla="*/ 2733467 w 3035029"/>
              <a:gd name="connsiteY17" fmla="*/ 1614791 h 1614791"/>
              <a:gd name="connsiteX18" fmla="*/ 301562 w 3035029"/>
              <a:gd name="connsiteY18" fmla="*/ 1614791 h 1614791"/>
              <a:gd name="connsiteX19" fmla="*/ 0 w 3035029"/>
              <a:gd name="connsiteY19" fmla="*/ 1313229 h 1614791"/>
              <a:gd name="connsiteX20" fmla="*/ 301562 w 3035029"/>
              <a:gd name="connsiteY20" fmla="*/ 0 h 1614791"/>
              <a:gd name="connsiteX21" fmla="*/ 2733467 w 3035029"/>
              <a:gd name="connsiteY21" fmla="*/ 0 h 1614791"/>
              <a:gd name="connsiteX22" fmla="*/ 3035029 w 3035029"/>
              <a:gd name="connsiteY22" fmla="*/ 301562 h 1614791"/>
              <a:gd name="connsiteX23" fmla="*/ 3035029 w 3035029"/>
              <a:gd name="connsiteY23" fmla="*/ 483137 h 1614791"/>
              <a:gd name="connsiteX24" fmla="*/ 2788812 w 3035029"/>
              <a:gd name="connsiteY24" fmla="*/ 483137 h 1614791"/>
              <a:gd name="connsiteX25" fmla="*/ 2788812 w 3035029"/>
              <a:gd name="connsiteY25" fmla="*/ 475412 h 1614791"/>
              <a:gd name="connsiteX26" fmla="*/ 2788812 w 3035029"/>
              <a:gd name="connsiteY26" fmla="*/ 430013 h 1614791"/>
              <a:gd name="connsiteX27" fmla="*/ 2788812 w 3035029"/>
              <a:gd name="connsiteY27" fmla="*/ 378137 h 1614791"/>
              <a:gd name="connsiteX28" fmla="*/ 2656890 w 3035029"/>
              <a:gd name="connsiteY28" fmla="*/ 246215 h 1614791"/>
              <a:gd name="connsiteX29" fmla="*/ 2605014 w 3035029"/>
              <a:gd name="connsiteY29" fmla="*/ 246215 h 1614791"/>
              <a:gd name="connsiteX30" fmla="*/ 2559615 w 3035029"/>
              <a:gd name="connsiteY30" fmla="*/ 246215 h 1614791"/>
              <a:gd name="connsiteX31" fmla="*/ 475414 w 3035029"/>
              <a:gd name="connsiteY31" fmla="*/ 246215 h 1614791"/>
              <a:gd name="connsiteX32" fmla="*/ 430015 w 3035029"/>
              <a:gd name="connsiteY32" fmla="*/ 246215 h 1614791"/>
              <a:gd name="connsiteX33" fmla="*/ 378139 w 3035029"/>
              <a:gd name="connsiteY33" fmla="*/ 246215 h 1614791"/>
              <a:gd name="connsiteX34" fmla="*/ 246217 w 3035029"/>
              <a:gd name="connsiteY34" fmla="*/ 378137 h 1614791"/>
              <a:gd name="connsiteX35" fmla="*/ 246217 w 3035029"/>
              <a:gd name="connsiteY35" fmla="*/ 430013 h 1614791"/>
              <a:gd name="connsiteX36" fmla="*/ 246217 w 3035029"/>
              <a:gd name="connsiteY36" fmla="*/ 475412 h 1614791"/>
              <a:gd name="connsiteX37" fmla="*/ 246217 w 3035029"/>
              <a:gd name="connsiteY37" fmla="*/ 483137 h 1614791"/>
              <a:gd name="connsiteX38" fmla="*/ 0 w 3035029"/>
              <a:gd name="connsiteY38" fmla="*/ 483137 h 1614791"/>
              <a:gd name="connsiteX39" fmla="*/ 0 w 3035029"/>
              <a:gd name="connsiteY39" fmla="*/ 301562 h 1614791"/>
              <a:gd name="connsiteX40" fmla="*/ 301562 w 3035029"/>
              <a:gd name="connsiteY40" fmla="*/ 0 h 161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35029" h="1614791">
                <a:moveTo>
                  <a:pt x="0" y="1131647"/>
                </a:moveTo>
                <a:lnTo>
                  <a:pt x="246217" y="1131647"/>
                </a:lnTo>
                <a:lnTo>
                  <a:pt x="246217" y="1139377"/>
                </a:lnTo>
                <a:lnTo>
                  <a:pt x="246217" y="1184776"/>
                </a:lnTo>
                <a:lnTo>
                  <a:pt x="246217" y="1236652"/>
                </a:lnTo>
                <a:cubicBezTo>
                  <a:pt x="246217" y="1309511"/>
                  <a:pt x="305280" y="1368574"/>
                  <a:pt x="378139" y="1368574"/>
                </a:cubicBezTo>
                <a:lnTo>
                  <a:pt x="430015" y="1368574"/>
                </a:lnTo>
                <a:lnTo>
                  <a:pt x="475414" y="1368574"/>
                </a:lnTo>
                <a:lnTo>
                  <a:pt x="2559615" y="1368574"/>
                </a:lnTo>
                <a:lnTo>
                  <a:pt x="2605014" y="1368574"/>
                </a:lnTo>
                <a:lnTo>
                  <a:pt x="2656890" y="1368574"/>
                </a:lnTo>
                <a:cubicBezTo>
                  <a:pt x="2729749" y="1368574"/>
                  <a:pt x="2788812" y="1309511"/>
                  <a:pt x="2788812" y="1236652"/>
                </a:cubicBezTo>
                <a:lnTo>
                  <a:pt x="2788812" y="1184776"/>
                </a:lnTo>
                <a:lnTo>
                  <a:pt x="2788812" y="1139377"/>
                </a:lnTo>
                <a:lnTo>
                  <a:pt x="2788812" y="1134894"/>
                </a:lnTo>
                <a:lnTo>
                  <a:pt x="3035029" y="1134894"/>
                </a:lnTo>
                <a:lnTo>
                  <a:pt x="3035029" y="1313229"/>
                </a:lnTo>
                <a:cubicBezTo>
                  <a:pt x="3035029" y="1479777"/>
                  <a:pt x="2900015" y="1614791"/>
                  <a:pt x="2733467" y="1614791"/>
                </a:cubicBezTo>
                <a:lnTo>
                  <a:pt x="301562" y="1614791"/>
                </a:lnTo>
                <a:cubicBezTo>
                  <a:pt x="135014" y="1614791"/>
                  <a:pt x="0" y="1479777"/>
                  <a:pt x="0" y="1313229"/>
                </a:cubicBezTo>
                <a:close/>
                <a:moveTo>
                  <a:pt x="301562" y="0"/>
                </a:moveTo>
                <a:lnTo>
                  <a:pt x="2733467" y="0"/>
                </a:lnTo>
                <a:cubicBezTo>
                  <a:pt x="2900015" y="0"/>
                  <a:pt x="3035029" y="135014"/>
                  <a:pt x="3035029" y="301562"/>
                </a:cubicBezTo>
                <a:lnTo>
                  <a:pt x="3035029" y="483137"/>
                </a:lnTo>
                <a:lnTo>
                  <a:pt x="2788812" y="483137"/>
                </a:lnTo>
                <a:lnTo>
                  <a:pt x="2788812" y="475412"/>
                </a:lnTo>
                <a:lnTo>
                  <a:pt x="2788812" y="430013"/>
                </a:lnTo>
                <a:lnTo>
                  <a:pt x="2788812" y="378137"/>
                </a:lnTo>
                <a:cubicBezTo>
                  <a:pt x="2788812" y="305278"/>
                  <a:pt x="2729749" y="246215"/>
                  <a:pt x="2656890" y="246215"/>
                </a:cubicBezTo>
                <a:lnTo>
                  <a:pt x="2605014" y="246215"/>
                </a:lnTo>
                <a:lnTo>
                  <a:pt x="2559615" y="246215"/>
                </a:lnTo>
                <a:lnTo>
                  <a:pt x="475414" y="246215"/>
                </a:lnTo>
                <a:lnTo>
                  <a:pt x="430015" y="246215"/>
                </a:lnTo>
                <a:lnTo>
                  <a:pt x="378139" y="246215"/>
                </a:lnTo>
                <a:cubicBezTo>
                  <a:pt x="305280" y="246215"/>
                  <a:pt x="246217" y="305278"/>
                  <a:pt x="246217" y="378137"/>
                </a:cubicBezTo>
                <a:lnTo>
                  <a:pt x="246217" y="430013"/>
                </a:lnTo>
                <a:lnTo>
                  <a:pt x="246217" y="475412"/>
                </a:lnTo>
                <a:lnTo>
                  <a:pt x="246217" y="483137"/>
                </a:lnTo>
                <a:lnTo>
                  <a:pt x="0" y="483137"/>
                </a:lnTo>
                <a:lnTo>
                  <a:pt x="0" y="301562"/>
                </a:lnTo>
                <a:cubicBezTo>
                  <a:pt x="0" y="135014"/>
                  <a:pt x="135014" y="0"/>
                  <a:pt x="3015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99">
              <a:solidFill>
                <a:srgbClr val="FFFFFF"/>
              </a:solidFill>
            </a:endParaRPr>
          </a:p>
        </p:txBody>
      </p:sp>
      <p:sp>
        <p:nvSpPr>
          <p:cNvPr id="42" name="Freeform: Shape 6">
            <a:extLst>
              <a:ext uri="{FF2B5EF4-FFF2-40B4-BE49-F238E27FC236}">
                <a16:creationId xmlns:a16="http://schemas.microsoft.com/office/drawing/2014/main" id="{8B5724FD-DA63-80E2-1C7A-B2B1BCBAEA3A}"/>
              </a:ext>
            </a:extLst>
          </p:cNvPr>
          <p:cNvSpPr/>
          <p:nvPr/>
        </p:nvSpPr>
        <p:spPr>
          <a:xfrm>
            <a:off x="7720013" y="1416050"/>
            <a:ext cx="3400425" cy="2032000"/>
          </a:xfrm>
          <a:custGeom>
            <a:avLst/>
            <a:gdLst>
              <a:gd name="connsiteX0" fmla="*/ 301562 w 3035029"/>
              <a:gd name="connsiteY0" fmla="*/ 0 h 1614791"/>
              <a:gd name="connsiteX1" fmla="*/ 2733467 w 3035029"/>
              <a:gd name="connsiteY1" fmla="*/ 0 h 1614791"/>
              <a:gd name="connsiteX2" fmla="*/ 3035029 w 3035029"/>
              <a:gd name="connsiteY2" fmla="*/ 301562 h 1614791"/>
              <a:gd name="connsiteX3" fmla="*/ 3035029 w 3035029"/>
              <a:gd name="connsiteY3" fmla="*/ 486384 h 1614791"/>
              <a:gd name="connsiteX4" fmla="*/ 3035028 w 3035029"/>
              <a:gd name="connsiteY4" fmla="*/ 486384 h 1614791"/>
              <a:gd name="connsiteX5" fmla="*/ 3035028 w 3035029"/>
              <a:gd name="connsiteY5" fmla="*/ 1134894 h 1614791"/>
              <a:gd name="connsiteX6" fmla="*/ 3035029 w 3035029"/>
              <a:gd name="connsiteY6" fmla="*/ 1134894 h 1614791"/>
              <a:gd name="connsiteX7" fmla="*/ 3035029 w 3035029"/>
              <a:gd name="connsiteY7" fmla="*/ 1313229 h 1614791"/>
              <a:gd name="connsiteX8" fmla="*/ 2733467 w 3035029"/>
              <a:gd name="connsiteY8" fmla="*/ 1614791 h 1614791"/>
              <a:gd name="connsiteX9" fmla="*/ 301562 w 3035029"/>
              <a:gd name="connsiteY9" fmla="*/ 1614791 h 1614791"/>
              <a:gd name="connsiteX10" fmla="*/ 0 w 3035029"/>
              <a:gd name="connsiteY10" fmla="*/ 1313229 h 1614791"/>
              <a:gd name="connsiteX11" fmla="*/ 0 w 3035029"/>
              <a:gd name="connsiteY11" fmla="*/ 1131647 h 1614791"/>
              <a:gd name="connsiteX12" fmla="*/ 246217 w 3035029"/>
              <a:gd name="connsiteY12" fmla="*/ 1131647 h 1614791"/>
              <a:gd name="connsiteX13" fmla="*/ 246217 w 3035029"/>
              <a:gd name="connsiteY13" fmla="*/ 1139377 h 1614791"/>
              <a:gd name="connsiteX14" fmla="*/ 246217 w 3035029"/>
              <a:gd name="connsiteY14" fmla="*/ 1184776 h 1614791"/>
              <a:gd name="connsiteX15" fmla="*/ 246217 w 3035029"/>
              <a:gd name="connsiteY15" fmla="*/ 1236652 h 1614791"/>
              <a:gd name="connsiteX16" fmla="*/ 378139 w 3035029"/>
              <a:gd name="connsiteY16" fmla="*/ 1368574 h 1614791"/>
              <a:gd name="connsiteX17" fmla="*/ 430015 w 3035029"/>
              <a:gd name="connsiteY17" fmla="*/ 1368574 h 1614791"/>
              <a:gd name="connsiteX18" fmla="*/ 475414 w 3035029"/>
              <a:gd name="connsiteY18" fmla="*/ 1368574 h 1614791"/>
              <a:gd name="connsiteX19" fmla="*/ 2559615 w 3035029"/>
              <a:gd name="connsiteY19" fmla="*/ 1368574 h 1614791"/>
              <a:gd name="connsiteX20" fmla="*/ 2605014 w 3035029"/>
              <a:gd name="connsiteY20" fmla="*/ 1368574 h 1614791"/>
              <a:gd name="connsiteX21" fmla="*/ 2656890 w 3035029"/>
              <a:gd name="connsiteY21" fmla="*/ 1368574 h 1614791"/>
              <a:gd name="connsiteX22" fmla="*/ 2788812 w 3035029"/>
              <a:gd name="connsiteY22" fmla="*/ 1236652 h 1614791"/>
              <a:gd name="connsiteX23" fmla="*/ 2788812 w 3035029"/>
              <a:gd name="connsiteY23" fmla="*/ 1184776 h 1614791"/>
              <a:gd name="connsiteX24" fmla="*/ 2788812 w 3035029"/>
              <a:gd name="connsiteY24" fmla="*/ 1139377 h 1614791"/>
              <a:gd name="connsiteX25" fmla="*/ 2788812 w 3035029"/>
              <a:gd name="connsiteY25" fmla="*/ 1134894 h 1614791"/>
              <a:gd name="connsiteX26" fmla="*/ 2852854 w 3035029"/>
              <a:gd name="connsiteY26" fmla="*/ 1134894 h 1614791"/>
              <a:gd name="connsiteX27" fmla="*/ 2852854 w 3035029"/>
              <a:gd name="connsiteY27" fmla="*/ 486384 h 1614791"/>
              <a:gd name="connsiteX28" fmla="*/ 2788812 w 3035029"/>
              <a:gd name="connsiteY28" fmla="*/ 486384 h 1614791"/>
              <a:gd name="connsiteX29" fmla="*/ 2788812 w 3035029"/>
              <a:gd name="connsiteY29" fmla="*/ 475412 h 1614791"/>
              <a:gd name="connsiteX30" fmla="*/ 2788812 w 3035029"/>
              <a:gd name="connsiteY30" fmla="*/ 430013 h 1614791"/>
              <a:gd name="connsiteX31" fmla="*/ 2788812 w 3035029"/>
              <a:gd name="connsiteY31" fmla="*/ 378137 h 1614791"/>
              <a:gd name="connsiteX32" fmla="*/ 2656890 w 3035029"/>
              <a:gd name="connsiteY32" fmla="*/ 246215 h 1614791"/>
              <a:gd name="connsiteX33" fmla="*/ 2605014 w 3035029"/>
              <a:gd name="connsiteY33" fmla="*/ 246215 h 1614791"/>
              <a:gd name="connsiteX34" fmla="*/ 2559615 w 3035029"/>
              <a:gd name="connsiteY34" fmla="*/ 246215 h 1614791"/>
              <a:gd name="connsiteX35" fmla="*/ 475414 w 3035029"/>
              <a:gd name="connsiteY35" fmla="*/ 246215 h 1614791"/>
              <a:gd name="connsiteX36" fmla="*/ 430015 w 3035029"/>
              <a:gd name="connsiteY36" fmla="*/ 246215 h 1614791"/>
              <a:gd name="connsiteX37" fmla="*/ 378139 w 3035029"/>
              <a:gd name="connsiteY37" fmla="*/ 246215 h 1614791"/>
              <a:gd name="connsiteX38" fmla="*/ 246217 w 3035029"/>
              <a:gd name="connsiteY38" fmla="*/ 378137 h 1614791"/>
              <a:gd name="connsiteX39" fmla="*/ 246217 w 3035029"/>
              <a:gd name="connsiteY39" fmla="*/ 430013 h 1614791"/>
              <a:gd name="connsiteX40" fmla="*/ 246217 w 3035029"/>
              <a:gd name="connsiteY40" fmla="*/ 475412 h 1614791"/>
              <a:gd name="connsiteX41" fmla="*/ 246217 w 3035029"/>
              <a:gd name="connsiteY41" fmla="*/ 483137 h 1614791"/>
              <a:gd name="connsiteX42" fmla="*/ 0 w 3035029"/>
              <a:gd name="connsiteY42" fmla="*/ 483137 h 1614791"/>
              <a:gd name="connsiteX43" fmla="*/ 0 w 3035029"/>
              <a:gd name="connsiteY43" fmla="*/ 301562 h 1614791"/>
              <a:gd name="connsiteX44" fmla="*/ 301562 w 3035029"/>
              <a:gd name="connsiteY44" fmla="*/ 0 h 1614791"/>
              <a:gd name="connsiteX0" fmla="*/ 301562 w 3035029"/>
              <a:gd name="connsiteY0" fmla="*/ 0 h 1614791"/>
              <a:gd name="connsiteX1" fmla="*/ 2733467 w 3035029"/>
              <a:gd name="connsiteY1" fmla="*/ 0 h 1614791"/>
              <a:gd name="connsiteX2" fmla="*/ 3035029 w 3035029"/>
              <a:gd name="connsiteY2" fmla="*/ 301562 h 1614791"/>
              <a:gd name="connsiteX3" fmla="*/ 3035029 w 3035029"/>
              <a:gd name="connsiteY3" fmla="*/ 486384 h 1614791"/>
              <a:gd name="connsiteX4" fmla="*/ 3035028 w 3035029"/>
              <a:gd name="connsiteY4" fmla="*/ 486384 h 1614791"/>
              <a:gd name="connsiteX5" fmla="*/ 3035028 w 3035029"/>
              <a:gd name="connsiteY5" fmla="*/ 1134894 h 1614791"/>
              <a:gd name="connsiteX6" fmla="*/ 3035029 w 3035029"/>
              <a:gd name="connsiteY6" fmla="*/ 1134894 h 1614791"/>
              <a:gd name="connsiteX7" fmla="*/ 3035029 w 3035029"/>
              <a:gd name="connsiteY7" fmla="*/ 1313229 h 1614791"/>
              <a:gd name="connsiteX8" fmla="*/ 2733467 w 3035029"/>
              <a:gd name="connsiteY8" fmla="*/ 1614791 h 1614791"/>
              <a:gd name="connsiteX9" fmla="*/ 301562 w 3035029"/>
              <a:gd name="connsiteY9" fmla="*/ 1614791 h 1614791"/>
              <a:gd name="connsiteX10" fmla="*/ 0 w 3035029"/>
              <a:gd name="connsiteY10" fmla="*/ 1313229 h 1614791"/>
              <a:gd name="connsiteX11" fmla="*/ 0 w 3035029"/>
              <a:gd name="connsiteY11" fmla="*/ 1131647 h 1614791"/>
              <a:gd name="connsiteX12" fmla="*/ 246217 w 3035029"/>
              <a:gd name="connsiteY12" fmla="*/ 1131647 h 1614791"/>
              <a:gd name="connsiteX13" fmla="*/ 246217 w 3035029"/>
              <a:gd name="connsiteY13" fmla="*/ 1139377 h 1614791"/>
              <a:gd name="connsiteX14" fmla="*/ 246217 w 3035029"/>
              <a:gd name="connsiteY14" fmla="*/ 1184776 h 1614791"/>
              <a:gd name="connsiteX15" fmla="*/ 246217 w 3035029"/>
              <a:gd name="connsiteY15" fmla="*/ 1236652 h 1614791"/>
              <a:gd name="connsiteX16" fmla="*/ 378139 w 3035029"/>
              <a:gd name="connsiteY16" fmla="*/ 1368574 h 1614791"/>
              <a:gd name="connsiteX17" fmla="*/ 430015 w 3035029"/>
              <a:gd name="connsiteY17" fmla="*/ 1368574 h 1614791"/>
              <a:gd name="connsiteX18" fmla="*/ 475414 w 3035029"/>
              <a:gd name="connsiteY18" fmla="*/ 1368574 h 1614791"/>
              <a:gd name="connsiteX19" fmla="*/ 2559615 w 3035029"/>
              <a:gd name="connsiteY19" fmla="*/ 1368574 h 1614791"/>
              <a:gd name="connsiteX20" fmla="*/ 2605014 w 3035029"/>
              <a:gd name="connsiteY20" fmla="*/ 1368574 h 1614791"/>
              <a:gd name="connsiteX21" fmla="*/ 2656890 w 3035029"/>
              <a:gd name="connsiteY21" fmla="*/ 1368574 h 1614791"/>
              <a:gd name="connsiteX22" fmla="*/ 2788812 w 3035029"/>
              <a:gd name="connsiteY22" fmla="*/ 1236652 h 1614791"/>
              <a:gd name="connsiteX23" fmla="*/ 2788812 w 3035029"/>
              <a:gd name="connsiteY23" fmla="*/ 1184776 h 1614791"/>
              <a:gd name="connsiteX24" fmla="*/ 2788812 w 3035029"/>
              <a:gd name="connsiteY24" fmla="*/ 1139377 h 1614791"/>
              <a:gd name="connsiteX25" fmla="*/ 2788812 w 3035029"/>
              <a:gd name="connsiteY25" fmla="*/ 1134894 h 1614791"/>
              <a:gd name="connsiteX26" fmla="*/ 2852854 w 3035029"/>
              <a:gd name="connsiteY26" fmla="*/ 486384 h 1614791"/>
              <a:gd name="connsiteX27" fmla="*/ 2788812 w 3035029"/>
              <a:gd name="connsiteY27" fmla="*/ 486384 h 1614791"/>
              <a:gd name="connsiteX28" fmla="*/ 2788812 w 3035029"/>
              <a:gd name="connsiteY28" fmla="*/ 475412 h 1614791"/>
              <a:gd name="connsiteX29" fmla="*/ 2788812 w 3035029"/>
              <a:gd name="connsiteY29" fmla="*/ 430013 h 1614791"/>
              <a:gd name="connsiteX30" fmla="*/ 2788812 w 3035029"/>
              <a:gd name="connsiteY30" fmla="*/ 378137 h 1614791"/>
              <a:gd name="connsiteX31" fmla="*/ 2656890 w 3035029"/>
              <a:gd name="connsiteY31" fmla="*/ 246215 h 1614791"/>
              <a:gd name="connsiteX32" fmla="*/ 2605014 w 3035029"/>
              <a:gd name="connsiteY32" fmla="*/ 246215 h 1614791"/>
              <a:gd name="connsiteX33" fmla="*/ 2559615 w 3035029"/>
              <a:gd name="connsiteY33" fmla="*/ 246215 h 1614791"/>
              <a:gd name="connsiteX34" fmla="*/ 475414 w 3035029"/>
              <a:gd name="connsiteY34" fmla="*/ 246215 h 1614791"/>
              <a:gd name="connsiteX35" fmla="*/ 430015 w 3035029"/>
              <a:gd name="connsiteY35" fmla="*/ 246215 h 1614791"/>
              <a:gd name="connsiteX36" fmla="*/ 378139 w 3035029"/>
              <a:gd name="connsiteY36" fmla="*/ 246215 h 1614791"/>
              <a:gd name="connsiteX37" fmla="*/ 246217 w 3035029"/>
              <a:gd name="connsiteY37" fmla="*/ 378137 h 1614791"/>
              <a:gd name="connsiteX38" fmla="*/ 246217 w 3035029"/>
              <a:gd name="connsiteY38" fmla="*/ 430013 h 1614791"/>
              <a:gd name="connsiteX39" fmla="*/ 246217 w 3035029"/>
              <a:gd name="connsiteY39" fmla="*/ 475412 h 1614791"/>
              <a:gd name="connsiteX40" fmla="*/ 246217 w 3035029"/>
              <a:gd name="connsiteY40" fmla="*/ 483137 h 1614791"/>
              <a:gd name="connsiteX41" fmla="*/ 0 w 3035029"/>
              <a:gd name="connsiteY41" fmla="*/ 483137 h 1614791"/>
              <a:gd name="connsiteX42" fmla="*/ 0 w 3035029"/>
              <a:gd name="connsiteY42" fmla="*/ 301562 h 1614791"/>
              <a:gd name="connsiteX43" fmla="*/ 301562 w 3035029"/>
              <a:gd name="connsiteY43" fmla="*/ 0 h 1614791"/>
              <a:gd name="connsiteX0" fmla="*/ 301562 w 3035029"/>
              <a:gd name="connsiteY0" fmla="*/ 0 h 1614791"/>
              <a:gd name="connsiteX1" fmla="*/ 2733467 w 3035029"/>
              <a:gd name="connsiteY1" fmla="*/ 0 h 1614791"/>
              <a:gd name="connsiteX2" fmla="*/ 3035029 w 3035029"/>
              <a:gd name="connsiteY2" fmla="*/ 301562 h 1614791"/>
              <a:gd name="connsiteX3" fmla="*/ 3035029 w 3035029"/>
              <a:gd name="connsiteY3" fmla="*/ 486384 h 1614791"/>
              <a:gd name="connsiteX4" fmla="*/ 3035028 w 3035029"/>
              <a:gd name="connsiteY4" fmla="*/ 486384 h 1614791"/>
              <a:gd name="connsiteX5" fmla="*/ 3035028 w 3035029"/>
              <a:gd name="connsiteY5" fmla="*/ 1134894 h 1614791"/>
              <a:gd name="connsiteX6" fmla="*/ 3035029 w 3035029"/>
              <a:gd name="connsiteY6" fmla="*/ 1134894 h 1614791"/>
              <a:gd name="connsiteX7" fmla="*/ 3035029 w 3035029"/>
              <a:gd name="connsiteY7" fmla="*/ 1313229 h 1614791"/>
              <a:gd name="connsiteX8" fmla="*/ 2733467 w 3035029"/>
              <a:gd name="connsiteY8" fmla="*/ 1614791 h 1614791"/>
              <a:gd name="connsiteX9" fmla="*/ 301562 w 3035029"/>
              <a:gd name="connsiteY9" fmla="*/ 1614791 h 1614791"/>
              <a:gd name="connsiteX10" fmla="*/ 0 w 3035029"/>
              <a:gd name="connsiteY10" fmla="*/ 1313229 h 1614791"/>
              <a:gd name="connsiteX11" fmla="*/ 0 w 3035029"/>
              <a:gd name="connsiteY11" fmla="*/ 1131647 h 1614791"/>
              <a:gd name="connsiteX12" fmla="*/ 246217 w 3035029"/>
              <a:gd name="connsiteY12" fmla="*/ 1131647 h 1614791"/>
              <a:gd name="connsiteX13" fmla="*/ 246217 w 3035029"/>
              <a:gd name="connsiteY13" fmla="*/ 1139377 h 1614791"/>
              <a:gd name="connsiteX14" fmla="*/ 246217 w 3035029"/>
              <a:gd name="connsiteY14" fmla="*/ 1184776 h 1614791"/>
              <a:gd name="connsiteX15" fmla="*/ 246217 w 3035029"/>
              <a:gd name="connsiteY15" fmla="*/ 1236652 h 1614791"/>
              <a:gd name="connsiteX16" fmla="*/ 378139 w 3035029"/>
              <a:gd name="connsiteY16" fmla="*/ 1368574 h 1614791"/>
              <a:gd name="connsiteX17" fmla="*/ 430015 w 3035029"/>
              <a:gd name="connsiteY17" fmla="*/ 1368574 h 1614791"/>
              <a:gd name="connsiteX18" fmla="*/ 475414 w 3035029"/>
              <a:gd name="connsiteY18" fmla="*/ 1368574 h 1614791"/>
              <a:gd name="connsiteX19" fmla="*/ 2559615 w 3035029"/>
              <a:gd name="connsiteY19" fmla="*/ 1368574 h 1614791"/>
              <a:gd name="connsiteX20" fmla="*/ 2605014 w 3035029"/>
              <a:gd name="connsiteY20" fmla="*/ 1368574 h 1614791"/>
              <a:gd name="connsiteX21" fmla="*/ 2656890 w 3035029"/>
              <a:gd name="connsiteY21" fmla="*/ 1368574 h 1614791"/>
              <a:gd name="connsiteX22" fmla="*/ 2788812 w 3035029"/>
              <a:gd name="connsiteY22" fmla="*/ 1236652 h 1614791"/>
              <a:gd name="connsiteX23" fmla="*/ 2788812 w 3035029"/>
              <a:gd name="connsiteY23" fmla="*/ 1184776 h 1614791"/>
              <a:gd name="connsiteX24" fmla="*/ 2788812 w 3035029"/>
              <a:gd name="connsiteY24" fmla="*/ 1139377 h 1614791"/>
              <a:gd name="connsiteX25" fmla="*/ 2788812 w 3035029"/>
              <a:gd name="connsiteY25" fmla="*/ 1134894 h 1614791"/>
              <a:gd name="connsiteX26" fmla="*/ 2788812 w 3035029"/>
              <a:gd name="connsiteY26" fmla="*/ 486384 h 1614791"/>
              <a:gd name="connsiteX27" fmla="*/ 2788812 w 3035029"/>
              <a:gd name="connsiteY27" fmla="*/ 475412 h 1614791"/>
              <a:gd name="connsiteX28" fmla="*/ 2788812 w 3035029"/>
              <a:gd name="connsiteY28" fmla="*/ 430013 h 1614791"/>
              <a:gd name="connsiteX29" fmla="*/ 2788812 w 3035029"/>
              <a:gd name="connsiteY29" fmla="*/ 378137 h 1614791"/>
              <a:gd name="connsiteX30" fmla="*/ 2656890 w 3035029"/>
              <a:gd name="connsiteY30" fmla="*/ 246215 h 1614791"/>
              <a:gd name="connsiteX31" fmla="*/ 2605014 w 3035029"/>
              <a:gd name="connsiteY31" fmla="*/ 246215 h 1614791"/>
              <a:gd name="connsiteX32" fmla="*/ 2559615 w 3035029"/>
              <a:gd name="connsiteY32" fmla="*/ 246215 h 1614791"/>
              <a:gd name="connsiteX33" fmla="*/ 475414 w 3035029"/>
              <a:gd name="connsiteY33" fmla="*/ 246215 h 1614791"/>
              <a:gd name="connsiteX34" fmla="*/ 430015 w 3035029"/>
              <a:gd name="connsiteY34" fmla="*/ 246215 h 1614791"/>
              <a:gd name="connsiteX35" fmla="*/ 378139 w 3035029"/>
              <a:gd name="connsiteY35" fmla="*/ 246215 h 1614791"/>
              <a:gd name="connsiteX36" fmla="*/ 246217 w 3035029"/>
              <a:gd name="connsiteY36" fmla="*/ 378137 h 1614791"/>
              <a:gd name="connsiteX37" fmla="*/ 246217 w 3035029"/>
              <a:gd name="connsiteY37" fmla="*/ 430013 h 1614791"/>
              <a:gd name="connsiteX38" fmla="*/ 246217 w 3035029"/>
              <a:gd name="connsiteY38" fmla="*/ 475412 h 1614791"/>
              <a:gd name="connsiteX39" fmla="*/ 246217 w 3035029"/>
              <a:gd name="connsiteY39" fmla="*/ 483137 h 1614791"/>
              <a:gd name="connsiteX40" fmla="*/ 0 w 3035029"/>
              <a:gd name="connsiteY40" fmla="*/ 483137 h 1614791"/>
              <a:gd name="connsiteX41" fmla="*/ 0 w 3035029"/>
              <a:gd name="connsiteY41" fmla="*/ 301562 h 1614791"/>
              <a:gd name="connsiteX42" fmla="*/ 301562 w 3035029"/>
              <a:gd name="connsiteY42" fmla="*/ 0 h 161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035029" h="1614791">
                <a:moveTo>
                  <a:pt x="301562" y="0"/>
                </a:moveTo>
                <a:lnTo>
                  <a:pt x="2733467" y="0"/>
                </a:lnTo>
                <a:cubicBezTo>
                  <a:pt x="2900015" y="0"/>
                  <a:pt x="3035029" y="135014"/>
                  <a:pt x="3035029" y="301562"/>
                </a:cubicBezTo>
                <a:lnTo>
                  <a:pt x="3035029" y="486384"/>
                </a:lnTo>
                <a:lnTo>
                  <a:pt x="3035028" y="486384"/>
                </a:lnTo>
                <a:lnTo>
                  <a:pt x="3035028" y="1134894"/>
                </a:lnTo>
                <a:lnTo>
                  <a:pt x="3035029" y="1134894"/>
                </a:lnTo>
                <a:lnTo>
                  <a:pt x="3035029" y="1313229"/>
                </a:lnTo>
                <a:cubicBezTo>
                  <a:pt x="3035029" y="1479777"/>
                  <a:pt x="2900015" y="1614791"/>
                  <a:pt x="2733467" y="1614791"/>
                </a:cubicBezTo>
                <a:lnTo>
                  <a:pt x="301562" y="1614791"/>
                </a:lnTo>
                <a:cubicBezTo>
                  <a:pt x="135014" y="1614791"/>
                  <a:pt x="0" y="1479777"/>
                  <a:pt x="0" y="1313229"/>
                </a:cubicBezTo>
                <a:lnTo>
                  <a:pt x="0" y="1131647"/>
                </a:lnTo>
                <a:lnTo>
                  <a:pt x="246217" y="1131647"/>
                </a:lnTo>
                <a:lnTo>
                  <a:pt x="246217" y="1139377"/>
                </a:lnTo>
                <a:lnTo>
                  <a:pt x="246217" y="1184776"/>
                </a:lnTo>
                <a:lnTo>
                  <a:pt x="246217" y="1236652"/>
                </a:lnTo>
                <a:cubicBezTo>
                  <a:pt x="246217" y="1309511"/>
                  <a:pt x="305280" y="1368574"/>
                  <a:pt x="378139" y="1368574"/>
                </a:cubicBezTo>
                <a:lnTo>
                  <a:pt x="430015" y="1368574"/>
                </a:lnTo>
                <a:lnTo>
                  <a:pt x="475414" y="1368574"/>
                </a:lnTo>
                <a:lnTo>
                  <a:pt x="2559615" y="1368574"/>
                </a:lnTo>
                <a:lnTo>
                  <a:pt x="2605014" y="1368574"/>
                </a:lnTo>
                <a:lnTo>
                  <a:pt x="2656890" y="1368574"/>
                </a:lnTo>
                <a:cubicBezTo>
                  <a:pt x="2729749" y="1368574"/>
                  <a:pt x="2788812" y="1309511"/>
                  <a:pt x="2788812" y="1236652"/>
                </a:cubicBezTo>
                <a:lnTo>
                  <a:pt x="2788812" y="1184776"/>
                </a:lnTo>
                <a:lnTo>
                  <a:pt x="2788812" y="1139377"/>
                </a:lnTo>
                <a:lnTo>
                  <a:pt x="2788812" y="1134894"/>
                </a:lnTo>
                <a:lnTo>
                  <a:pt x="2788812" y="486384"/>
                </a:lnTo>
                <a:lnTo>
                  <a:pt x="2788812" y="475412"/>
                </a:lnTo>
                <a:lnTo>
                  <a:pt x="2788812" y="430013"/>
                </a:lnTo>
                <a:lnTo>
                  <a:pt x="2788812" y="378137"/>
                </a:lnTo>
                <a:cubicBezTo>
                  <a:pt x="2788812" y="305278"/>
                  <a:pt x="2729749" y="246215"/>
                  <a:pt x="2656890" y="246215"/>
                </a:cubicBezTo>
                <a:lnTo>
                  <a:pt x="2605014" y="246215"/>
                </a:lnTo>
                <a:lnTo>
                  <a:pt x="2559615" y="246215"/>
                </a:lnTo>
                <a:lnTo>
                  <a:pt x="475414" y="246215"/>
                </a:lnTo>
                <a:lnTo>
                  <a:pt x="430015" y="246215"/>
                </a:lnTo>
                <a:lnTo>
                  <a:pt x="378139" y="246215"/>
                </a:lnTo>
                <a:cubicBezTo>
                  <a:pt x="305280" y="246215"/>
                  <a:pt x="246217" y="305278"/>
                  <a:pt x="246217" y="378137"/>
                </a:cubicBezTo>
                <a:lnTo>
                  <a:pt x="246217" y="430013"/>
                </a:lnTo>
                <a:lnTo>
                  <a:pt x="246217" y="475412"/>
                </a:lnTo>
                <a:lnTo>
                  <a:pt x="246217" y="483137"/>
                </a:lnTo>
                <a:lnTo>
                  <a:pt x="0" y="483137"/>
                </a:lnTo>
                <a:lnTo>
                  <a:pt x="0" y="301562"/>
                </a:lnTo>
                <a:cubicBezTo>
                  <a:pt x="0" y="135014"/>
                  <a:pt x="135014" y="0"/>
                  <a:pt x="3015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99">
              <a:solidFill>
                <a:srgbClr val="FFFFFF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B83FD7-F5F4-7FD7-B94E-2C73CB372B04}"/>
              </a:ext>
            </a:extLst>
          </p:cNvPr>
          <p:cNvSpPr txBox="1"/>
          <p:nvPr/>
        </p:nvSpPr>
        <p:spPr>
          <a:xfrm>
            <a:off x="1495425" y="1924050"/>
            <a:ext cx="2608263" cy="969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39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899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AKSELERASI SERTIFIKASI TANAH MILIK BMN/BMD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DCA6EA1-9559-A1CE-228A-C1397B91B9DB}"/>
              </a:ext>
            </a:extLst>
          </p:cNvPr>
          <p:cNvSpPr txBox="1"/>
          <p:nvPr/>
        </p:nvSpPr>
        <p:spPr>
          <a:xfrm>
            <a:off x="8299450" y="1968500"/>
            <a:ext cx="2608263" cy="969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39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899" b="1" dirty="0" err="1">
                <a:solidFill>
                  <a:srgbClr val="000000"/>
                </a:solidFill>
                <a:latin typeface="Bahnschrift SemiBold" panose="020B0502040204020203" pitchFamily="34" charset="0"/>
              </a:rPr>
              <a:t>DUKUNGAN</a:t>
            </a:r>
            <a:r>
              <a:rPr lang="en-ID" sz="1899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899" b="1" dirty="0" err="1">
                <a:solidFill>
                  <a:srgbClr val="000000"/>
                </a:solidFill>
                <a:latin typeface="Bahnschrift SemiBold" panose="020B0502040204020203" pitchFamily="34" charset="0"/>
              </a:rPr>
              <a:t>OPTIMALISASI</a:t>
            </a:r>
            <a:r>
              <a:rPr lang="en-ID" sz="1899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899" b="1" dirty="0" err="1">
                <a:solidFill>
                  <a:srgbClr val="000000"/>
                </a:solidFill>
                <a:latin typeface="Bahnschrift SemiBold" panose="020B0502040204020203" pitchFamily="34" charset="0"/>
              </a:rPr>
              <a:t>YANBLIK</a:t>
            </a:r>
            <a:r>
              <a:rPr lang="en-ID" sz="1899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899" b="1" dirty="0" err="1">
                <a:solidFill>
                  <a:srgbClr val="000000"/>
                </a:solidFill>
                <a:latin typeface="Bahnschrift SemiBold" panose="020B0502040204020203" pitchFamily="34" charset="0"/>
              </a:rPr>
              <a:t>PTSL</a:t>
            </a:r>
            <a:r>
              <a:rPr lang="en-ID" sz="1899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 2023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BFB6129-0B45-9482-24DD-4AB79E293C4F}"/>
              </a:ext>
            </a:extLst>
          </p:cNvPr>
          <p:cNvSpPr/>
          <p:nvPr/>
        </p:nvSpPr>
        <p:spPr>
          <a:xfrm>
            <a:off x="838200" y="3898900"/>
            <a:ext cx="4475163" cy="2206625"/>
          </a:xfrm>
          <a:prstGeom prst="rect">
            <a:avLst/>
          </a:prstGeom>
          <a:noFill/>
          <a:ln w="279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1899">
              <a:solidFill>
                <a:srgbClr val="FFFF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9DBCC4-F571-4CFB-8DD0-735C0E9A6CA4}"/>
              </a:ext>
            </a:extLst>
          </p:cNvPr>
          <p:cNvSpPr txBox="1"/>
          <p:nvPr/>
        </p:nvSpPr>
        <p:spPr>
          <a:xfrm>
            <a:off x="4845050" y="1760538"/>
            <a:ext cx="2608263" cy="1260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39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899" b="1" dirty="0" err="1">
                <a:solidFill>
                  <a:srgbClr val="000000"/>
                </a:solidFill>
                <a:latin typeface="Bahnschrift SemiBold" panose="020B0502040204020203" pitchFamily="34" charset="0"/>
              </a:rPr>
              <a:t>PENINGKATAN</a:t>
            </a:r>
            <a:r>
              <a:rPr lang="en-ID" sz="1899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899" b="1" dirty="0" err="1">
                <a:solidFill>
                  <a:srgbClr val="000000"/>
                </a:solidFill>
                <a:latin typeface="Bahnschrift SemiBold" panose="020B0502040204020203" pitchFamily="34" charset="0"/>
              </a:rPr>
              <a:t>KUALITAS</a:t>
            </a:r>
            <a:r>
              <a:rPr lang="en-ID" sz="1899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 DATA </a:t>
            </a:r>
            <a:r>
              <a:rPr lang="en-ID" sz="1899" b="1" dirty="0" err="1">
                <a:solidFill>
                  <a:srgbClr val="000000"/>
                </a:solidFill>
                <a:latin typeface="Bahnschrift SemiBold" panose="020B0502040204020203" pitchFamily="34" charset="0"/>
              </a:rPr>
              <a:t>BMD</a:t>
            </a:r>
            <a:r>
              <a:rPr lang="en-ID" sz="1899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899" b="1" dirty="0" err="1">
                <a:solidFill>
                  <a:srgbClr val="000000"/>
                </a:solidFill>
                <a:latin typeface="Bahnschrift SemiBold" panose="020B0502040204020203" pitchFamily="34" charset="0"/>
              </a:rPr>
              <a:t>MELALUI</a:t>
            </a:r>
            <a:r>
              <a:rPr lang="en-ID" sz="1899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899" b="1" dirty="0" err="1">
                <a:solidFill>
                  <a:srgbClr val="0000FF"/>
                </a:solidFill>
                <a:latin typeface="Bahnschrift SemiBold" panose="020B0502040204020203" pitchFamily="34" charset="0"/>
              </a:rPr>
              <a:t>INTIP</a:t>
            </a:r>
            <a:r>
              <a:rPr lang="en-ID" sz="1899" b="1" dirty="0">
                <a:solidFill>
                  <a:srgbClr val="0000FF"/>
                </a:solidFill>
                <a:latin typeface="Bahnschrift SemiBold" panose="020B0502040204020203" pitchFamily="34" charset="0"/>
              </a:rPr>
              <a:t> </a:t>
            </a:r>
            <a:r>
              <a:rPr lang="en-ID" sz="1899" b="1" dirty="0" err="1">
                <a:solidFill>
                  <a:srgbClr val="0000FF"/>
                </a:solidFill>
                <a:latin typeface="Bahnschrift SemiBold" panose="020B0502040204020203" pitchFamily="34" charset="0"/>
              </a:rPr>
              <a:t>PARTISIPATIF</a:t>
            </a:r>
            <a:endParaRPr lang="en-ID" sz="1899" b="1" dirty="0">
              <a:solidFill>
                <a:srgbClr val="0000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77D354-35F0-21D3-DC36-B08B36F268E6}"/>
              </a:ext>
            </a:extLst>
          </p:cNvPr>
          <p:cNvSpPr txBox="1"/>
          <p:nvPr/>
        </p:nvSpPr>
        <p:spPr>
          <a:xfrm>
            <a:off x="1033463" y="4071938"/>
            <a:ext cx="4178300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39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99" dirty="0" err="1">
                <a:solidFill>
                  <a:srgbClr val="000000"/>
                </a:solidFill>
                <a:latin typeface="Arial"/>
              </a:rPr>
              <a:t>Melalui</a:t>
            </a:r>
            <a:r>
              <a:rPr lang="en-US" sz="18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Arial"/>
              </a:rPr>
              <a:t>strategi</a:t>
            </a:r>
            <a:r>
              <a:rPr lang="en-US" sz="18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Arial"/>
              </a:rPr>
              <a:t>kategorisasi</a:t>
            </a:r>
            <a:r>
              <a:rPr lang="en-US" sz="18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Arial"/>
              </a:rPr>
              <a:t>tanah</a:t>
            </a:r>
            <a:r>
              <a:rPr lang="en-US" sz="1899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342797" indent="-342797" defTabSz="913967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99" dirty="0" err="1">
                <a:solidFill>
                  <a:srgbClr val="000000"/>
                </a:solidFill>
                <a:latin typeface="Arial"/>
              </a:rPr>
              <a:t>K1</a:t>
            </a:r>
            <a:r>
              <a:rPr lang="en-US" sz="1899" dirty="0">
                <a:solidFill>
                  <a:srgbClr val="000000"/>
                </a:solidFill>
                <a:latin typeface="Arial"/>
              </a:rPr>
              <a:t>: Clear &amp; Clean &gt; </a:t>
            </a:r>
            <a:r>
              <a:rPr lang="en-US" sz="1899" dirty="0" err="1">
                <a:solidFill>
                  <a:srgbClr val="000000"/>
                </a:solidFill>
                <a:latin typeface="Arial"/>
              </a:rPr>
              <a:t>SHP</a:t>
            </a:r>
            <a:r>
              <a:rPr lang="en-US" sz="1899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899" dirty="0" err="1">
                <a:solidFill>
                  <a:srgbClr val="000000"/>
                </a:solidFill>
                <a:latin typeface="Arial"/>
              </a:rPr>
              <a:t>SHPL</a:t>
            </a:r>
            <a:endParaRPr lang="en-US" sz="1899" dirty="0">
              <a:solidFill>
                <a:srgbClr val="000000"/>
              </a:solidFill>
              <a:latin typeface="Arial"/>
            </a:endParaRPr>
          </a:p>
          <a:p>
            <a:pPr marL="342797" indent="-342797" defTabSz="913967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99" dirty="0">
                <a:solidFill>
                  <a:srgbClr val="000000"/>
                </a:solidFill>
                <a:latin typeface="Arial"/>
              </a:rPr>
              <a:t>K2: Clear &amp; Not Clean &gt; </a:t>
            </a:r>
            <a:r>
              <a:rPr lang="en-US" sz="1899" dirty="0" err="1">
                <a:solidFill>
                  <a:srgbClr val="000000"/>
                </a:solidFill>
                <a:latin typeface="Arial"/>
              </a:rPr>
              <a:t>SHP</a:t>
            </a:r>
            <a:r>
              <a:rPr lang="en-US" sz="1899" dirty="0">
                <a:solidFill>
                  <a:srgbClr val="000000"/>
                </a:solidFill>
                <a:latin typeface="Arial"/>
              </a:rPr>
              <a:t>/ </a:t>
            </a:r>
            <a:r>
              <a:rPr lang="en-US" sz="1899" dirty="0" err="1">
                <a:solidFill>
                  <a:srgbClr val="000000"/>
                </a:solidFill>
                <a:latin typeface="Arial"/>
              </a:rPr>
              <a:t>SHPL</a:t>
            </a:r>
            <a:r>
              <a:rPr lang="en-US" sz="18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18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Arial"/>
              </a:rPr>
              <a:t>Peta</a:t>
            </a:r>
            <a:r>
              <a:rPr lang="en-US" sz="18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Arial"/>
              </a:rPr>
              <a:t>Bidang</a:t>
            </a:r>
            <a:r>
              <a:rPr lang="en-US" sz="1899" dirty="0">
                <a:solidFill>
                  <a:srgbClr val="000000"/>
                </a:solidFill>
                <a:latin typeface="Arial"/>
              </a:rPr>
              <a:t> Tanah</a:t>
            </a:r>
          </a:p>
          <a:p>
            <a:pPr marL="342797" indent="-342797" defTabSz="913967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99" dirty="0" err="1">
                <a:solidFill>
                  <a:srgbClr val="000000"/>
                </a:solidFill>
                <a:latin typeface="Arial"/>
              </a:rPr>
              <a:t>K3</a:t>
            </a:r>
            <a:r>
              <a:rPr lang="en-US" sz="1899" dirty="0">
                <a:solidFill>
                  <a:srgbClr val="000000"/>
                </a:solidFill>
                <a:latin typeface="Arial"/>
              </a:rPr>
              <a:t>: Not Clear &amp; Clean </a:t>
            </a:r>
            <a:r>
              <a:rPr lang="en-US" sz="1899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1899" dirty="0">
                <a:solidFill>
                  <a:srgbClr val="000000"/>
                </a:solidFill>
                <a:latin typeface="Arial"/>
              </a:rPr>
              <a:t> Not Clear &amp; Not Clean: NIS </a:t>
            </a:r>
          </a:p>
        </p:txBody>
      </p:sp>
      <p:sp>
        <p:nvSpPr>
          <p:cNvPr id="4" name="Plus 3">
            <a:extLst>
              <a:ext uri="{FF2B5EF4-FFF2-40B4-BE49-F238E27FC236}">
                <a16:creationId xmlns:a16="http://schemas.microsoft.com/office/drawing/2014/main" id="{7CC61EC6-D2BE-85C6-28A3-376B743FD282}"/>
              </a:ext>
            </a:extLst>
          </p:cNvPr>
          <p:cNvSpPr/>
          <p:nvPr/>
        </p:nvSpPr>
        <p:spPr>
          <a:xfrm>
            <a:off x="5837238" y="4667250"/>
            <a:ext cx="669925" cy="669925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99">
              <a:solidFill>
                <a:srgbClr val="FFFFFF"/>
              </a:solidFill>
            </a:endParaRPr>
          </a:p>
        </p:txBody>
      </p:sp>
      <p:sp>
        <p:nvSpPr>
          <p:cNvPr id="32" name="Freeform: Shape 6">
            <a:extLst>
              <a:ext uri="{FF2B5EF4-FFF2-40B4-BE49-F238E27FC236}">
                <a16:creationId xmlns:a16="http://schemas.microsoft.com/office/drawing/2014/main" id="{2FEAA408-41D9-4AF1-AA75-DE94413284A8}"/>
              </a:ext>
            </a:extLst>
          </p:cNvPr>
          <p:cNvSpPr/>
          <p:nvPr/>
        </p:nvSpPr>
        <p:spPr>
          <a:xfrm>
            <a:off x="7024688" y="4098925"/>
            <a:ext cx="3400425" cy="2032000"/>
          </a:xfrm>
          <a:custGeom>
            <a:avLst/>
            <a:gdLst>
              <a:gd name="connsiteX0" fmla="*/ 301562 w 3035029"/>
              <a:gd name="connsiteY0" fmla="*/ 0 h 1614791"/>
              <a:gd name="connsiteX1" fmla="*/ 2733467 w 3035029"/>
              <a:gd name="connsiteY1" fmla="*/ 0 h 1614791"/>
              <a:gd name="connsiteX2" fmla="*/ 3035029 w 3035029"/>
              <a:gd name="connsiteY2" fmla="*/ 301562 h 1614791"/>
              <a:gd name="connsiteX3" fmla="*/ 3035029 w 3035029"/>
              <a:gd name="connsiteY3" fmla="*/ 486384 h 1614791"/>
              <a:gd name="connsiteX4" fmla="*/ 3035028 w 3035029"/>
              <a:gd name="connsiteY4" fmla="*/ 486384 h 1614791"/>
              <a:gd name="connsiteX5" fmla="*/ 3035028 w 3035029"/>
              <a:gd name="connsiteY5" fmla="*/ 1134894 h 1614791"/>
              <a:gd name="connsiteX6" fmla="*/ 3035029 w 3035029"/>
              <a:gd name="connsiteY6" fmla="*/ 1134894 h 1614791"/>
              <a:gd name="connsiteX7" fmla="*/ 3035029 w 3035029"/>
              <a:gd name="connsiteY7" fmla="*/ 1313229 h 1614791"/>
              <a:gd name="connsiteX8" fmla="*/ 2733467 w 3035029"/>
              <a:gd name="connsiteY8" fmla="*/ 1614791 h 1614791"/>
              <a:gd name="connsiteX9" fmla="*/ 301562 w 3035029"/>
              <a:gd name="connsiteY9" fmla="*/ 1614791 h 1614791"/>
              <a:gd name="connsiteX10" fmla="*/ 0 w 3035029"/>
              <a:gd name="connsiteY10" fmla="*/ 1313229 h 1614791"/>
              <a:gd name="connsiteX11" fmla="*/ 0 w 3035029"/>
              <a:gd name="connsiteY11" fmla="*/ 1131647 h 1614791"/>
              <a:gd name="connsiteX12" fmla="*/ 246217 w 3035029"/>
              <a:gd name="connsiteY12" fmla="*/ 1131647 h 1614791"/>
              <a:gd name="connsiteX13" fmla="*/ 246217 w 3035029"/>
              <a:gd name="connsiteY13" fmla="*/ 1139377 h 1614791"/>
              <a:gd name="connsiteX14" fmla="*/ 246217 w 3035029"/>
              <a:gd name="connsiteY14" fmla="*/ 1184776 h 1614791"/>
              <a:gd name="connsiteX15" fmla="*/ 246217 w 3035029"/>
              <a:gd name="connsiteY15" fmla="*/ 1236652 h 1614791"/>
              <a:gd name="connsiteX16" fmla="*/ 378139 w 3035029"/>
              <a:gd name="connsiteY16" fmla="*/ 1368574 h 1614791"/>
              <a:gd name="connsiteX17" fmla="*/ 430015 w 3035029"/>
              <a:gd name="connsiteY17" fmla="*/ 1368574 h 1614791"/>
              <a:gd name="connsiteX18" fmla="*/ 475414 w 3035029"/>
              <a:gd name="connsiteY18" fmla="*/ 1368574 h 1614791"/>
              <a:gd name="connsiteX19" fmla="*/ 2559615 w 3035029"/>
              <a:gd name="connsiteY19" fmla="*/ 1368574 h 1614791"/>
              <a:gd name="connsiteX20" fmla="*/ 2605014 w 3035029"/>
              <a:gd name="connsiteY20" fmla="*/ 1368574 h 1614791"/>
              <a:gd name="connsiteX21" fmla="*/ 2656890 w 3035029"/>
              <a:gd name="connsiteY21" fmla="*/ 1368574 h 1614791"/>
              <a:gd name="connsiteX22" fmla="*/ 2788812 w 3035029"/>
              <a:gd name="connsiteY22" fmla="*/ 1236652 h 1614791"/>
              <a:gd name="connsiteX23" fmla="*/ 2788812 w 3035029"/>
              <a:gd name="connsiteY23" fmla="*/ 1184776 h 1614791"/>
              <a:gd name="connsiteX24" fmla="*/ 2788812 w 3035029"/>
              <a:gd name="connsiteY24" fmla="*/ 1139377 h 1614791"/>
              <a:gd name="connsiteX25" fmla="*/ 2788812 w 3035029"/>
              <a:gd name="connsiteY25" fmla="*/ 1134894 h 1614791"/>
              <a:gd name="connsiteX26" fmla="*/ 2852854 w 3035029"/>
              <a:gd name="connsiteY26" fmla="*/ 1134894 h 1614791"/>
              <a:gd name="connsiteX27" fmla="*/ 2852854 w 3035029"/>
              <a:gd name="connsiteY27" fmla="*/ 486384 h 1614791"/>
              <a:gd name="connsiteX28" fmla="*/ 2788812 w 3035029"/>
              <a:gd name="connsiteY28" fmla="*/ 486384 h 1614791"/>
              <a:gd name="connsiteX29" fmla="*/ 2788812 w 3035029"/>
              <a:gd name="connsiteY29" fmla="*/ 475412 h 1614791"/>
              <a:gd name="connsiteX30" fmla="*/ 2788812 w 3035029"/>
              <a:gd name="connsiteY30" fmla="*/ 430013 h 1614791"/>
              <a:gd name="connsiteX31" fmla="*/ 2788812 w 3035029"/>
              <a:gd name="connsiteY31" fmla="*/ 378137 h 1614791"/>
              <a:gd name="connsiteX32" fmla="*/ 2656890 w 3035029"/>
              <a:gd name="connsiteY32" fmla="*/ 246215 h 1614791"/>
              <a:gd name="connsiteX33" fmla="*/ 2605014 w 3035029"/>
              <a:gd name="connsiteY33" fmla="*/ 246215 h 1614791"/>
              <a:gd name="connsiteX34" fmla="*/ 2559615 w 3035029"/>
              <a:gd name="connsiteY34" fmla="*/ 246215 h 1614791"/>
              <a:gd name="connsiteX35" fmla="*/ 475414 w 3035029"/>
              <a:gd name="connsiteY35" fmla="*/ 246215 h 1614791"/>
              <a:gd name="connsiteX36" fmla="*/ 430015 w 3035029"/>
              <a:gd name="connsiteY36" fmla="*/ 246215 h 1614791"/>
              <a:gd name="connsiteX37" fmla="*/ 378139 w 3035029"/>
              <a:gd name="connsiteY37" fmla="*/ 246215 h 1614791"/>
              <a:gd name="connsiteX38" fmla="*/ 246217 w 3035029"/>
              <a:gd name="connsiteY38" fmla="*/ 378137 h 1614791"/>
              <a:gd name="connsiteX39" fmla="*/ 246217 w 3035029"/>
              <a:gd name="connsiteY39" fmla="*/ 430013 h 1614791"/>
              <a:gd name="connsiteX40" fmla="*/ 246217 w 3035029"/>
              <a:gd name="connsiteY40" fmla="*/ 475412 h 1614791"/>
              <a:gd name="connsiteX41" fmla="*/ 246217 w 3035029"/>
              <a:gd name="connsiteY41" fmla="*/ 483137 h 1614791"/>
              <a:gd name="connsiteX42" fmla="*/ 0 w 3035029"/>
              <a:gd name="connsiteY42" fmla="*/ 483137 h 1614791"/>
              <a:gd name="connsiteX43" fmla="*/ 0 w 3035029"/>
              <a:gd name="connsiteY43" fmla="*/ 301562 h 1614791"/>
              <a:gd name="connsiteX44" fmla="*/ 301562 w 3035029"/>
              <a:gd name="connsiteY44" fmla="*/ 0 h 1614791"/>
              <a:gd name="connsiteX0" fmla="*/ 301562 w 3035029"/>
              <a:gd name="connsiteY0" fmla="*/ 0 h 1614791"/>
              <a:gd name="connsiteX1" fmla="*/ 2733467 w 3035029"/>
              <a:gd name="connsiteY1" fmla="*/ 0 h 1614791"/>
              <a:gd name="connsiteX2" fmla="*/ 3035029 w 3035029"/>
              <a:gd name="connsiteY2" fmla="*/ 301562 h 1614791"/>
              <a:gd name="connsiteX3" fmla="*/ 3035029 w 3035029"/>
              <a:gd name="connsiteY3" fmla="*/ 486384 h 1614791"/>
              <a:gd name="connsiteX4" fmla="*/ 3035028 w 3035029"/>
              <a:gd name="connsiteY4" fmla="*/ 486384 h 1614791"/>
              <a:gd name="connsiteX5" fmla="*/ 3035028 w 3035029"/>
              <a:gd name="connsiteY5" fmla="*/ 1134894 h 1614791"/>
              <a:gd name="connsiteX6" fmla="*/ 3035029 w 3035029"/>
              <a:gd name="connsiteY6" fmla="*/ 1134894 h 1614791"/>
              <a:gd name="connsiteX7" fmla="*/ 3035029 w 3035029"/>
              <a:gd name="connsiteY7" fmla="*/ 1313229 h 1614791"/>
              <a:gd name="connsiteX8" fmla="*/ 2733467 w 3035029"/>
              <a:gd name="connsiteY8" fmla="*/ 1614791 h 1614791"/>
              <a:gd name="connsiteX9" fmla="*/ 301562 w 3035029"/>
              <a:gd name="connsiteY9" fmla="*/ 1614791 h 1614791"/>
              <a:gd name="connsiteX10" fmla="*/ 0 w 3035029"/>
              <a:gd name="connsiteY10" fmla="*/ 1313229 h 1614791"/>
              <a:gd name="connsiteX11" fmla="*/ 0 w 3035029"/>
              <a:gd name="connsiteY11" fmla="*/ 1131647 h 1614791"/>
              <a:gd name="connsiteX12" fmla="*/ 246217 w 3035029"/>
              <a:gd name="connsiteY12" fmla="*/ 1131647 h 1614791"/>
              <a:gd name="connsiteX13" fmla="*/ 246217 w 3035029"/>
              <a:gd name="connsiteY13" fmla="*/ 1139377 h 1614791"/>
              <a:gd name="connsiteX14" fmla="*/ 246217 w 3035029"/>
              <a:gd name="connsiteY14" fmla="*/ 1184776 h 1614791"/>
              <a:gd name="connsiteX15" fmla="*/ 246217 w 3035029"/>
              <a:gd name="connsiteY15" fmla="*/ 1236652 h 1614791"/>
              <a:gd name="connsiteX16" fmla="*/ 378139 w 3035029"/>
              <a:gd name="connsiteY16" fmla="*/ 1368574 h 1614791"/>
              <a:gd name="connsiteX17" fmla="*/ 430015 w 3035029"/>
              <a:gd name="connsiteY17" fmla="*/ 1368574 h 1614791"/>
              <a:gd name="connsiteX18" fmla="*/ 475414 w 3035029"/>
              <a:gd name="connsiteY18" fmla="*/ 1368574 h 1614791"/>
              <a:gd name="connsiteX19" fmla="*/ 2559615 w 3035029"/>
              <a:gd name="connsiteY19" fmla="*/ 1368574 h 1614791"/>
              <a:gd name="connsiteX20" fmla="*/ 2605014 w 3035029"/>
              <a:gd name="connsiteY20" fmla="*/ 1368574 h 1614791"/>
              <a:gd name="connsiteX21" fmla="*/ 2656890 w 3035029"/>
              <a:gd name="connsiteY21" fmla="*/ 1368574 h 1614791"/>
              <a:gd name="connsiteX22" fmla="*/ 2788812 w 3035029"/>
              <a:gd name="connsiteY22" fmla="*/ 1236652 h 1614791"/>
              <a:gd name="connsiteX23" fmla="*/ 2788812 w 3035029"/>
              <a:gd name="connsiteY23" fmla="*/ 1184776 h 1614791"/>
              <a:gd name="connsiteX24" fmla="*/ 2788812 w 3035029"/>
              <a:gd name="connsiteY24" fmla="*/ 1139377 h 1614791"/>
              <a:gd name="connsiteX25" fmla="*/ 2788812 w 3035029"/>
              <a:gd name="connsiteY25" fmla="*/ 1134894 h 1614791"/>
              <a:gd name="connsiteX26" fmla="*/ 2852854 w 3035029"/>
              <a:gd name="connsiteY26" fmla="*/ 486384 h 1614791"/>
              <a:gd name="connsiteX27" fmla="*/ 2788812 w 3035029"/>
              <a:gd name="connsiteY27" fmla="*/ 486384 h 1614791"/>
              <a:gd name="connsiteX28" fmla="*/ 2788812 w 3035029"/>
              <a:gd name="connsiteY28" fmla="*/ 475412 h 1614791"/>
              <a:gd name="connsiteX29" fmla="*/ 2788812 w 3035029"/>
              <a:gd name="connsiteY29" fmla="*/ 430013 h 1614791"/>
              <a:gd name="connsiteX30" fmla="*/ 2788812 w 3035029"/>
              <a:gd name="connsiteY30" fmla="*/ 378137 h 1614791"/>
              <a:gd name="connsiteX31" fmla="*/ 2656890 w 3035029"/>
              <a:gd name="connsiteY31" fmla="*/ 246215 h 1614791"/>
              <a:gd name="connsiteX32" fmla="*/ 2605014 w 3035029"/>
              <a:gd name="connsiteY32" fmla="*/ 246215 h 1614791"/>
              <a:gd name="connsiteX33" fmla="*/ 2559615 w 3035029"/>
              <a:gd name="connsiteY33" fmla="*/ 246215 h 1614791"/>
              <a:gd name="connsiteX34" fmla="*/ 475414 w 3035029"/>
              <a:gd name="connsiteY34" fmla="*/ 246215 h 1614791"/>
              <a:gd name="connsiteX35" fmla="*/ 430015 w 3035029"/>
              <a:gd name="connsiteY35" fmla="*/ 246215 h 1614791"/>
              <a:gd name="connsiteX36" fmla="*/ 378139 w 3035029"/>
              <a:gd name="connsiteY36" fmla="*/ 246215 h 1614791"/>
              <a:gd name="connsiteX37" fmla="*/ 246217 w 3035029"/>
              <a:gd name="connsiteY37" fmla="*/ 378137 h 1614791"/>
              <a:gd name="connsiteX38" fmla="*/ 246217 w 3035029"/>
              <a:gd name="connsiteY38" fmla="*/ 430013 h 1614791"/>
              <a:gd name="connsiteX39" fmla="*/ 246217 w 3035029"/>
              <a:gd name="connsiteY39" fmla="*/ 475412 h 1614791"/>
              <a:gd name="connsiteX40" fmla="*/ 246217 w 3035029"/>
              <a:gd name="connsiteY40" fmla="*/ 483137 h 1614791"/>
              <a:gd name="connsiteX41" fmla="*/ 0 w 3035029"/>
              <a:gd name="connsiteY41" fmla="*/ 483137 h 1614791"/>
              <a:gd name="connsiteX42" fmla="*/ 0 w 3035029"/>
              <a:gd name="connsiteY42" fmla="*/ 301562 h 1614791"/>
              <a:gd name="connsiteX43" fmla="*/ 301562 w 3035029"/>
              <a:gd name="connsiteY43" fmla="*/ 0 h 1614791"/>
              <a:gd name="connsiteX0" fmla="*/ 301562 w 3035029"/>
              <a:gd name="connsiteY0" fmla="*/ 0 h 1614791"/>
              <a:gd name="connsiteX1" fmla="*/ 2733467 w 3035029"/>
              <a:gd name="connsiteY1" fmla="*/ 0 h 1614791"/>
              <a:gd name="connsiteX2" fmla="*/ 3035029 w 3035029"/>
              <a:gd name="connsiteY2" fmla="*/ 301562 h 1614791"/>
              <a:gd name="connsiteX3" fmla="*/ 3035029 w 3035029"/>
              <a:gd name="connsiteY3" fmla="*/ 486384 h 1614791"/>
              <a:gd name="connsiteX4" fmla="*/ 3035028 w 3035029"/>
              <a:gd name="connsiteY4" fmla="*/ 486384 h 1614791"/>
              <a:gd name="connsiteX5" fmla="*/ 3035028 w 3035029"/>
              <a:gd name="connsiteY5" fmla="*/ 1134894 h 1614791"/>
              <a:gd name="connsiteX6" fmla="*/ 3035029 w 3035029"/>
              <a:gd name="connsiteY6" fmla="*/ 1134894 h 1614791"/>
              <a:gd name="connsiteX7" fmla="*/ 3035029 w 3035029"/>
              <a:gd name="connsiteY7" fmla="*/ 1313229 h 1614791"/>
              <a:gd name="connsiteX8" fmla="*/ 2733467 w 3035029"/>
              <a:gd name="connsiteY8" fmla="*/ 1614791 h 1614791"/>
              <a:gd name="connsiteX9" fmla="*/ 301562 w 3035029"/>
              <a:gd name="connsiteY9" fmla="*/ 1614791 h 1614791"/>
              <a:gd name="connsiteX10" fmla="*/ 0 w 3035029"/>
              <a:gd name="connsiteY10" fmla="*/ 1313229 h 1614791"/>
              <a:gd name="connsiteX11" fmla="*/ 0 w 3035029"/>
              <a:gd name="connsiteY11" fmla="*/ 1131647 h 1614791"/>
              <a:gd name="connsiteX12" fmla="*/ 246217 w 3035029"/>
              <a:gd name="connsiteY12" fmla="*/ 1131647 h 1614791"/>
              <a:gd name="connsiteX13" fmla="*/ 246217 w 3035029"/>
              <a:gd name="connsiteY13" fmla="*/ 1139377 h 1614791"/>
              <a:gd name="connsiteX14" fmla="*/ 246217 w 3035029"/>
              <a:gd name="connsiteY14" fmla="*/ 1184776 h 1614791"/>
              <a:gd name="connsiteX15" fmla="*/ 246217 w 3035029"/>
              <a:gd name="connsiteY15" fmla="*/ 1236652 h 1614791"/>
              <a:gd name="connsiteX16" fmla="*/ 378139 w 3035029"/>
              <a:gd name="connsiteY16" fmla="*/ 1368574 h 1614791"/>
              <a:gd name="connsiteX17" fmla="*/ 430015 w 3035029"/>
              <a:gd name="connsiteY17" fmla="*/ 1368574 h 1614791"/>
              <a:gd name="connsiteX18" fmla="*/ 475414 w 3035029"/>
              <a:gd name="connsiteY18" fmla="*/ 1368574 h 1614791"/>
              <a:gd name="connsiteX19" fmla="*/ 2559615 w 3035029"/>
              <a:gd name="connsiteY19" fmla="*/ 1368574 h 1614791"/>
              <a:gd name="connsiteX20" fmla="*/ 2605014 w 3035029"/>
              <a:gd name="connsiteY20" fmla="*/ 1368574 h 1614791"/>
              <a:gd name="connsiteX21" fmla="*/ 2656890 w 3035029"/>
              <a:gd name="connsiteY21" fmla="*/ 1368574 h 1614791"/>
              <a:gd name="connsiteX22" fmla="*/ 2788812 w 3035029"/>
              <a:gd name="connsiteY22" fmla="*/ 1236652 h 1614791"/>
              <a:gd name="connsiteX23" fmla="*/ 2788812 w 3035029"/>
              <a:gd name="connsiteY23" fmla="*/ 1184776 h 1614791"/>
              <a:gd name="connsiteX24" fmla="*/ 2788812 w 3035029"/>
              <a:gd name="connsiteY24" fmla="*/ 1139377 h 1614791"/>
              <a:gd name="connsiteX25" fmla="*/ 2788812 w 3035029"/>
              <a:gd name="connsiteY25" fmla="*/ 1134894 h 1614791"/>
              <a:gd name="connsiteX26" fmla="*/ 2788812 w 3035029"/>
              <a:gd name="connsiteY26" fmla="*/ 486384 h 1614791"/>
              <a:gd name="connsiteX27" fmla="*/ 2788812 w 3035029"/>
              <a:gd name="connsiteY27" fmla="*/ 475412 h 1614791"/>
              <a:gd name="connsiteX28" fmla="*/ 2788812 w 3035029"/>
              <a:gd name="connsiteY28" fmla="*/ 430013 h 1614791"/>
              <a:gd name="connsiteX29" fmla="*/ 2788812 w 3035029"/>
              <a:gd name="connsiteY29" fmla="*/ 378137 h 1614791"/>
              <a:gd name="connsiteX30" fmla="*/ 2656890 w 3035029"/>
              <a:gd name="connsiteY30" fmla="*/ 246215 h 1614791"/>
              <a:gd name="connsiteX31" fmla="*/ 2605014 w 3035029"/>
              <a:gd name="connsiteY31" fmla="*/ 246215 h 1614791"/>
              <a:gd name="connsiteX32" fmla="*/ 2559615 w 3035029"/>
              <a:gd name="connsiteY32" fmla="*/ 246215 h 1614791"/>
              <a:gd name="connsiteX33" fmla="*/ 475414 w 3035029"/>
              <a:gd name="connsiteY33" fmla="*/ 246215 h 1614791"/>
              <a:gd name="connsiteX34" fmla="*/ 430015 w 3035029"/>
              <a:gd name="connsiteY34" fmla="*/ 246215 h 1614791"/>
              <a:gd name="connsiteX35" fmla="*/ 378139 w 3035029"/>
              <a:gd name="connsiteY35" fmla="*/ 246215 h 1614791"/>
              <a:gd name="connsiteX36" fmla="*/ 246217 w 3035029"/>
              <a:gd name="connsiteY36" fmla="*/ 378137 h 1614791"/>
              <a:gd name="connsiteX37" fmla="*/ 246217 w 3035029"/>
              <a:gd name="connsiteY37" fmla="*/ 430013 h 1614791"/>
              <a:gd name="connsiteX38" fmla="*/ 246217 w 3035029"/>
              <a:gd name="connsiteY38" fmla="*/ 475412 h 1614791"/>
              <a:gd name="connsiteX39" fmla="*/ 246217 w 3035029"/>
              <a:gd name="connsiteY39" fmla="*/ 483137 h 1614791"/>
              <a:gd name="connsiteX40" fmla="*/ 0 w 3035029"/>
              <a:gd name="connsiteY40" fmla="*/ 483137 h 1614791"/>
              <a:gd name="connsiteX41" fmla="*/ 0 w 3035029"/>
              <a:gd name="connsiteY41" fmla="*/ 301562 h 1614791"/>
              <a:gd name="connsiteX42" fmla="*/ 301562 w 3035029"/>
              <a:gd name="connsiteY42" fmla="*/ 0 h 161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035029" h="1614791">
                <a:moveTo>
                  <a:pt x="301562" y="0"/>
                </a:moveTo>
                <a:lnTo>
                  <a:pt x="2733467" y="0"/>
                </a:lnTo>
                <a:cubicBezTo>
                  <a:pt x="2900015" y="0"/>
                  <a:pt x="3035029" y="135014"/>
                  <a:pt x="3035029" y="301562"/>
                </a:cubicBezTo>
                <a:lnTo>
                  <a:pt x="3035029" y="486384"/>
                </a:lnTo>
                <a:lnTo>
                  <a:pt x="3035028" y="486384"/>
                </a:lnTo>
                <a:lnTo>
                  <a:pt x="3035028" y="1134894"/>
                </a:lnTo>
                <a:lnTo>
                  <a:pt x="3035029" y="1134894"/>
                </a:lnTo>
                <a:lnTo>
                  <a:pt x="3035029" y="1313229"/>
                </a:lnTo>
                <a:cubicBezTo>
                  <a:pt x="3035029" y="1479777"/>
                  <a:pt x="2900015" y="1614791"/>
                  <a:pt x="2733467" y="1614791"/>
                </a:cubicBezTo>
                <a:lnTo>
                  <a:pt x="301562" y="1614791"/>
                </a:lnTo>
                <a:cubicBezTo>
                  <a:pt x="135014" y="1614791"/>
                  <a:pt x="0" y="1479777"/>
                  <a:pt x="0" y="1313229"/>
                </a:cubicBezTo>
                <a:lnTo>
                  <a:pt x="0" y="1131647"/>
                </a:lnTo>
                <a:lnTo>
                  <a:pt x="246217" y="1131647"/>
                </a:lnTo>
                <a:lnTo>
                  <a:pt x="246217" y="1139377"/>
                </a:lnTo>
                <a:lnTo>
                  <a:pt x="246217" y="1184776"/>
                </a:lnTo>
                <a:lnTo>
                  <a:pt x="246217" y="1236652"/>
                </a:lnTo>
                <a:cubicBezTo>
                  <a:pt x="246217" y="1309511"/>
                  <a:pt x="305280" y="1368574"/>
                  <a:pt x="378139" y="1368574"/>
                </a:cubicBezTo>
                <a:lnTo>
                  <a:pt x="430015" y="1368574"/>
                </a:lnTo>
                <a:lnTo>
                  <a:pt x="475414" y="1368574"/>
                </a:lnTo>
                <a:lnTo>
                  <a:pt x="2559615" y="1368574"/>
                </a:lnTo>
                <a:lnTo>
                  <a:pt x="2605014" y="1368574"/>
                </a:lnTo>
                <a:lnTo>
                  <a:pt x="2656890" y="1368574"/>
                </a:lnTo>
                <a:cubicBezTo>
                  <a:pt x="2729749" y="1368574"/>
                  <a:pt x="2788812" y="1309511"/>
                  <a:pt x="2788812" y="1236652"/>
                </a:cubicBezTo>
                <a:lnTo>
                  <a:pt x="2788812" y="1184776"/>
                </a:lnTo>
                <a:lnTo>
                  <a:pt x="2788812" y="1139377"/>
                </a:lnTo>
                <a:lnTo>
                  <a:pt x="2788812" y="1134894"/>
                </a:lnTo>
                <a:lnTo>
                  <a:pt x="2788812" y="486384"/>
                </a:lnTo>
                <a:lnTo>
                  <a:pt x="2788812" y="475412"/>
                </a:lnTo>
                <a:lnTo>
                  <a:pt x="2788812" y="430013"/>
                </a:lnTo>
                <a:lnTo>
                  <a:pt x="2788812" y="378137"/>
                </a:lnTo>
                <a:cubicBezTo>
                  <a:pt x="2788812" y="305278"/>
                  <a:pt x="2729749" y="246215"/>
                  <a:pt x="2656890" y="246215"/>
                </a:cubicBezTo>
                <a:lnTo>
                  <a:pt x="2605014" y="246215"/>
                </a:lnTo>
                <a:lnTo>
                  <a:pt x="2559615" y="246215"/>
                </a:lnTo>
                <a:lnTo>
                  <a:pt x="475414" y="246215"/>
                </a:lnTo>
                <a:lnTo>
                  <a:pt x="430015" y="246215"/>
                </a:lnTo>
                <a:lnTo>
                  <a:pt x="378139" y="246215"/>
                </a:lnTo>
                <a:cubicBezTo>
                  <a:pt x="305280" y="246215"/>
                  <a:pt x="246217" y="305278"/>
                  <a:pt x="246217" y="378137"/>
                </a:cubicBezTo>
                <a:lnTo>
                  <a:pt x="246217" y="430013"/>
                </a:lnTo>
                <a:lnTo>
                  <a:pt x="246217" y="475412"/>
                </a:lnTo>
                <a:lnTo>
                  <a:pt x="246217" y="483137"/>
                </a:lnTo>
                <a:lnTo>
                  <a:pt x="0" y="483137"/>
                </a:lnTo>
                <a:lnTo>
                  <a:pt x="0" y="301562"/>
                </a:lnTo>
                <a:cubicBezTo>
                  <a:pt x="0" y="135014"/>
                  <a:pt x="135014" y="0"/>
                  <a:pt x="301562" y="0"/>
                </a:cubicBezTo>
                <a:close/>
              </a:path>
            </a:pathLst>
          </a:cu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99">
              <a:solidFill>
                <a:srgbClr val="FFC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C627BF-9668-3ECC-0BE1-4D09C7E8E5D5}"/>
              </a:ext>
            </a:extLst>
          </p:cNvPr>
          <p:cNvSpPr txBox="1"/>
          <p:nvPr/>
        </p:nvSpPr>
        <p:spPr>
          <a:xfrm>
            <a:off x="7523163" y="4533900"/>
            <a:ext cx="2608262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39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899" b="1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DIGITALISASI</a:t>
            </a:r>
            <a:r>
              <a:rPr lang="en-ID" sz="1899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899" b="1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DOKUMEN</a:t>
            </a:r>
            <a:r>
              <a:rPr lang="en-ID" sz="1899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899" b="1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PERTANAHAN</a:t>
            </a:r>
            <a:r>
              <a:rPr lang="en-ID" sz="1899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899" b="1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OLEH</a:t>
            </a:r>
            <a:r>
              <a:rPr lang="en-ID" sz="1899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899" b="1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KANTAH</a:t>
            </a:r>
            <a:endParaRPr lang="en-ID" sz="1899" b="1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8625" name="Rectangle 27">
            <a:extLst>
              <a:ext uri="{FF2B5EF4-FFF2-40B4-BE49-F238E27FC236}">
                <a16:creationId xmlns:a16="http://schemas.microsoft.com/office/drawing/2014/main" id="{1A32AD82-40B4-92D7-5FD0-E7F45D83A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128588"/>
            <a:ext cx="6010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ID" altLang="en-US" sz="3200" b="1">
                <a:solidFill>
                  <a:srgbClr val="FFFFFF"/>
                </a:solidFill>
                <a:latin typeface="Cambria" panose="02040503050406030204" pitchFamily="18" charset="0"/>
              </a:rPr>
              <a:t>FOKUS TEMATIK PERTANAHAN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4">
            <a:extLst>
              <a:ext uri="{FF2B5EF4-FFF2-40B4-BE49-F238E27FC236}">
                <a16:creationId xmlns:a16="http://schemas.microsoft.com/office/drawing/2014/main" id="{3404A431-3062-B338-1D9B-44D6BA8FA4C8}"/>
              </a:ext>
            </a:extLst>
          </p:cNvPr>
          <p:cNvSpPr/>
          <p:nvPr/>
        </p:nvSpPr>
        <p:spPr>
          <a:xfrm>
            <a:off x="877279" y="987618"/>
            <a:ext cx="10282856" cy="5294264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</a:endParaRPr>
          </a:p>
        </p:txBody>
      </p:sp>
      <p:grpSp>
        <p:nvGrpSpPr>
          <p:cNvPr id="87045" name="Group 15">
            <a:extLst>
              <a:ext uri="{FF2B5EF4-FFF2-40B4-BE49-F238E27FC236}">
                <a16:creationId xmlns:a16="http://schemas.microsoft.com/office/drawing/2014/main" id="{6D773D79-1EE6-2C35-2A68-067549EB9923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11933238" cy="1265238"/>
            <a:chOff x="0" y="-1702"/>
            <a:chExt cx="11933263" cy="1264671"/>
          </a:xfrm>
        </p:grpSpPr>
        <p:grpSp>
          <p:nvGrpSpPr>
            <p:cNvPr id="87049" name="Group 10">
              <a:extLst>
                <a:ext uri="{FF2B5EF4-FFF2-40B4-BE49-F238E27FC236}">
                  <a16:creationId xmlns:a16="http://schemas.microsoft.com/office/drawing/2014/main" id="{4CBDEA07-5BBC-A318-E820-B4DDEA6851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7100" y="-1702"/>
              <a:ext cx="8329385" cy="491560"/>
              <a:chOff x="2197100" y="-1703"/>
              <a:chExt cx="8266149" cy="62218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95530E-3723-0583-15D0-ECE711FCAC98}"/>
                  </a:ext>
                </a:extLst>
              </p:cNvPr>
              <p:cNvSpPr/>
              <p:nvPr/>
            </p:nvSpPr>
            <p:spPr>
              <a:xfrm>
                <a:off x="2197105" y="306"/>
                <a:ext cx="8064734" cy="620618"/>
              </a:xfrm>
              <a:prstGeom prst="rect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EDF0C1F8-4EC1-DF24-BEB4-C05B219E908B}"/>
                  </a:ext>
                </a:extLst>
              </p:cNvPr>
              <p:cNvSpPr/>
              <p:nvPr/>
            </p:nvSpPr>
            <p:spPr>
              <a:xfrm>
                <a:off x="9481991" y="-1703"/>
                <a:ext cx="981506" cy="622627"/>
              </a:xfrm>
              <a:prstGeom prst="parallelogram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F816FF1-E8B5-F734-D91A-B5A0775A502F}"/>
                </a:ext>
              </a:extLst>
            </p:cNvPr>
            <p:cNvGrpSpPr/>
            <p:nvPr/>
          </p:nvGrpSpPr>
          <p:grpSpPr>
            <a:xfrm flipV="1">
              <a:off x="1462315" y="544286"/>
              <a:ext cx="9022805" cy="304800"/>
              <a:chOff x="2197100" y="-1703"/>
              <a:chExt cx="8266149" cy="622189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8BB4FA5-9D5B-8293-E489-B453BE2809E9}"/>
                  </a:ext>
                </a:extLst>
              </p:cNvPr>
              <p:cNvSpPr/>
              <p:nvPr/>
            </p:nvSpPr>
            <p:spPr>
              <a:xfrm>
                <a:off x="2197100" y="0"/>
                <a:ext cx="8064500" cy="620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59A06487-55E2-73BD-9CF5-F23A067D1AAE}"/>
                  </a:ext>
                </a:extLst>
              </p:cNvPr>
              <p:cNvSpPr/>
              <p:nvPr/>
            </p:nvSpPr>
            <p:spPr>
              <a:xfrm>
                <a:off x="9482442" y="-1703"/>
                <a:ext cx="980807" cy="622189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87051" name="Picture 3">
              <a:extLst>
                <a:ext uri="{FF2B5EF4-FFF2-40B4-BE49-F238E27FC236}">
                  <a16:creationId xmlns:a16="http://schemas.microsoft.com/office/drawing/2014/main" id="{AC6AEF10-B993-4964-9FEF-55C0D692D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2928257" cy="126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52" name="Picture 4">
              <a:extLst>
                <a:ext uri="{FF2B5EF4-FFF2-40B4-BE49-F238E27FC236}">
                  <a16:creationId xmlns:a16="http://schemas.microsoft.com/office/drawing/2014/main" id="{557B6451-19BE-7CBB-40B5-ED9DD050A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300" y="73684"/>
              <a:ext cx="1132963" cy="111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1B74DB4-2EDF-FF77-C5EA-15A9DBDE9031}"/>
              </a:ext>
            </a:extLst>
          </p:cNvPr>
          <p:cNvSpPr/>
          <p:nvPr/>
        </p:nvSpPr>
        <p:spPr>
          <a:xfrm>
            <a:off x="0" y="6443663"/>
            <a:ext cx="12192000" cy="414337"/>
          </a:xfrm>
          <a:custGeom>
            <a:avLst/>
            <a:gdLst>
              <a:gd name="connsiteX0" fmla="*/ 0 w 12192000"/>
              <a:gd name="connsiteY0" fmla="*/ 0 h 413657"/>
              <a:gd name="connsiteX1" fmla="*/ 12192000 w 12192000"/>
              <a:gd name="connsiteY1" fmla="*/ 0 h 413657"/>
              <a:gd name="connsiteX2" fmla="*/ 12192000 w 12192000"/>
              <a:gd name="connsiteY2" fmla="*/ 413657 h 413657"/>
              <a:gd name="connsiteX3" fmla="*/ 0 w 12192000"/>
              <a:gd name="connsiteY3" fmla="*/ 413657 h 413657"/>
              <a:gd name="connsiteX4" fmla="*/ 0 w 12192000"/>
              <a:gd name="connsiteY4" fmla="*/ 0 h 413657"/>
              <a:gd name="connsiteX0" fmla="*/ 0 w 12192000"/>
              <a:gd name="connsiteY0" fmla="*/ 0 h 413657"/>
              <a:gd name="connsiteX1" fmla="*/ 6705600 w 12192000"/>
              <a:gd name="connsiteY1" fmla="*/ 0 h 413657"/>
              <a:gd name="connsiteX2" fmla="*/ 12192000 w 12192000"/>
              <a:gd name="connsiteY2" fmla="*/ 0 h 413657"/>
              <a:gd name="connsiteX3" fmla="*/ 12192000 w 12192000"/>
              <a:gd name="connsiteY3" fmla="*/ 413657 h 413657"/>
              <a:gd name="connsiteX4" fmla="*/ 0 w 12192000"/>
              <a:gd name="connsiteY4" fmla="*/ 413657 h 413657"/>
              <a:gd name="connsiteX5" fmla="*/ 0 w 12192000"/>
              <a:gd name="connsiteY5" fmla="*/ 0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13657">
                <a:moveTo>
                  <a:pt x="0" y="0"/>
                </a:moveTo>
                <a:lnTo>
                  <a:pt x="6705600" y="0"/>
                </a:lnTo>
                <a:lnTo>
                  <a:pt x="12192000" y="0"/>
                </a:lnTo>
                <a:lnTo>
                  <a:pt x="12192000" y="413657"/>
                </a:lnTo>
                <a:lnTo>
                  <a:pt x="0" y="413657"/>
                </a:lnTo>
                <a:lnTo>
                  <a:pt x="0" y="0"/>
                </a:lnTo>
                <a:close/>
              </a:path>
            </a:pathLst>
          </a:custGeom>
          <a:solidFill>
            <a:srgbClr val="003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D3B930CE-F3A9-DCD1-5048-F0089EE8E340}"/>
              </a:ext>
            </a:extLst>
          </p:cNvPr>
          <p:cNvSpPr txBox="1"/>
          <p:nvPr/>
        </p:nvSpPr>
        <p:spPr>
          <a:xfrm>
            <a:off x="7532688" y="5670550"/>
            <a:ext cx="4111625" cy="595313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eaLnBrk="1" fontAlgn="auto" hangingPunct="1">
              <a:spcBef>
                <a:spcPts val="135"/>
              </a:spcBef>
              <a:spcAft>
                <a:spcPts val="0"/>
              </a:spcAft>
              <a:defRPr/>
            </a:pPr>
            <a:r>
              <a:rPr sz="3700" b="1" spc="-195" dirty="0">
                <a:latin typeface="Arial"/>
                <a:ea typeface="+mn-ea"/>
                <a:cs typeface="Arial"/>
              </a:rPr>
              <a:t>#atrbpnkinilebihbaik</a:t>
            </a:r>
            <a:endParaRPr sz="3700" dirty="0">
              <a:latin typeface="Arial"/>
              <a:ea typeface="+mn-ea"/>
              <a:cs typeface="Arial"/>
            </a:endParaRPr>
          </a:p>
        </p:txBody>
      </p:sp>
      <p:sp>
        <p:nvSpPr>
          <p:cNvPr id="87048" name="TextBox 10">
            <a:extLst>
              <a:ext uri="{FF2B5EF4-FFF2-40B4-BE49-F238E27FC236}">
                <a16:creationId xmlns:a16="http://schemas.microsoft.com/office/drawing/2014/main" id="{FA849038-4F58-7BEB-1FEF-780AB381E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733550"/>
            <a:ext cx="111934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TERIMA KASIH …</a:t>
            </a:r>
            <a:endParaRPr lang="id-ID" altLang="en-US" sz="44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8785AB6-25EE-6C5B-10B5-D8638B00CC13}"/>
              </a:ext>
            </a:extLst>
          </p:cNvPr>
          <p:cNvSpPr/>
          <p:nvPr/>
        </p:nvSpPr>
        <p:spPr>
          <a:xfrm>
            <a:off x="11760200" y="6411913"/>
            <a:ext cx="388938" cy="260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  <a:sym typeface="Arial"/>
              </a:rPr>
              <a:t>8</a:t>
            </a:r>
            <a:endParaRPr lang="en-ID" sz="1400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1" name="Google Shape;189;p2">
            <a:extLst>
              <a:ext uri="{FF2B5EF4-FFF2-40B4-BE49-F238E27FC236}">
                <a16:creationId xmlns:a16="http://schemas.microsoft.com/office/drawing/2014/main" id="{2D08F8CB-9D57-02E7-E0C4-FEB954F27427}"/>
              </a:ext>
            </a:extLst>
          </p:cNvPr>
          <p:cNvSpPr txBox="1"/>
          <p:nvPr/>
        </p:nvSpPr>
        <p:spPr>
          <a:xfrm>
            <a:off x="2081213" y="47625"/>
            <a:ext cx="8651875" cy="1014413"/>
          </a:xfrm>
          <a:prstGeom prst="rect">
            <a:avLst/>
          </a:prstGeom>
          <a:noFill/>
          <a:ln>
            <a:noFill/>
          </a:ln>
        </p:spPr>
        <p:txBody>
          <a:bodyPr spcFirstLastPara="1" lIns="91401" tIns="45688" rIns="91401" bIns="45688">
            <a:spAutoFit/>
          </a:bodyPr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399" b="1" kern="0" dirty="0">
                <a:solidFill>
                  <a:srgbClr val="1E4E79"/>
                </a:solidFill>
                <a:latin typeface="Roboto"/>
                <a:ea typeface="Roboto"/>
                <a:cs typeface="Arial"/>
                <a:sym typeface="Roboto"/>
              </a:rPr>
              <a:t>DATA SERTIPIKASI TANAH BMN </a:t>
            </a:r>
          </a:p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799" b="1" kern="0" dirty="0">
                <a:solidFill>
                  <a:srgbClr val="1E4E79"/>
                </a:solidFill>
                <a:latin typeface="Roboto"/>
                <a:ea typeface="Roboto"/>
                <a:cs typeface="Arial"/>
                <a:sym typeface="Roboto"/>
              </a:rPr>
              <a:t>HASIL VERIFIKASI KANWIL/KPKNL*</a:t>
            </a:r>
          </a:p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799" kern="0" dirty="0">
              <a:solidFill>
                <a:srgbClr val="FFC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64B1EF-A0DF-2DF4-F522-FEAA8EF0BF82}"/>
              </a:ext>
            </a:extLst>
          </p:cNvPr>
          <p:cNvSpPr/>
          <p:nvPr/>
        </p:nvSpPr>
        <p:spPr>
          <a:xfrm>
            <a:off x="5183188" y="750888"/>
            <a:ext cx="2447925" cy="44450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713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98" kern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4BD34B-7FD4-DDBA-1ECD-57E705CDD217}"/>
              </a:ext>
            </a:extLst>
          </p:cNvPr>
          <p:cNvSpPr/>
          <p:nvPr/>
        </p:nvSpPr>
        <p:spPr>
          <a:xfrm>
            <a:off x="11747500" y="6430963"/>
            <a:ext cx="390525" cy="328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  <a:sym typeface="Arial"/>
              </a:rPr>
              <a:t>14</a:t>
            </a:r>
            <a:endParaRPr lang="en-ID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graphicFrame>
        <p:nvGraphicFramePr>
          <p:cNvPr id="69638" name="Chart 3">
            <a:extLst>
              <a:ext uri="{FF2B5EF4-FFF2-40B4-BE49-F238E27FC236}">
                <a16:creationId xmlns:a16="http://schemas.microsoft.com/office/drawing/2014/main" id="{BAE7B241-8BF0-4F1F-ED48-C5A3A5CC55FA}"/>
              </a:ext>
            </a:extLst>
          </p:cNvPr>
          <p:cNvGraphicFramePr>
            <a:graphicFrameLocks/>
          </p:cNvGraphicFramePr>
          <p:nvPr/>
        </p:nvGraphicFramePr>
        <p:xfrm>
          <a:off x="-549275" y="1104900"/>
          <a:ext cx="8367713" cy="550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376630" imgH="5511262" progId="Excel.Chart.8">
                  <p:embed/>
                </p:oleObj>
              </mc:Choice>
              <mc:Fallback>
                <p:oleObj name="Chart" r:id="rId3" imgW="8376630" imgH="5511262" progId="Excel.Chart.8">
                  <p:embed/>
                  <p:pic>
                    <p:nvPicPr>
                      <p:cNvPr id="69638" name="Chart 3">
                        <a:extLst>
                          <a:ext uri="{FF2B5EF4-FFF2-40B4-BE49-F238E27FC236}">
                            <a16:creationId xmlns:a16="http://schemas.microsoft.com/office/drawing/2014/main" id="{BAE7B241-8BF0-4F1F-ED48-C5A3A5CC55F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9275" y="1104900"/>
                        <a:ext cx="8367713" cy="550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9DDFE62-D05D-152F-A79B-71159EEB0868}"/>
              </a:ext>
            </a:extLst>
          </p:cNvPr>
          <p:cNvSpPr txBox="1"/>
          <p:nvPr/>
        </p:nvSpPr>
        <p:spPr>
          <a:xfrm>
            <a:off x="5127625" y="1125538"/>
            <a:ext cx="177641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11717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99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David" pitchFamily="34" charset="-79"/>
                <a:sym typeface="Arial"/>
              </a:rPr>
              <a:t>49%</a:t>
            </a:r>
            <a:endParaRPr lang="id-ID" sz="4799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David" pitchFamily="34" charset="-79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A03E54-7C8E-0E31-45D9-70169D944FF4}"/>
              </a:ext>
            </a:extLst>
          </p:cNvPr>
          <p:cNvSpPr txBox="1"/>
          <p:nvPr/>
        </p:nvSpPr>
        <p:spPr>
          <a:xfrm>
            <a:off x="622300" y="1130300"/>
            <a:ext cx="17764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11717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99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David" pitchFamily="34" charset="-79"/>
                <a:sym typeface="Arial"/>
              </a:rPr>
              <a:t>23%</a:t>
            </a:r>
            <a:endParaRPr lang="id-ID" sz="4799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David" pitchFamily="34" charset="-79"/>
              <a:sym typeface="Arial"/>
            </a:endParaRPr>
          </a:p>
        </p:txBody>
      </p:sp>
      <p:sp>
        <p:nvSpPr>
          <p:cNvPr id="69641" name="TextBox 24">
            <a:extLst>
              <a:ext uri="{FF2B5EF4-FFF2-40B4-BE49-F238E27FC236}">
                <a16:creationId xmlns:a16="http://schemas.microsoft.com/office/drawing/2014/main" id="{53D5641B-FF05-DEFD-EE83-C9A9EFF75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6010275"/>
            <a:ext cx="3151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1200" b="1">
                <a:solidFill>
                  <a:srgbClr val="634D36"/>
                </a:solidFill>
                <a:latin typeface="Roboto" panose="02000000000000000000" pitchFamily="2" charset="0"/>
                <a:ea typeface="Roboto" panose="02000000000000000000" pitchFamily="2" charset="0"/>
                <a:cs typeface="David" panose="020B0604020202020204" pitchFamily="34" charset="-79"/>
                <a:sym typeface="Arial" panose="020B0604020202020204" pitchFamily="34" charset="0"/>
              </a:rPr>
              <a:t>49.017 NUP Tanah</a:t>
            </a:r>
          </a:p>
          <a:p>
            <a:pPr algn="just" eaLnBrk="1" hangingPunct="1"/>
            <a:r>
              <a:rPr lang="en-US" altLang="en-US" sz="1200" b="1">
                <a:solidFill>
                  <a:srgbClr val="634D36"/>
                </a:solidFill>
                <a:latin typeface="Roboto" panose="02000000000000000000" pitchFamily="2" charset="0"/>
                <a:ea typeface="Roboto" panose="02000000000000000000" pitchFamily="2" charset="0"/>
                <a:cs typeface="David" panose="020B0604020202020204" pitchFamily="34" charset="-79"/>
                <a:sym typeface="Arial" panose="020B0604020202020204" pitchFamily="34" charset="0"/>
              </a:rPr>
              <a:t>Proses Sertipikasi</a:t>
            </a:r>
          </a:p>
        </p:txBody>
      </p:sp>
      <p:sp>
        <p:nvSpPr>
          <p:cNvPr id="69642" name="TextBox 25">
            <a:extLst>
              <a:ext uri="{FF2B5EF4-FFF2-40B4-BE49-F238E27FC236}">
                <a16:creationId xmlns:a16="http://schemas.microsoft.com/office/drawing/2014/main" id="{5AEE43E4-FB8E-E72C-5593-CEEBDFAD9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784350"/>
            <a:ext cx="314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1200" b="1">
                <a:solidFill>
                  <a:srgbClr val="634D36"/>
                </a:solidFill>
                <a:latin typeface="Roboto" panose="02000000000000000000" pitchFamily="2" charset="0"/>
                <a:ea typeface="Roboto" panose="02000000000000000000" pitchFamily="2" charset="0"/>
                <a:cs typeface="David" panose="020B0604020202020204" pitchFamily="34" charset="-79"/>
                <a:sym typeface="Arial" panose="020B0604020202020204" pitchFamily="34" charset="0"/>
              </a:rPr>
              <a:t>28.207 NUP Tanah</a:t>
            </a:r>
          </a:p>
          <a:p>
            <a:pPr algn="just" eaLnBrk="1" hangingPunct="1"/>
            <a:r>
              <a:rPr lang="en-US" altLang="en-US" sz="1200" b="1">
                <a:solidFill>
                  <a:srgbClr val="634D36"/>
                </a:solidFill>
                <a:latin typeface="Roboto" panose="02000000000000000000" pitchFamily="2" charset="0"/>
                <a:ea typeface="Roboto" panose="02000000000000000000" pitchFamily="2" charset="0"/>
                <a:cs typeface="David" panose="020B0604020202020204" pitchFamily="34" charset="-79"/>
                <a:sym typeface="Arial" panose="020B0604020202020204" pitchFamily="34" charset="0"/>
              </a:rPr>
              <a:t>Bermasalah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52349E-646A-E5FC-4A15-95AF9957224E}"/>
              </a:ext>
            </a:extLst>
          </p:cNvPr>
          <p:cNvSpPr/>
          <p:nvPr/>
        </p:nvSpPr>
        <p:spPr>
          <a:xfrm>
            <a:off x="4833938" y="5594350"/>
            <a:ext cx="2201862" cy="9350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TOTAL NUP TANAH</a:t>
            </a:r>
            <a:endParaRPr lang="en-US" sz="1999" b="1" dirty="0">
              <a:solidFill>
                <a:srgbClr val="000000"/>
              </a:solidFill>
              <a:latin typeface="Arial"/>
            </a:endParaRPr>
          </a:p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399" b="1" dirty="0">
                <a:solidFill>
                  <a:srgbClr val="000000"/>
                </a:solidFill>
                <a:latin typeface="Arial"/>
              </a:rPr>
              <a:t>124.232 NUP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1D8EEA-C621-084A-AD46-704E8DB963F8}"/>
              </a:ext>
            </a:extLst>
          </p:cNvPr>
          <p:cNvSpPr txBox="1"/>
          <p:nvPr/>
        </p:nvSpPr>
        <p:spPr>
          <a:xfrm>
            <a:off x="566738" y="3730625"/>
            <a:ext cx="1778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11717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9" b="1" dirty="0">
                <a:solidFill>
                  <a:srgbClr val="E7E6E6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David" pitchFamily="34" charset="-79"/>
                <a:sym typeface="Arial"/>
              </a:rPr>
              <a:t>9%</a:t>
            </a:r>
            <a:endParaRPr lang="id-ID" sz="5998" b="1" dirty="0">
              <a:solidFill>
                <a:srgbClr val="E7E6E6">
                  <a:lumMod val="75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David" pitchFamily="34" charset="-79"/>
              <a:sym typeface="Arial"/>
            </a:endParaRPr>
          </a:p>
        </p:txBody>
      </p:sp>
      <p:sp>
        <p:nvSpPr>
          <p:cNvPr id="69645" name="TextBox 4">
            <a:extLst>
              <a:ext uri="{FF2B5EF4-FFF2-40B4-BE49-F238E27FC236}">
                <a16:creationId xmlns:a16="http://schemas.microsoft.com/office/drawing/2014/main" id="{29713D77-4DFE-F6F7-56A4-C2E4108D1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6657975"/>
            <a:ext cx="6148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*base data Master Aset Tanah per 13 Januari 2022</a:t>
            </a:r>
            <a:endParaRPr lang="en-ID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472187-65FC-2510-3753-8C07F064B01B}"/>
              </a:ext>
            </a:extLst>
          </p:cNvPr>
          <p:cNvSpPr txBox="1"/>
          <p:nvPr/>
        </p:nvSpPr>
        <p:spPr>
          <a:xfrm>
            <a:off x="989013" y="5397500"/>
            <a:ext cx="1776412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11717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9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  <a:cs typeface="David" pitchFamily="34" charset="-79"/>
                <a:sym typeface="Arial"/>
              </a:rPr>
              <a:t>19%</a:t>
            </a:r>
            <a:endParaRPr lang="id-ID" sz="4399" b="1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David" pitchFamily="34" charset="-79"/>
              <a:sym typeface="Arial"/>
            </a:endParaRPr>
          </a:p>
        </p:txBody>
      </p:sp>
      <p:sp>
        <p:nvSpPr>
          <p:cNvPr id="69647" name="TextBox 27">
            <a:extLst>
              <a:ext uri="{FF2B5EF4-FFF2-40B4-BE49-F238E27FC236}">
                <a16:creationId xmlns:a16="http://schemas.microsoft.com/office/drawing/2014/main" id="{9BA3898E-9684-D15B-D182-F1549079F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4337050"/>
            <a:ext cx="3151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1200" b="1">
                <a:solidFill>
                  <a:srgbClr val="634D36"/>
                </a:solidFill>
                <a:latin typeface="Roboto" panose="02000000000000000000" pitchFamily="2" charset="0"/>
                <a:ea typeface="Roboto" panose="02000000000000000000" pitchFamily="2" charset="0"/>
                <a:cs typeface="David" panose="020B0604020202020204" pitchFamily="34" charset="-79"/>
                <a:sym typeface="Arial" panose="020B0604020202020204" pitchFamily="34" charset="0"/>
              </a:rPr>
              <a:t>11.864 NUP Tanah</a:t>
            </a:r>
          </a:p>
          <a:p>
            <a:pPr algn="just" eaLnBrk="1" hangingPunct="1"/>
            <a:r>
              <a:rPr lang="en-US" altLang="en-US" sz="1200" b="1">
                <a:solidFill>
                  <a:srgbClr val="634D36"/>
                </a:solidFill>
                <a:latin typeface="Roboto" panose="02000000000000000000" pitchFamily="2" charset="0"/>
                <a:ea typeface="Roboto" panose="02000000000000000000" pitchFamily="2" charset="0"/>
                <a:cs typeface="David" panose="020B0604020202020204" pitchFamily="34" charset="-79"/>
                <a:sym typeface="Arial" panose="020B0604020202020204" pitchFamily="34" charset="0"/>
              </a:rPr>
              <a:t>Clean &amp; Clear </a:t>
            </a:r>
          </a:p>
          <a:p>
            <a:pPr algn="just" eaLnBrk="1" hangingPunct="1"/>
            <a:r>
              <a:rPr lang="en-US" altLang="en-US" sz="1200" b="1">
                <a:solidFill>
                  <a:srgbClr val="634D36"/>
                </a:solidFill>
                <a:latin typeface="Roboto" panose="02000000000000000000" pitchFamily="2" charset="0"/>
                <a:ea typeface="Roboto" panose="02000000000000000000" pitchFamily="2" charset="0"/>
                <a:cs typeface="David" panose="020B0604020202020204" pitchFamily="34" charset="-79"/>
                <a:sym typeface="Arial" panose="020B0604020202020204" pitchFamily="34" charset="0"/>
              </a:rPr>
              <a:t>Belum Masuk Target</a:t>
            </a:r>
          </a:p>
        </p:txBody>
      </p:sp>
      <p:sp>
        <p:nvSpPr>
          <p:cNvPr id="69648" name="TextBox 28">
            <a:extLst>
              <a:ext uri="{FF2B5EF4-FFF2-40B4-BE49-F238E27FC236}">
                <a16:creationId xmlns:a16="http://schemas.microsoft.com/office/drawing/2014/main" id="{9E9E7886-D506-EB36-1B0C-169BAF5F8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1784350"/>
            <a:ext cx="315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1171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171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1200" b="1">
                <a:solidFill>
                  <a:srgbClr val="634D36"/>
                </a:solidFill>
                <a:latin typeface="Roboto" panose="02000000000000000000" pitchFamily="2" charset="0"/>
                <a:ea typeface="Roboto" panose="02000000000000000000" pitchFamily="2" charset="0"/>
                <a:cs typeface="David" panose="020B0604020202020204" pitchFamily="34" charset="-79"/>
                <a:sym typeface="Arial" panose="020B0604020202020204" pitchFamily="34" charset="0"/>
              </a:rPr>
              <a:t>60.493 NUP Tanah</a:t>
            </a:r>
          </a:p>
          <a:p>
            <a:pPr algn="just" eaLnBrk="1" hangingPunct="1"/>
            <a:r>
              <a:rPr lang="en-US" altLang="en-US" sz="1200" b="1">
                <a:solidFill>
                  <a:srgbClr val="634D36"/>
                </a:solidFill>
                <a:latin typeface="Roboto" panose="02000000000000000000" pitchFamily="2" charset="0"/>
                <a:ea typeface="Roboto" panose="02000000000000000000" pitchFamily="2" charset="0"/>
                <a:cs typeface="David" panose="020B0604020202020204" pitchFamily="34" charset="-79"/>
                <a:sym typeface="Arial" panose="020B0604020202020204" pitchFamily="34" charset="0"/>
              </a:rPr>
              <a:t>Bersertipikat Pemri cq.K/L</a:t>
            </a:r>
          </a:p>
        </p:txBody>
      </p:sp>
      <p:pic>
        <p:nvPicPr>
          <p:cNvPr id="69649" name="Picture 5">
            <a:extLst>
              <a:ext uri="{FF2B5EF4-FFF2-40B4-BE49-F238E27FC236}">
                <a16:creationId xmlns:a16="http://schemas.microsoft.com/office/drawing/2014/main" id="{B0B9FD36-9162-1D5B-44C5-45B86D277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863725"/>
            <a:ext cx="4462462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0DCBAD6-1FC1-C18B-B321-894823B98312}"/>
              </a:ext>
            </a:extLst>
          </p:cNvPr>
          <p:cNvSpPr/>
          <p:nvPr/>
        </p:nvSpPr>
        <p:spPr>
          <a:xfrm>
            <a:off x="11801475" y="6523038"/>
            <a:ext cx="244475" cy="206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  <a:sym typeface="Arial"/>
              </a:rPr>
              <a:t>8</a:t>
            </a:r>
            <a:endParaRPr lang="en-ID" sz="1400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4A5380-840D-1543-2C97-D0CB9D88F7B0}"/>
              </a:ext>
            </a:extLst>
          </p:cNvPr>
          <p:cNvSpPr/>
          <p:nvPr/>
        </p:nvSpPr>
        <p:spPr>
          <a:xfrm>
            <a:off x="11644313" y="6351588"/>
            <a:ext cx="444500" cy="46355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  <a:sym typeface="Arial"/>
              </a:rPr>
              <a:t>3</a:t>
            </a:r>
            <a:endParaRPr lang="en-ID" sz="1400" b="1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9652" name="TextBox 6">
            <a:extLst>
              <a:ext uri="{FF2B5EF4-FFF2-40B4-BE49-F238E27FC236}">
                <a16:creationId xmlns:a16="http://schemas.microsoft.com/office/drawing/2014/main" id="{31C1AE77-285C-E5BD-13F1-BB680AFEE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2838" y="1955800"/>
            <a:ext cx="184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55FFBE-FC7D-F83D-4DAD-51A58FC33C16}"/>
              </a:ext>
            </a:extLst>
          </p:cNvPr>
          <p:cNvSpPr txBox="1"/>
          <p:nvPr/>
        </p:nvSpPr>
        <p:spPr>
          <a:xfrm>
            <a:off x="7818438" y="1090682"/>
            <a:ext cx="3422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Target </a:t>
            </a:r>
            <a:r>
              <a:rPr lang="en-US" sz="2000" dirty="0" err="1"/>
              <a:t>Sertipikasi</a:t>
            </a:r>
            <a:endParaRPr lang="en-US" sz="2000" dirty="0"/>
          </a:p>
          <a:p>
            <a:pPr algn="ctr"/>
            <a:r>
              <a:rPr lang="en-US" sz="2000" dirty="0"/>
              <a:t>BMN 2023 = 14.900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103">
            <a:extLst>
              <a:ext uri="{FF2B5EF4-FFF2-40B4-BE49-F238E27FC236}">
                <a16:creationId xmlns:a16="http://schemas.microsoft.com/office/drawing/2014/main" id="{C12335F0-1170-8342-0868-0E0347730232}"/>
              </a:ext>
            </a:extLst>
          </p:cNvPr>
          <p:cNvGrpSpPr>
            <a:grpSpLocks/>
          </p:cNvGrpSpPr>
          <p:nvPr/>
        </p:nvGrpSpPr>
        <p:grpSpPr bwMode="auto">
          <a:xfrm>
            <a:off x="0" y="-11113"/>
            <a:ext cx="11874500" cy="914401"/>
            <a:chOff x="0" y="-10496"/>
            <a:chExt cx="11873820" cy="913982"/>
          </a:xfrm>
        </p:grpSpPr>
        <p:grpSp>
          <p:nvGrpSpPr>
            <p:cNvPr id="71701" name="Group 4">
              <a:extLst>
                <a:ext uri="{FF2B5EF4-FFF2-40B4-BE49-F238E27FC236}">
                  <a16:creationId xmlns:a16="http://schemas.microsoft.com/office/drawing/2014/main" id="{14D4319E-6EFA-FE68-2207-C7F4C04749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0496"/>
              <a:ext cx="10960215" cy="491560"/>
              <a:chOff x="1467894" y="-1703"/>
              <a:chExt cx="8995355" cy="62218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D2CF97C-EF13-5C3E-2619-6CAD67728F4B}"/>
                  </a:ext>
                </a:extLst>
              </p:cNvPr>
              <p:cNvSpPr/>
              <p:nvPr/>
            </p:nvSpPr>
            <p:spPr>
              <a:xfrm>
                <a:off x="1467894" y="306"/>
                <a:ext cx="8792807" cy="620611"/>
              </a:xfrm>
              <a:prstGeom prst="rect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4ED4F5D9-7B38-0DD4-E17A-6162E048AB9E}"/>
                  </a:ext>
                </a:extLst>
              </p:cNvPr>
              <p:cNvSpPr/>
              <p:nvPr/>
            </p:nvSpPr>
            <p:spPr>
              <a:xfrm>
                <a:off x="9481608" y="-1703"/>
                <a:ext cx="981031" cy="622620"/>
              </a:xfrm>
              <a:prstGeom prst="parallelogram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1D969EB-F7B3-75D3-B49B-CF65C6101E35}"/>
                </a:ext>
              </a:extLst>
            </p:cNvPr>
            <p:cNvGrpSpPr/>
            <p:nvPr/>
          </p:nvGrpSpPr>
          <p:grpSpPr>
            <a:xfrm flipV="1">
              <a:off x="0" y="535482"/>
              <a:ext cx="10910198" cy="121968"/>
              <a:chOff x="2197100" y="-1703"/>
              <a:chExt cx="8266149" cy="622189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6B5C10A-6EDF-6A89-1FAC-2D2A4CBAC3D5}"/>
                  </a:ext>
                </a:extLst>
              </p:cNvPr>
              <p:cNvSpPr/>
              <p:nvPr/>
            </p:nvSpPr>
            <p:spPr>
              <a:xfrm>
                <a:off x="2197100" y="0"/>
                <a:ext cx="8064500" cy="620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D2673E87-4FB2-47D0-2F2A-149B338C09D2}"/>
                  </a:ext>
                </a:extLst>
              </p:cNvPr>
              <p:cNvSpPr/>
              <p:nvPr/>
            </p:nvSpPr>
            <p:spPr>
              <a:xfrm>
                <a:off x="9482442" y="-1703"/>
                <a:ext cx="980807" cy="622189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71703" name="Picture 13">
              <a:extLst>
                <a:ext uri="{FF2B5EF4-FFF2-40B4-BE49-F238E27FC236}">
                  <a16:creationId xmlns:a16="http://schemas.microsoft.com/office/drawing/2014/main" id="{33EB3FE9-51A2-9CCE-37A4-BE6C6ECD8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9318" y="40477"/>
              <a:ext cx="864502" cy="86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4" name="Picture 14">
              <a:extLst>
                <a:ext uri="{FF2B5EF4-FFF2-40B4-BE49-F238E27FC236}">
                  <a16:creationId xmlns:a16="http://schemas.microsoft.com/office/drawing/2014/main" id="{9405FAC0-846E-9DBC-96AA-77E91DC6F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459353" cy="74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683" name="TextBox 1">
            <a:extLst>
              <a:ext uri="{FF2B5EF4-FFF2-40B4-BE49-F238E27FC236}">
                <a16:creationId xmlns:a16="http://schemas.microsoft.com/office/drawing/2014/main" id="{588E689D-85C1-46AB-5B1C-34B457C84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461963"/>
            <a:ext cx="101123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entury Gothic" panose="020B0502020202020204" pitchFamily="34" charset="0"/>
              </a:rPr>
              <a:t>C</a:t>
            </a:r>
            <a:r>
              <a:rPr lang="id-ID" altLang="en-US" sz="1600" b="1">
                <a:latin typeface="Century Gothic" panose="020B0502020202020204" pitchFamily="34" charset="0"/>
              </a:rPr>
              <a:t>ONTOH PENYELESAIAN PERMASALAHAN PERTANAHAN SURAT IJO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1600" b="1">
                <a:latin typeface="Century Gothic" panose="020B0502020202020204" pitchFamily="34" charset="0"/>
              </a:rPr>
              <a:t>KOTA SURABAYA</a:t>
            </a:r>
            <a:endParaRPr lang="en-US" altLang="en-US" sz="1600" b="1"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B64FBA-E6B7-ED86-D37C-B7A2E9C8824D}"/>
              </a:ext>
            </a:extLst>
          </p:cNvPr>
          <p:cNvSpPr txBox="1">
            <a:spLocks/>
          </p:cNvSpPr>
          <p:nvPr/>
        </p:nvSpPr>
        <p:spPr>
          <a:xfrm>
            <a:off x="115888" y="1243013"/>
            <a:ext cx="6049962" cy="2198687"/>
          </a:xfrm>
          <a:prstGeom prst="rect">
            <a:avLst/>
          </a:prstGeom>
        </p:spPr>
        <p:txBody>
          <a:bodyPr lIns="91416" tIns="45708" rIns="91416" bIns="4570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id-ID" sz="1200" dirty="0">
                <a:latin typeface="Century Gothic" panose="020B0502020202020204" pitchFamily="34" charset="0"/>
              </a:rPr>
              <a:t>Penyelesaian Permasalahan Pertanahan dengan menggunakan skema </a:t>
            </a:r>
            <a:r>
              <a:rPr lang="id-ID" sz="1200" b="1" dirty="0">
                <a:latin typeface="Century Gothic" panose="020B0502020202020204" pitchFamily="34" charset="0"/>
              </a:rPr>
              <a:t>Pemberian Hak Guna Bangunan kepada masyarakat penghuni Kawasan Wonorejo di atas Hak Pengelolaan </a:t>
            </a:r>
            <a:r>
              <a:rPr lang="id-ID" sz="1200" dirty="0">
                <a:latin typeface="Century Gothic" panose="020B0502020202020204" pitchFamily="34" charset="0"/>
              </a:rPr>
              <a:t>saat ini sedang dilaksanakan oleh Pemerintah Kota Surabaya dalam penyelesaian permasalahan Surat Ijo untuk memberikan kepastian hukum bagi warga Surabaya pemegang surat ijo.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id-ID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Sebelumnya Pemerintah Kota Surabaya telah mengeluarkan beberapa produk hukum yang mengatur terkait Izin Pemanfaatan Tanah, dengan ketentuan terbaru yaitu Peraturan Daerah Kota Surabaya Nomor 1 Tahun 2022 tentang Retribusi Pemakaian Kekayaan Daerah, dimana pada Pasal 8 ayat (1) huruf d menentukan terkait pemberian Hak Guna Bangunan di Hak Pengelolaan.</a:t>
            </a:r>
            <a:endParaRPr lang="en-US" sz="1200" dirty="0">
              <a:solidFill>
                <a:prstClr val="black"/>
              </a:solidFill>
            </a:endParaRPr>
          </a:p>
          <a:p>
            <a:pPr algn="just">
              <a:lnSpc>
                <a:spcPts val="1699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algn="just">
              <a:lnSpc>
                <a:spcPts val="1699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71685" name="Group 7">
            <a:extLst>
              <a:ext uri="{FF2B5EF4-FFF2-40B4-BE49-F238E27FC236}">
                <a16:creationId xmlns:a16="http://schemas.microsoft.com/office/drawing/2014/main" id="{E9B88972-0E65-521F-1E13-CF96685808A3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3425825"/>
            <a:ext cx="5384800" cy="3068638"/>
            <a:chOff x="4043573" y="1329180"/>
            <a:chExt cx="4355095" cy="2980810"/>
          </a:xfrm>
        </p:grpSpPr>
        <p:graphicFrame>
          <p:nvGraphicFramePr>
            <p:cNvPr id="71690" name="Object 12">
              <a:extLst>
                <a:ext uri="{FF2B5EF4-FFF2-40B4-BE49-F238E27FC236}">
                  <a16:creationId xmlns:a16="http://schemas.microsoft.com/office/drawing/2014/main" id="{2A1ACC7A-9C45-413A-9CF1-6E4E5F36A89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85550" y="1641406"/>
            <a:ext cx="2636380" cy="18720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2088000" imgH="1476000" progId="CorelDraw.Graphic.21">
                    <p:embed/>
                  </p:oleObj>
                </mc:Choice>
                <mc:Fallback>
                  <p:oleObj name="CorelDRAW" r:id="rId4" imgW="2088000" imgH="1476000" progId="CorelDraw.Graphic.21">
                    <p:embed/>
                    <p:pic>
                      <p:nvPicPr>
                        <p:cNvPr id="71690" name="Object 12">
                          <a:extLst>
                            <a:ext uri="{FF2B5EF4-FFF2-40B4-BE49-F238E27FC236}">
                              <a16:creationId xmlns:a16="http://schemas.microsoft.com/office/drawing/2014/main" id="{2A1ACC7A-9C45-413A-9CF1-6E4E5F36A89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5550" y="1641406"/>
                          <a:ext cx="2636380" cy="18720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691" name="Object 13">
              <a:extLst>
                <a:ext uri="{FF2B5EF4-FFF2-40B4-BE49-F238E27FC236}">
                  <a16:creationId xmlns:a16="http://schemas.microsoft.com/office/drawing/2014/main" id="{D85A555B-6007-75A0-0BB9-A1CE2CB3281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23939" y="2492521"/>
            <a:ext cx="1255672" cy="926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6" imgW="2408760" imgH="1769400" progId="CorelDraw.Graphic.21">
                    <p:embed/>
                  </p:oleObj>
                </mc:Choice>
                <mc:Fallback>
                  <p:oleObj name="CorelDRAW" r:id="rId6" imgW="2408760" imgH="1769400" progId="CorelDraw.Graphic.21">
                    <p:embed/>
                    <p:pic>
                      <p:nvPicPr>
                        <p:cNvPr id="71691" name="Object 13">
                          <a:extLst>
                            <a:ext uri="{FF2B5EF4-FFF2-40B4-BE49-F238E27FC236}">
                              <a16:creationId xmlns:a16="http://schemas.microsoft.com/office/drawing/2014/main" id="{D85A555B-6007-75A0-0BB9-A1CE2CB3281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3939" y="2492521"/>
                          <a:ext cx="1255672" cy="9261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692" name="Object 14">
              <a:extLst>
                <a:ext uri="{FF2B5EF4-FFF2-40B4-BE49-F238E27FC236}">
                  <a16:creationId xmlns:a16="http://schemas.microsoft.com/office/drawing/2014/main" id="{839F4A8B-D3D6-C545-27EE-09D66EF997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65060" y="1612201"/>
            <a:ext cx="716088" cy="926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8" imgW="966600" imgH="1244880" progId="CorelDraw.Graphic.21">
                    <p:embed/>
                  </p:oleObj>
                </mc:Choice>
                <mc:Fallback>
                  <p:oleObj name="CorelDRAW" r:id="rId8" imgW="966600" imgH="1244880" progId="CorelDraw.Graphic.21">
                    <p:embed/>
                    <p:pic>
                      <p:nvPicPr>
                        <p:cNvPr id="71692" name="Object 14">
                          <a:extLst>
                            <a:ext uri="{FF2B5EF4-FFF2-40B4-BE49-F238E27FC236}">
                              <a16:creationId xmlns:a16="http://schemas.microsoft.com/office/drawing/2014/main" id="{839F4A8B-D3D6-C545-27EE-09D66EF997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5060" y="1612201"/>
                          <a:ext cx="716088" cy="926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693" name="Object 15">
              <a:extLst>
                <a:ext uri="{FF2B5EF4-FFF2-40B4-BE49-F238E27FC236}">
                  <a16:creationId xmlns:a16="http://schemas.microsoft.com/office/drawing/2014/main" id="{DE90BBFF-4540-F7F2-A3B3-D256823DC33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95731" y="2978396"/>
            <a:ext cx="885582" cy="7060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0" imgW="1947960" imgH="1545840" progId="CorelDraw.Graphic.21">
                    <p:embed/>
                  </p:oleObj>
                </mc:Choice>
                <mc:Fallback>
                  <p:oleObj name="CorelDRAW" r:id="rId10" imgW="1947960" imgH="1545840" progId="CorelDraw.Graphic.21">
                    <p:embed/>
                    <p:pic>
                      <p:nvPicPr>
                        <p:cNvPr id="71693" name="Object 15">
                          <a:extLst>
                            <a:ext uri="{FF2B5EF4-FFF2-40B4-BE49-F238E27FC236}">
                              <a16:creationId xmlns:a16="http://schemas.microsoft.com/office/drawing/2014/main" id="{DE90BBFF-4540-F7F2-A3B3-D256823DC33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5731" y="2978396"/>
                          <a:ext cx="885582" cy="7060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C8FBD6-2AD5-85FF-C070-E4D5914FF43B}"/>
                </a:ext>
              </a:extLst>
            </p:cNvPr>
            <p:cNvSpPr txBox="1"/>
            <p:nvPr/>
          </p:nvSpPr>
          <p:spPr>
            <a:xfrm>
              <a:off x="5948927" y="3605266"/>
              <a:ext cx="2271275" cy="7047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HAK MILIK (</a:t>
              </a:r>
              <a:r>
                <a:rPr lang="en-US" sz="1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maka</a:t>
              </a:r>
              <a:r>
                <a:rPr lang="en-U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 HPL </a:t>
              </a:r>
              <a:r>
                <a:rPr lang="en-US" sz="1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dilepas</a:t>
              </a:r>
              <a:r>
                <a:rPr lang="en-U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)</a:t>
              </a:r>
              <a:endPara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A757B7-A837-8347-CE2F-9039971EFB10}"/>
                </a:ext>
              </a:extLst>
            </p:cNvPr>
            <p:cNvSpPr txBox="1"/>
            <p:nvPr/>
          </p:nvSpPr>
          <p:spPr>
            <a:xfrm>
              <a:off x="6866938" y="3084049"/>
              <a:ext cx="941121" cy="7047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HAK PAKAI</a:t>
              </a:r>
            </a:p>
          </p:txBody>
        </p:sp>
        <p:graphicFrame>
          <p:nvGraphicFramePr>
            <p:cNvPr id="71696" name="Object 18">
              <a:extLst>
                <a:ext uri="{FF2B5EF4-FFF2-40B4-BE49-F238E27FC236}">
                  <a16:creationId xmlns:a16="http://schemas.microsoft.com/office/drawing/2014/main" id="{4551C3D9-29D3-FE75-1187-FB1274E7239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68584" y="1723784"/>
            <a:ext cx="1195273" cy="7659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2" imgW="3539520" imgH="2257920" progId="CorelDraw.Graphic.21">
                    <p:embed/>
                  </p:oleObj>
                </mc:Choice>
                <mc:Fallback>
                  <p:oleObj name="CorelDRAW" r:id="rId12" imgW="3539520" imgH="2257920" progId="CorelDraw.Graphic.21">
                    <p:embed/>
                    <p:pic>
                      <p:nvPicPr>
                        <p:cNvPr id="71696" name="Object 18">
                          <a:extLst>
                            <a:ext uri="{FF2B5EF4-FFF2-40B4-BE49-F238E27FC236}">
                              <a16:creationId xmlns:a16="http://schemas.microsoft.com/office/drawing/2014/main" id="{4551C3D9-29D3-FE75-1187-FB1274E7239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8584" y="1723784"/>
                          <a:ext cx="1195273" cy="7659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965EB1-50E4-21AA-DE1F-9F8BCC299DF2}"/>
                </a:ext>
              </a:extLst>
            </p:cNvPr>
            <p:cNvSpPr txBox="1"/>
            <p:nvPr/>
          </p:nvSpPr>
          <p:spPr>
            <a:xfrm>
              <a:off x="5513675" y="1329180"/>
              <a:ext cx="1449558" cy="7047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HAK GUNA USAHA</a:t>
              </a:r>
              <a:endPara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8DE97C-D964-6EEB-0B09-E4EEE1AD0CB3}"/>
                </a:ext>
              </a:extLst>
            </p:cNvPr>
            <p:cNvSpPr txBox="1"/>
            <p:nvPr/>
          </p:nvSpPr>
          <p:spPr>
            <a:xfrm>
              <a:off x="7336857" y="2001520"/>
              <a:ext cx="1061811" cy="12675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HAK GUNA BANGUNAN</a:t>
              </a:r>
            </a:p>
          </p:txBody>
        </p:sp>
        <p:graphicFrame>
          <p:nvGraphicFramePr>
            <p:cNvPr id="71699" name="Object 21">
              <a:extLst>
                <a:ext uri="{FF2B5EF4-FFF2-40B4-BE49-F238E27FC236}">
                  <a16:creationId xmlns:a16="http://schemas.microsoft.com/office/drawing/2014/main" id="{1225A2DA-0423-884F-28AF-BBA55DAB5B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97331" y="2426961"/>
            <a:ext cx="396875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4" imgW="960840" imgH="960840" progId="CorelDraw.Graphic.21">
                    <p:embed/>
                  </p:oleObj>
                </mc:Choice>
                <mc:Fallback>
                  <p:oleObj name="CorelDRAW" r:id="rId14" imgW="960840" imgH="960840" progId="CorelDraw.Graphic.21">
                    <p:embed/>
                    <p:pic>
                      <p:nvPicPr>
                        <p:cNvPr id="71699" name="Object 21">
                          <a:extLst>
                            <a:ext uri="{FF2B5EF4-FFF2-40B4-BE49-F238E27FC236}">
                              <a16:creationId xmlns:a16="http://schemas.microsoft.com/office/drawing/2014/main" id="{1225A2DA-0423-884F-28AF-BBA55DAB5B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7331" y="2426961"/>
                          <a:ext cx="396875" cy="384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4F8A25-9C06-7AD5-F887-9EACD063A76A}"/>
                </a:ext>
              </a:extLst>
            </p:cNvPr>
            <p:cNvSpPr txBox="1"/>
            <p:nvPr/>
          </p:nvSpPr>
          <p:spPr>
            <a:xfrm>
              <a:off x="4043573" y="2269839"/>
              <a:ext cx="1332721" cy="1549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PEMANFAATAN TANAH HAK PENGELOLAAN</a:t>
              </a:r>
              <a:endPara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71686" name="Picture 23">
            <a:extLst>
              <a:ext uri="{FF2B5EF4-FFF2-40B4-BE49-F238E27FC236}">
                <a16:creationId xmlns:a16="http://schemas.microsoft.com/office/drawing/2014/main" id="{263898A1-C8A6-D89E-5503-805698BEB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81" r="-4523" b="169"/>
          <a:stretch>
            <a:fillRect/>
          </a:stretch>
        </p:blipFill>
        <p:spPr bwMode="auto">
          <a:xfrm>
            <a:off x="6919913" y="1089025"/>
            <a:ext cx="44037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72182C13-7669-6549-4E61-29EADEDFA54D}"/>
              </a:ext>
            </a:extLst>
          </p:cNvPr>
          <p:cNvSpPr/>
          <p:nvPr/>
        </p:nvSpPr>
        <p:spPr>
          <a:xfrm>
            <a:off x="7031038" y="836613"/>
            <a:ext cx="4176712" cy="1489075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 sz="240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F48A51D-B597-E0A2-2F20-F683F5199624}"/>
              </a:ext>
            </a:extLst>
          </p:cNvPr>
          <p:cNvSpPr txBox="1">
            <a:spLocks/>
          </p:cNvSpPr>
          <p:nvPr/>
        </p:nvSpPr>
        <p:spPr>
          <a:xfrm>
            <a:off x="6145213" y="5162550"/>
            <a:ext cx="5772150" cy="1117600"/>
          </a:xfrm>
          <a:prstGeom prst="rect">
            <a:avLst/>
          </a:prstGeom>
        </p:spPr>
        <p:txBody>
          <a:bodyPr lIns="91416" tIns="45708" rIns="91416" bIns="4570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id-ID" sz="1200" dirty="0">
                <a:latin typeface="Century Gothic" panose="020B0502020202020204" pitchFamily="34" charset="0"/>
              </a:rPr>
              <a:t>saat ini sedang disusun </a:t>
            </a:r>
            <a:r>
              <a:rPr lang="id-ID" sz="1200" i="1" dirty="0">
                <a:latin typeface="Century Gothic" panose="020B0502020202020204" pitchFamily="34" charset="0"/>
              </a:rPr>
              <a:t>addendum</a:t>
            </a:r>
            <a:r>
              <a:rPr lang="id-ID" sz="1200" dirty="0">
                <a:latin typeface="Century Gothic" panose="020B0502020202020204" pitchFamily="34" charset="0"/>
              </a:rPr>
              <a:t>/perubahan Pasal 8 ayat (1) huruf d Perda Kota Surabaya 1/2022 yang sebelumnya retribusi ditentukan oleh </a:t>
            </a:r>
            <a:r>
              <a:rPr lang="id-ID" sz="1200" i="1" dirty="0">
                <a:latin typeface="Century Gothic" panose="020B0502020202020204" pitchFamily="34" charset="0"/>
              </a:rPr>
              <a:t>appraisal</a:t>
            </a:r>
            <a:r>
              <a:rPr lang="id-ID" sz="1200" dirty="0">
                <a:latin typeface="Century Gothic" panose="020B0502020202020204" pitchFamily="34" charset="0"/>
              </a:rPr>
              <a:t> menjadi retribusi dengan peruntukan hunian non-komersial dengan luasan &lt; 200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200" baseline="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id-ID" sz="1200" dirty="0">
                <a:ea typeface="Times New Roman" panose="02020603050405020304" pitchFamily="18" charset="0"/>
              </a:rPr>
              <a:t> </a:t>
            </a:r>
            <a:r>
              <a:rPr lang="id-ID" sz="1200" dirty="0">
                <a:latin typeface="Century Gothic" panose="020B0502020202020204" pitchFamily="34" charset="0"/>
              </a:rPr>
              <a:t>akan dikenakan tarif serendah-rendahnya.</a:t>
            </a:r>
            <a:endParaRPr lang="en-US" sz="1200" dirty="0">
              <a:solidFill>
                <a:prstClr val="black"/>
              </a:solidFill>
            </a:endParaRPr>
          </a:p>
          <a:p>
            <a:pPr algn="just">
              <a:lnSpc>
                <a:spcPts val="1699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algn="just">
              <a:lnSpc>
                <a:spcPts val="1699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1689" name="Rectangle 7">
            <a:extLst>
              <a:ext uri="{FF2B5EF4-FFF2-40B4-BE49-F238E27FC236}">
                <a16:creationId xmlns:a16="http://schemas.microsoft.com/office/drawing/2014/main" id="{B89C792C-48A6-0D4C-D947-51279A61D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388" y="79375"/>
            <a:ext cx="3605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PEMBERIAN HAK DI ATAS HPL</a:t>
            </a:r>
            <a:endParaRPr lang="en-GB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103">
            <a:extLst>
              <a:ext uri="{FF2B5EF4-FFF2-40B4-BE49-F238E27FC236}">
                <a16:creationId xmlns:a16="http://schemas.microsoft.com/office/drawing/2014/main" id="{23E766B6-0372-F4D8-F8AD-0B17C2C51ED0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36513"/>
            <a:ext cx="11874500" cy="914400"/>
            <a:chOff x="0" y="-10496"/>
            <a:chExt cx="11873820" cy="913982"/>
          </a:xfrm>
        </p:grpSpPr>
        <p:grpSp>
          <p:nvGrpSpPr>
            <p:cNvPr id="84017" name="Group 4">
              <a:extLst>
                <a:ext uri="{FF2B5EF4-FFF2-40B4-BE49-F238E27FC236}">
                  <a16:creationId xmlns:a16="http://schemas.microsoft.com/office/drawing/2014/main" id="{6BE7294F-0F76-A2AB-DE4F-81DEF4192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0496"/>
              <a:ext cx="10960215" cy="491560"/>
              <a:chOff x="1467894" y="-1703"/>
              <a:chExt cx="8995355" cy="62218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6EC36-AE1D-AAA2-A831-FBFBF50063CB}"/>
                  </a:ext>
                </a:extLst>
              </p:cNvPr>
              <p:cNvSpPr/>
              <p:nvPr/>
            </p:nvSpPr>
            <p:spPr>
              <a:xfrm>
                <a:off x="1467894" y="305"/>
                <a:ext cx="8792807" cy="620611"/>
              </a:xfrm>
              <a:prstGeom prst="rect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BC1895FE-9949-EFAE-4BF3-A64F388CC2EB}"/>
                  </a:ext>
                </a:extLst>
              </p:cNvPr>
              <p:cNvSpPr/>
              <p:nvPr/>
            </p:nvSpPr>
            <p:spPr>
              <a:xfrm>
                <a:off x="9481608" y="-1703"/>
                <a:ext cx="981031" cy="622619"/>
              </a:xfrm>
              <a:prstGeom prst="parallelogram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F3FCECA-8532-A690-9076-411F24FF0FD2}"/>
                </a:ext>
              </a:extLst>
            </p:cNvPr>
            <p:cNvGrpSpPr/>
            <p:nvPr/>
          </p:nvGrpSpPr>
          <p:grpSpPr>
            <a:xfrm flipV="1">
              <a:off x="0" y="535482"/>
              <a:ext cx="10910198" cy="121968"/>
              <a:chOff x="2197100" y="-1703"/>
              <a:chExt cx="8266149" cy="622189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9851860-C374-2693-3F3F-6E8876F964A2}"/>
                  </a:ext>
                </a:extLst>
              </p:cNvPr>
              <p:cNvSpPr/>
              <p:nvPr/>
            </p:nvSpPr>
            <p:spPr>
              <a:xfrm>
                <a:off x="2197100" y="0"/>
                <a:ext cx="8064500" cy="620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593D9D2E-3DB8-9431-726D-231C84A5E892}"/>
                  </a:ext>
                </a:extLst>
              </p:cNvPr>
              <p:cNvSpPr/>
              <p:nvPr/>
            </p:nvSpPr>
            <p:spPr>
              <a:xfrm>
                <a:off x="9482442" y="-1703"/>
                <a:ext cx="980807" cy="622189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84019" name="Picture 13">
              <a:extLst>
                <a:ext uri="{FF2B5EF4-FFF2-40B4-BE49-F238E27FC236}">
                  <a16:creationId xmlns:a16="http://schemas.microsoft.com/office/drawing/2014/main" id="{0DE7157E-7128-6F5F-5DD7-D222B8F41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9318" y="40477"/>
              <a:ext cx="864502" cy="86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20" name="Picture 14">
              <a:extLst>
                <a:ext uri="{FF2B5EF4-FFF2-40B4-BE49-F238E27FC236}">
                  <a16:creationId xmlns:a16="http://schemas.microsoft.com/office/drawing/2014/main" id="{6395A29B-E361-5AAA-DE53-A52FBAF22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459353" cy="74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3971" name="Picture 15">
            <a:extLst>
              <a:ext uri="{FF2B5EF4-FFF2-40B4-BE49-F238E27FC236}">
                <a16:creationId xmlns:a16="http://schemas.microsoft.com/office/drawing/2014/main" id="{1B018932-8F30-BB0D-B74E-812024A6A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4098925"/>
            <a:ext cx="16748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3BF143F9-F6A2-11A3-A545-E035E7DF2CC6}"/>
              </a:ext>
            </a:extLst>
          </p:cNvPr>
          <p:cNvSpPr/>
          <p:nvPr/>
        </p:nvSpPr>
        <p:spPr>
          <a:xfrm>
            <a:off x="8088313" y="1484313"/>
            <a:ext cx="228600" cy="1081087"/>
          </a:xfrm>
          <a:prstGeom prst="round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02B6CE-BEC3-12E3-F4A8-4E66AF3E3E55}"/>
              </a:ext>
            </a:extLst>
          </p:cNvPr>
          <p:cNvSpPr/>
          <p:nvPr/>
        </p:nvSpPr>
        <p:spPr>
          <a:xfrm>
            <a:off x="8088313" y="2746375"/>
            <a:ext cx="228600" cy="250825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BA86DDB0-544F-F372-061E-F6321A393A47}"/>
              </a:ext>
            </a:extLst>
          </p:cNvPr>
          <p:cNvSpPr/>
          <p:nvPr/>
        </p:nvSpPr>
        <p:spPr>
          <a:xfrm>
            <a:off x="4179888" y="1416050"/>
            <a:ext cx="249237" cy="10810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0BAD20-BD70-23BD-C516-BCB2B5752A24}"/>
              </a:ext>
            </a:extLst>
          </p:cNvPr>
          <p:cNvSpPr/>
          <p:nvPr/>
        </p:nvSpPr>
        <p:spPr>
          <a:xfrm>
            <a:off x="4210050" y="2673350"/>
            <a:ext cx="249238" cy="2508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74FFC4-24EB-CF86-55D7-6F38873CDB84}"/>
              </a:ext>
            </a:extLst>
          </p:cNvPr>
          <p:cNvSpPr txBox="1"/>
          <p:nvPr/>
        </p:nvSpPr>
        <p:spPr>
          <a:xfrm>
            <a:off x="428770" y="3109225"/>
            <a:ext cx="1540215" cy="33855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err="1">
                <a:solidFill>
                  <a:prstClr val="black"/>
                </a:solidFill>
              </a:rPr>
              <a:t>Pemegang</a:t>
            </a:r>
            <a:r>
              <a:rPr lang="en-US" sz="1600" dirty="0">
                <a:solidFill>
                  <a:prstClr val="black"/>
                </a:solidFill>
              </a:rPr>
              <a:t> HGU</a:t>
            </a:r>
            <a:endParaRPr lang="id-ID" sz="1600" dirty="0">
              <a:solidFill>
                <a:prstClr val="black"/>
              </a:solidFill>
            </a:endParaRPr>
          </a:p>
        </p:txBody>
      </p:sp>
      <p:sp>
        <p:nvSpPr>
          <p:cNvPr id="83979" name="TextBox 21">
            <a:extLst>
              <a:ext uri="{FF2B5EF4-FFF2-40B4-BE49-F238E27FC236}">
                <a16:creationId xmlns:a16="http://schemas.microsoft.com/office/drawing/2014/main" id="{1A0264C9-9332-ECA5-F00B-E0673C6EF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1497013"/>
            <a:ext cx="1717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1800">
                <a:solidFill>
                  <a:srgbClr val="000000"/>
                </a:solidFill>
              </a:rPr>
              <a:t>Permohonan HPL melalui Kantah</a:t>
            </a:r>
          </a:p>
        </p:txBody>
      </p:sp>
      <p:sp>
        <p:nvSpPr>
          <p:cNvPr id="83980" name="TextBox 22">
            <a:extLst>
              <a:ext uri="{FF2B5EF4-FFF2-40B4-BE49-F238E27FC236}">
                <a16:creationId xmlns:a16="http://schemas.microsoft.com/office/drawing/2014/main" id="{0852E745-96EC-4709-EC8D-B49425BD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0" y="1439863"/>
            <a:ext cx="1566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1800">
                <a:solidFill>
                  <a:srgbClr val="000000"/>
                </a:solidFill>
              </a:rPr>
              <a:t>Terbit SK Pemberian HPL dari Menteri</a:t>
            </a:r>
          </a:p>
        </p:txBody>
      </p:sp>
      <p:sp>
        <p:nvSpPr>
          <p:cNvPr id="24" name="Rounded Rectangle 38">
            <a:extLst>
              <a:ext uri="{FF2B5EF4-FFF2-40B4-BE49-F238E27FC236}">
                <a16:creationId xmlns:a16="http://schemas.microsoft.com/office/drawing/2014/main" id="{AC92D957-5791-E030-76B4-A7050B48A22E}"/>
              </a:ext>
            </a:extLst>
          </p:cNvPr>
          <p:cNvSpPr/>
          <p:nvPr/>
        </p:nvSpPr>
        <p:spPr>
          <a:xfrm>
            <a:off x="6126163" y="1412875"/>
            <a:ext cx="250825" cy="10810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A3FE92-E9A7-B1C5-BA1F-DBE891EA595F}"/>
              </a:ext>
            </a:extLst>
          </p:cNvPr>
          <p:cNvSpPr/>
          <p:nvPr/>
        </p:nvSpPr>
        <p:spPr>
          <a:xfrm>
            <a:off x="6126163" y="2606675"/>
            <a:ext cx="217487" cy="25082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6" name="Rounded Rectangle 40">
            <a:extLst>
              <a:ext uri="{FF2B5EF4-FFF2-40B4-BE49-F238E27FC236}">
                <a16:creationId xmlns:a16="http://schemas.microsoft.com/office/drawing/2014/main" id="{F2332992-3383-F9E7-B05B-45FBF1E5BA71}"/>
              </a:ext>
            </a:extLst>
          </p:cNvPr>
          <p:cNvSpPr/>
          <p:nvPr/>
        </p:nvSpPr>
        <p:spPr>
          <a:xfrm>
            <a:off x="11660188" y="2495550"/>
            <a:ext cx="227012" cy="1081088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36ECB69-C001-FBDB-C315-A7351806896B}"/>
              </a:ext>
            </a:extLst>
          </p:cNvPr>
          <p:cNvSpPr/>
          <p:nvPr/>
        </p:nvSpPr>
        <p:spPr>
          <a:xfrm>
            <a:off x="11660188" y="3725863"/>
            <a:ext cx="227012" cy="252412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8" name="Rounded Rectangle 43">
            <a:extLst>
              <a:ext uri="{FF2B5EF4-FFF2-40B4-BE49-F238E27FC236}">
                <a16:creationId xmlns:a16="http://schemas.microsoft.com/office/drawing/2014/main" id="{A672DC24-0341-9964-ADC9-78B18D8B2206}"/>
              </a:ext>
            </a:extLst>
          </p:cNvPr>
          <p:cNvSpPr/>
          <p:nvPr/>
        </p:nvSpPr>
        <p:spPr>
          <a:xfrm>
            <a:off x="5899150" y="4113213"/>
            <a:ext cx="227013" cy="1081087"/>
          </a:xfrm>
          <a:prstGeom prst="round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E4A6C0-69D2-13A4-4E8A-2F5DE8EA5486}"/>
              </a:ext>
            </a:extLst>
          </p:cNvPr>
          <p:cNvSpPr/>
          <p:nvPr/>
        </p:nvSpPr>
        <p:spPr>
          <a:xfrm>
            <a:off x="5899150" y="5337175"/>
            <a:ext cx="227013" cy="252413"/>
          </a:xfrm>
          <a:prstGeom prst="ellipse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30" name="Rounded Rectangle 47">
            <a:extLst>
              <a:ext uri="{FF2B5EF4-FFF2-40B4-BE49-F238E27FC236}">
                <a16:creationId xmlns:a16="http://schemas.microsoft.com/office/drawing/2014/main" id="{8E346CC0-2B9F-BC8A-023F-CB2B7D529B3E}"/>
              </a:ext>
            </a:extLst>
          </p:cNvPr>
          <p:cNvSpPr/>
          <p:nvPr/>
        </p:nvSpPr>
        <p:spPr>
          <a:xfrm>
            <a:off x="3390900" y="4076700"/>
            <a:ext cx="227013" cy="1081088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D398AFB-3B3D-EEE7-2570-26C4B74204AB}"/>
              </a:ext>
            </a:extLst>
          </p:cNvPr>
          <p:cNvSpPr/>
          <p:nvPr/>
        </p:nvSpPr>
        <p:spPr>
          <a:xfrm>
            <a:off x="3390900" y="5265738"/>
            <a:ext cx="227013" cy="250825"/>
          </a:xfrm>
          <a:prstGeom prst="ellips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83989" name="TextBox 31">
            <a:extLst>
              <a:ext uri="{FF2B5EF4-FFF2-40B4-BE49-F238E27FC236}">
                <a16:creationId xmlns:a16="http://schemas.microsoft.com/office/drawing/2014/main" id="{0E0C832A-7E8A-818F-7659-BDE26AAF4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7238" y="1557338"/>
            <a:ext cx="1709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1800">
                <a:solidFill>
                  <a:srgbClr val="000000"/>
                </a:solidFill>
              </a:rPr>
              <a:t>Pendaftaran Sertipikat HPL ke Kantah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2D8F99-E271-EE45-730E-84485DA2C683}"/>
              </a:ext>
            </a:extLst>
          </p:cNvPr>
          <p:cNvSpPr txBox="1"/>
          <p:nvPr/>
        </p:nvSpPr>
        <p:spPr>
          <a:xfrm>
            <a:off x="8934450" y="2855913"/>
            <a:ext cx="2520950" cy="922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dirty="0">
                <a:solidFill>
                  <a:prstClr val="black"/>
                </a:solidFill>
              </a:rPr>
              <a:t>Dibuat Perjanjian Pemanfaatan Tanah dengan </a:t>
            </a:r>
            <a:r>
              <a:rPr lang="en-US" dirty="0">
                <a:solidFill>
                  <a:prstClr val="black"/>
                </a:solidFill>
              </a:rPr>
              <a:t>HGU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83991" name="TextBox 33">
            <a:extLst>
              <a:ext uri="{FF2B5EF4-FFF2-40B4-BE49-F238E27FC236}">
                <a16:creationId xmlns:a16="http://schemas.microsoft.com/office/drawing/2014/main" id="{E06FCE9C-94B0-F929-9235-65C6F81F2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4257675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1800">
                <a:solidFill>
                  <a:srgbClr val="000000"/>
                </a:solidFill>
              </a:rPr>
              <a:t>Permohonan HGB di atas HPL ke Kantah</a:t>
            </a:r>
          </a:p>
        </p:txBody>
      </p:sp>
      <p:sp>
        <p:nvSpPr>
          <p:cNvPr id="83992" name="TextBox 34">
            <a:extLst>
              <a:ext uri="{FF2B5EF4-FFF2-40B4-BE49-F238E27FC236}">
                <a16:creationId xmlns:a16="http://schemas.microsoft.com/office/drawing/2014/main" id="{FC57435A-E553-AA33-9D1F-99001FA8E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4076700"/>
            <a:ext cx="2144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1800">
                <a:solidFill>
                  <a:srgbClr val="000000"/>
                </a:solidFill>
              </a:rPr>
              <a:t>Sertipikat HGB di atas HPL terbit atas nama Pemohon</a:t>
            </a:r>
          </a:p>
        </p:txBody>
      </p:sp>
      <p:sp>
        <p:nvSpPr>
          <p:cNvPr id="36" name="Rounded Rectangle 52">
            <a:extLst>
              <a:ext uri="{FF2B5EF4-FFF2-40B4-BE49-F238E27FC236}">
                <a16:creationId xmlns:a16="http://schemas.microsoft.com/office/drawing/2014/main" id="{0460FEE5-6CA0-A12A-59F0-15DB6A609C76}"/>
              </a:ext>
            </a:extLst>
          </p:cNvPr>
          <p:cNvSpPr/>
          <p:nvPr/>
        </p:nvSpPr>
        <p:spPr>
          <a:xfrm>
            <a:off x="8202613" y="4041775"/>
            <a:ext cx="228600" cy="108108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6A9A57D-F88F-7C84-FE40-C0D3D044925D}"/>
              </a:ext>
            </a:extLst>
          </p:cNvPr>
          <p:cNvSpPr/>
          <p:nvPr/>
        </p:nvSpPr>
        <p:spPr>
          <a:xfrm>
            <a:off x="8202613" y="5194300"/>
            <a:ext cx="228600" cy="250825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CF206E-DFF5-F817-96EB-D1F8F3E87F32}"/>
              </a:ext>
            </a:extLst>
          </p:cNvPr>
          <p:cNvSpPr txBox="1"/>
          <p:nvPr/>
        </p:nvSpPr>
        <p:spPr>
          <a:xfrm>
            <a:off x="8659813" y="4367213"/>
            <a:ext cx="3114675" cy="101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pengenaan</a:t>
            </a:r>
            <a:r>
              <a:rPr lang="en-US" sz="12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tarif</a:t>
            </a:r>
            <a:r>
              <a:rPr lang="en-US" sz="12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pemanfaatan</a:t>
            </a:r>
            <a:r>
              <a:rPr lang="en-US" sz="12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tanah</a:t>
            </a:r>
            <a:r>
              <a:rPr lang="en-US" sz="12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12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2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pemanfaatannya</a:t>
            </a:r>
            <a:r>
              <a:rPr lang="en-US" sz="12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2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US" sz="12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dimanfaatkan</a:t>
            </a:r>
            <a:r>
              <a:rPr lang="en-US" sz="12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hunian</a:t>
            </a:r>
            <a:r>
              <a:rPr lang="en-US" sz="12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12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komersial</a:t>
            </a:r>
            <a:r>
              <a:rPr lang="en-US" sz="12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2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dikenakan</a:t>
            </a:r>
            <a:r>
              <a:rPr lang="en-US" sz="12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tarif</a:t>
            </a:r>
            <a:r>
              <a:rPr lang="en-US" sz="1200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serendah-rendahnya</a:t>
            </a:r>
            <a:endParaRPr lang="id-ID" sz="1200" dirty="0">
              <a:solidFill>
                <a:prstClr val="black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E57856-8845-8154-7EAE-F016E6DC9DC2}"/>
              </a:ext>
            </a:extLst>
          </p:cNvPr>
          <p:cNvSpPr txBox="1"/>
          <p:nvPr/>
        </p:nvSpPr>
        <p:spPr>
          <a:xfrm>
            <a:off x="2722819" y="3085730"/>
            <a:ext cx="91441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dirty="0">
                <a:solidFill>
                  <a:prstClr val="black"/>
                </a:solidFill>
              </a:rPr>
              <a:t>sudah HPL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32C99F4-1243-2BB2-4633-D2685A48C435}"/>
              </a:ext>
            </a:extLst>
          </p:cNvPr>
          <p:cNvCxnSpPr>
            <a:cxnSpLocks/>
          </p:cNvCxnSpPr>
          <p:nvPr/>
        </p:nvCxnSpPr>
        <p:spPr>
          <a:xfrm>
            <a:off x="1968500" y="3278188"/>
            <a:ext cx="754063" cy="1301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FEDCDB7-1376-84B5-4FD3-6916FB4A8FCA}"/>
              </a:ext>
            </a:extLst>
          </p:cNvPr>
          <p:cNvCxnSpPr>
            <a:cxnSpLocks/>
          </p:cNvCxnSpPr>
          <p:nvPr/>
        </p:nvCxnSpPr>
        <p:spPr>
          <a:xfrm flipV="1">
            <a:off x="774700" y="1958975"/>
            <a:ext cx="7938" cy="11620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D6718D5-9109-9CC5-BC34-5B2AFF96EBDC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3636963" y="3317875"/>
            <a:ext cx="5297487" cy="90488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EBBB889-F034-36D7-58C9-F513C0C13976}"/>
              </a:ext>
            </a:extLst>
          </p:cNvPr>
          <p:cNvCxnSpPr>
            <a:cxnSpLocks/>
          </p:cNvCxnSpPr>
          <p:nvPr/>
        </p:nvCxnSpPr>
        <p:spPr>
          <a:xfrm>
            <a:off x="1479550" y="1754188"/>
            <a:ext cx="392113" cy="476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003" name="Picture 43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217051E8-FE9C-219E-9DB4-2E280C0CE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4198938"/>
            <a:ext cx="14922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3E627D6-9129-2114-F123-7FC99207E3DC}"/>
              </a:ext>
            </a:extLst>
          </p:cNvPr>
          <p:cNvSpPr txBox="1"/>
          <p:nvPr/>
        </p:nvSpPr>
        <p:spPr>
          <a:xfrm>
            <a:off x="1174034" y="2204864"/>
            <a:ext cx="1238900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400" dirty="0">
                <a:solidFill>
                  <a:prstClr val="black"/>
                </a:solidFill>
              </a:rPr>
              <a:t>Belum HPL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352913-5E2D-745E-DBCD-71A1EB6734CB}"/>
              </a:ext>
            </a:extLst>
          </p:cNvPr>
          <p:cNvCxnSpPr>
            <a:cxnSpLocks/>
          </p:cNvCxnSpPr>
          <p:nvPr/>
        </p:nvCxnSpPr>
        <p:spPr>
          <a:xfrm>
            <a:off x="2413000" y="2359025"/>
            <a:ext cx="1797050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23F7FBA-5FE6-B098-C4FD-5A8670129B74}"/>
              </a:ext>
            </a:extLst>
          </p:cNvPr>
          <p:cNvSpPr txBox="1"/>
          <p:nvPr/>
        </p:nvSpPr>
        <p:spPr>
          <a:xfrm>
            <a:off x="1878274" y="1465620"/>
            <a:ext cx="12389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400" dirty="0">
                <a:solidFill>
                  <a:prstClr val="black"/>
                </a:solidFill>
              </a:rPr>
              <a:t>Pelepasan Hak </a:t>
            </a:r>
            <a:r>
              <a:rPr lang="en-US" sz="1400" dirty="0">
                <a:solidFill>
                  <a:prstClr val="black"/>
                </a:solidFill>
              </a:rPr>
              <a:t>Guna Usaha</a:t>
            </a:r>
            <a:endParaRPr lang="id-ID" sz="1400" dirty="0">
              <a:solidFill>
                <a:prstClr val="black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FB2C54A-2A72-4D1D-CCC8-6F1D5B242859}"/>
              </a:ext>
            </a:extLst>
          </p:cNvPr>
          <p:cNvCxnSpPr>
            <a:cxnSpLocks/>
          </p:cNvCxnSpPr>
          <p:nvPr/>
        </p:nvCxnSpPr>
        <p:spPr>
          <a:xfrm flipV="1">
            <a:off x="3144838" y="1735138"/>
            <a:ext cx="1038225" cy="476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A320195-0C3E-35F1-917E-45B834360653}"/>
              </a:ext>
            </a:extLst>
          </p:cNvPr>
          <p:cNvCxnSpPr>
            <a:cxnSpLocks/>
          </p:cNvCxnSpPr>
          <p:nvPr/>
        </p:nvCxnSpPr>
        <p:spPr>
          <a:xfrm flipH="1" flipV="1">
            <a:off x="1790700" y="2536825"/>
            <a:ext cx="1588" cy="5603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013" name="Rectangle 7">
            <a:extLst>
              <a:ext uri="{FF2B5EF4-FFF2-40B4-BE49-F238E27FC236}">
                <a16:creationId xmlns:a16="http://schemas.microsoft.com/office/drawing/2014/main" id="{013ADE72-CB67-1597-C137-056B25E4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388" y="79375"/>
            <a:ext cx="3605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Arial" panose="020B0604020202020204" pitchFamily="34" charset="0"/>
              </a:rPr>
              <a:t>PEMBERIAN HAK DI ATAS HPL</a:t>
            </a:r>
            <a:endParaRPr lang="en-GB" altLang="en-US" sz="1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C3F862-1E2E-F9D7-390C-5DBC6B82DB76}"/>
              </a:ext>
            </a:extLst>
          </p:cNvPr>
          <p:cNvSpPr txBox="1"/>
          <p:nvPr/>
        </p:nvSpPr>
        <p:spPr>
          <a:xfrm>
            <a:off x="245015" y="1539275"/>
            <a:ext cx="12389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400" dirty="0">
                <a:solidFill>
                  <a:prstClr val="black"/>
                </a:solidFill>
              </a:rPr>
              <a:t>Hak </a:t>
            </a:r>
            <a:r>
              <a:rPr lang="en-US" sz="1400" dirty="0">
                <a:solidFill>
                  <a:prstClr val="black"/>
                </a:solidFill>
              </a:rPr>
              <a:t>Guna Usaha</a:t>
            </a:r>
            <a:endParaRPr lang="id-ID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Content Placeholder 5">
            <a:extLst>
              <a:ext uri="{FF2B5EF4-FFF2-40B4-BE49-F238E27FC236}">
                <a16:creationId xmlns:a16="http://schemas.microsoft.com/office/drawing/2014/main" id="{5C9FBB53-61D5-89B5-41C3-C9F8DAABB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7" t="2180" r="32364" b="1697"/>
          <a:stretch>
            <a:fillRect/>
          </a:stretch>
        </p:blipFill>
        <p:spPr>
          <a:xfrm>
            <a:off x="5700713" y="1727200"/>
            <a:ext cx="4432300" cy="4843463"/>
          </a:xfrm>
        </p:spPr>
      </p:pic>
      <p:pic>
        <p:nvPicPr>
          <p:cNvPr id="72707" name="Picture 7">
            <a:extLst>
              <a:ext uri="{FF2B5EF4-FFF2-40B4-BE49-F238E27FC236}">
                <a16:creationId xmlns:a16="http://schemas.microsoft.com/office/drawing/2014/main" id="{5D0A4F81-0DC6-B53A-C4BF-0625EB1A3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t="1212" r="32706" b="1334"/>
          <a:stretch>
            <a:fillRect/>
          </a:stretch>
        </p:blipFill>
        <p:spPr bwMode="auto">
          <a:xfrm>
            <a:off x="1239838" y="1346200"/>
            <a:ext cx="4276725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itle 1">
            <a:extLst>
              <a:ext uri="{FF2B5EF4-FFF2-40B4-BE49-F238E27FC236}">
                <a16:creationId xmlns:a16="http://schemas.microsoft.com/office/drawing/2014/main" id="{FF2B96D1-C1CC-CEA5-5DEF-EB4A98B01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673100"/>
            <a:ext cx="10515600" cy="5270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000"/>
              <a:t>Surat No. AT.02/2153/XII/2022 Tgl. 1 Desember 2022</a:t>
            </a:r>
            <a:br>
              <a:rPr lang="en-US" altLang="en-US" sz="2000"/>
            </a:br>
            <a:r>
              <a:rPr lang="en-US" altLang="en-US" sz="2000"/>
              <a:t>Tindak Lanjut Penyelesaian Permasalahan Izin Pemakaian Tanah (IPT) di Surabaya</a:t>
            </a:r>
            <a:endParaRPr lang="en-ID" altLang="en-US" sz="2000"/>
          </a:p>
        </p:txBody>
      </p:sp>
      <p:grpSp>
        <p:nvGrpSpPr>
          <p:cNvPr id="72709" name="Group 103">
            <a:extLst>
              <a:ext uri="{FF2B5EF4-FFF2-40B4-BE49-F238E27FC236}">
                <a16:creationId xmlns:a16="http://schemas.microsoft.com/office/drawing/2014/main" id="{5FB90ABB-1AAF-5E30-70A1-1352D1D52B4D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36513"/>
            <a:ext cx="11874500" cy="914400"/>
            <a:chOff x="0" y="-10496"/>
            <a:chExt cx="11873820" cy="913982"/>
          </a:xfrm>
        </p:grpSpPr>
        <p:grpSp>
          <p:nvGrpSpPr>
            <p:cNvPr id="72710" name="Group 4">
              <a:extLst>
                <a:ext uri="{FF2B5EF4-FFF2-40B4-BE49-F238E27FC236}">
                  <a16:creationId xmlns:a16="http://schemas.microsoft.com/office/drawing/2014/main" id="{4320CA58-DFC2-DFD2-5CA3-A0694984C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0496"/>
              <a:ext cx="10960215" cy="491560"/>
              <a:chOff x="1467894" y="-1703"/>
              <a:chExt cx="8995355" cy="62218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F8962E9-0321-2870-D34C-76EB57D11F9F}"/>
                  </a:ext>
                </a:extLst>
              </p:cNvPr>
              <p:cNvSpPr/>
              <p:nvPr/>
            </p:nvSpPr>
            <p:spPr>
              <a:xfrm>
                <a:off x="1467894" y="305"/>
                <a:ext cx="8792807" cy="620611"/>
              </a:xfrm>
              <a:prstGeom prst="rect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F37559A4-44AC-22DB-6AC4-429B9EC992B7}"/>
                  </a:ext>
                </a:extLst>
              </p:cNvPr>
              <p:cNvSpPr/>
              <p:nvPr/>
            </p:nvSpPr>
            <p:spPr>
              <a:xfrm>
                <a:off x="9481608" y="-1703"/>
                <a:ext cx="981031" cy="622619"/>
              </a:xfrm>
              <a:prstGeom prst="parallelogram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0FAD3BE-AD5C-3E09-073D-679A5396E69E}"/>
                </a:ext>
              </a:extLst>
            </p:cNvPr>
            <p:cNvGrpSpPr/>
            <p:nvPr/>
          </p:nvGrpSpPr>
          <p:grpSpPr>
            <a:xfrm flipV="1">
              <a:off x="0" y="535482"/>
              <a:ext cx="10910198" cy="121968"/>
              <a:chOff x="2197100" y="-1703"/>
              <a:chExt cx="8266149" cy="622189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D1701B-EA65-3806-B0C6-33A26DDBDF3B}"/>
                  </a:ext>
                </a:extLst>
              </p:cNvPr>
              <p:cNvSpPr/>
              <p:nvPr/>
            </p:nvSpPr>
            <p:spPr>
              <a:xfrm>
                <a:off x="2197100" y="0"/>
                <a:ext cx="8064500" cy="620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BD0EEC6F-5ABF-8C12-A503-F3811843CD4F}"/>
                  </a:ext>
                </a:extLst>
              </p:cNvPr>
              <p:cNvSpPr/>
              <p:nvPr/>
            </p:nvSpPr>
            <p:spPr>
              <a:xfrm>
                <a:off x="9482442" y="-1703"/>
                <a:ext cx="980807" cy="622189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72712" name="Picture 13">
              <a:extLst>
                <a:ext uri="{FF2B5EF4-FFF2-40B4-BE49-F238E27FC236}">
                  <a16:creationId xmlns:a16="http://schemas.microsoft.com/office/drawing/2014/main" id="{CCDD26D9-E4A4-2C2B-B921-9CC84BE91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9318" y="40477"/>
              <a:ext cx="864502" cy="86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3" name="Picture 14">
              <a:extLst>
                <a:ext uri="{FF2B5EF4-FFF2-40B4-BE49-F238E27FC236}">
                  <a16:creationId xmlns:a16="http://schemas.microsoft.com/office/drawing/2014/main" id="{98493017-8169-81F7-E232-27CD54806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459353" cy="74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51A959E9-A6CD-82DA-B7C2-17D572125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757238"/>
            <a:ext cx="10515600" cy="4000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1600" b="1"/>
              <a:t>Surat No. B/HT.02/218/II/2023 Tgl. 1 Februari 2023</a:t>
            </a:r>
            <a:br>
              <a:rPr lang="en-US" altLang="en-US" sz="1600" b="1"/>
            </a:br>
            <a:r>
              <a:rPr lang="en-US" altLang="en-US" sz="1600" b="1"/>
              <a:t>Tindak Lanjut Permohonan Rekomendasi/Persetujuan</a:t>
            </a:r>
            <a:endParaRPr lang="en-ID" altLang="en-US" sz="1600" b="1"/>
          </a:p>
        </p:txBody>
      </p:sp>
      <p:pic>
        <p:nvPicPr>
          <p:cNvPr id="73731" name="Content Placeholder 4">
            <a:extLst>
              <a:ext uri="{FF2B5EF4-FFF2-40B4-BE49-F238E27FC236}">
                <a16:creationId xmlns:a16="http://schemas.microsoft.com/office/drawing/2014/main" id="{2EBA3938-8BDC-5045-9D2E-E1A39A8764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6" t="1421" r="32797" b="1598"/>
          <a:stretch>
            <a:fillRect/>
          </a:stretch>
        </p:blipFill>
        <p:spPr>
          <a:xfrm>
            <a:off x="307975" y="1000125"/>
            <a:ext cx="3629025" cy="5440363"/>
          </a:xfrm>
        </p:spPr>
      </p:pic>
      <p:pic>
        <p:nvPicPr>
          <p:cNvPr id="73732" name="Picture 6">
            <a:extLst>
              <a:ext uri="{FF2B5EF4-FFF2-40B4-BE49-F238E27FC236}">
                <a16:creationId xmlns:a16="http://schemas.microsoft.com/office/drawing/2014/main" id="{1685BFBA-5DF5-E708-16C5-ED5B1812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2" t="1819" r="32909" b="3151"/>
          <a:stretch>
            <a:fillRect/>
          </a:stretch>
        </p:blipFill>
        <p:spPr bwMode="auto">
          <a:xfrm>
            <a:off x="3863975" y="1455738"/>
            <a:ext cx="4110038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8">
            <a:extLst>
              <a:ext uri="{FF2B5EF4-FFF2-40B4-BE49-F238E27FC236}">
                <a16:creationId xmlns:a16="http://schemas.microsoft.com/office/drawing/2014/main" id="{FFD913DE-A396-0313-EEC1-F0A39BA8D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6" t="2547" r="34000" b="6424"/>
          <a:stretch>
            <a:fillRect/>
          </a:stretch>
        </p:blipFill>
        <p:spPr bwMode="auto">
          <a:xfrm>
            <a:off x="7888288" y="1455738"/>
            <a:ext cx="3279775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4" name="Group 103">
            <a:extLst>
              <a:ext uri="{FF2B5EF4-FFF2-40B4-BE49-F238E27FC236}">
                <a16:creationId xmlns:a16="http://schemas.microsoft.com/office/drawing/2014/main" id="{9425AC18-6F94-8793-A7BD-003785864714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74613"/>
            <a:ext cx="11874500" cy="914400"/>
            <a:chOff x="0" y="-10496"/>
            <a:chExt cx="11873820" cy="913982"/>
          </a:xfrm>
        </p:grpSpPr>
        <p:grpSp>
          <p:nvGrpSpPr>
            <p:cNvPr id="73735" name="Group 4">
              <a:extLst>
                <a:ext uri="{FF2B5EF4-FFF2-40B4-BE49-F238E27FC236}">
                  <a16:creationId xmlns:a16="http://schemas.microsoft.com/office/drawing/2014/main" id="{4EC6C5D0-8410-3280-D641-8FA3BD2B4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0496"/>
              <a:ext cx="10960215" cy="491560"/>
              <a:chOff x="1467894" y="-1703"/>
              <a:chExt cx="8995355" cy="62218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EEEFC7F-F77F-BE88-351B-B281BCE256AC}"/>
                  </a:ext>
                </a:extLst>
              </p:cNvPr>
              <p:cNvSpPr/>
              <p:nvPr/>
            </p:nvSpPr>
            <p:spPr>
              <a:xfrm>
                <a:off x="1467894" y="305"/>
                <a:ext cx="8792807" cy="620611"/>
              </a:xfrm>
              <a:prstGeom prst="rect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966E8678-5A15-2D56-ADA6-2DD7B4F1B05C}"/>
                  </a:ext>
                </a:extLst>
              </p:cNvPr>
              <p:cNvSpPr/>
              <p:nvPr/>
            </p:nvSpPr>
            <p:spPr>
              <a:xfrm>
                <a:off x="9481608" y="-1703"/>
                <a:ext cx="981031" cy="622619"/>
              </a:xfrm>
              <a:prstGeom prst="parallelogram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972E594-2406-047D-E9A2-40178FBE62BF}"/>
                </a:ext>
              </a:extLst>
            </p:cNvPr>
            <p:cNvGrpSpPr/>
            <p:nvPr/>
          </p:nvGrpSpPr>
          <p:grpSpPr>
            <a:xfrm flipV="1">
              <a:off x="0" y="535482"/>
              <a:ext cx="10910198" cy="121968"/>
              <a:chOff x="2197100" y="-1703"/>
              <a:chExt cx="8266149" cy="622189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0EAA4AC-2E81-445A-C0CA-B88E7E0E8EFB}"/>
                  </a:ext>
                </a:extLst>
              </p:cNvPr>
              <p:cNvSpPr/>
              <p:nvPr/>
            </p:nvSpPr>
            <p:spPr>
              <a:xfrm>
                <a:off x="2197100" y="0"/>
                <a:ext cx="8064500" cy="620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279353C9-3660-84CF-EC2F-0F885D30DF15}"/>
                  </a:ext>
                </a:extLst>
              </p:cNvPr>
              <p:cNvSpPr/>
              <p:nvPr/>
            </p:nvSpPr>
            <p:spPr>
              <a:xfrm>
                <a:off x="9482442" y="-1703"/>
                <a:ext cx="980807" cy="622189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73737" name="Picture 13">
              <a:extLst>
                <a:ext uri="{FF2B5EF4-FFF2-40B4-BE49-F238E27FC236}">
                  <a16:creationId xmlns:a16="http://schemas.microsoft.com/office/drawing/2014/main" id="{FA6495B0-1775-B8FE-4BAB-D6DCCA2D7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9318" y="40477"/>
              <a:ext cx="864502" cy="86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8" name="Picture 14">
              <a:extLst>
                <a:ext uri="{FF2B5EF4-FFF2-40B4-BE49-F238E27FC236}">
                  <a16:creationId xmlns:a16="http://schemas.microsoft.com/office/drawing/2014/main" id="{B7F680EC-933A-A48E-AC3D-0E42B1FBA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459353" cy="74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FFE4607E-4711-6434-B783-5C6E426AB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5850" y="798513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1600" b="1"/>
              <a:t>Surat No. B/AT.02/1394/V/2023 Tgl. 26 Mei 2023</a:t>
            </a:r>
            <a:br>
              <a:rPr lang="en-US" altLang="en-US" sz="1600" b="1"/>
            </a:br>
            <a:r>
              <a:rPr lang="en-US" altLang="en-US" sz="1600" b="1"/>
              <a:t>Tindak Lanjut Penyelesaian Permasalahan Konflik Agraria antara Masyarakat Desa Simalingkar A dan Sei Mencirim dengan PTPN II</a:t>
            </a:r>
            <a:endParaRPr lang="en-ID" altLang="en-US" sz="1600" b="1"/>
          </a:p>
        </p:txBody>
      </p:sp>
      <p:pic>
        <p:nvPicPr>
          <p:cNvPr id="74755" name="Content Placeholder 6">
            <a:extLst>
              <a:ext uri="{FF2B5EF4-FFF2-40B4-BE49-F238E27FC236}">
                <a16:creationId xmlns:a16="http://schemas.microsoft.com/office/drawing/2014/main" id="{23E069A3-BA1D-E624-4D2F-2342CA422B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1" t="1418" r="33099" b="2216"/>
          <a:stretch>
            <a:fillRect/>
          </a:stretch>
        </p:blipFill>
        <p:spPr>
          <a:xfrm>
            <a:off x="1539875" y="1303338"/>
            <a:ext cx="4233863" cy="5264150"/>
          </a:xfrm>
        </p:spPr>
      </p:pic>
      <p:pic>
        <p:nvPicPr>
          <p:cNvPr id="74756" name="Picture 9">
            <a:extLst>
              <a:ext uri="{FF2B5EF4-FFF2-40B4-BE49-F238E27FC236}">
                <a16:creationId xmlns:a16="http://schemas.microsoft.com/office/drawing/2014/main" id="{F916B0D9-87BC-3E66-27E3-DE844FC42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1" t="2061" r="32909" b="19031"/>
          <a:stretch>
            <a:fillRect/>
          </a:stretch>
        </p:blipFill>
        <p:spPr bwMode="auto">
          <a:xfrm>
            <a:off x="6418263" y="1593850"/>
            <a:ext cx="47498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7" name="Group 103">
            <a:extLst>
              <a:ext uri="{FF2B5EF4-FFF2-40B4-BE49-F238E27FC236}">
                <a16:creationId xmlns:a16="http://schemas.microsoft.com/office/drawing/2014/main" id="{C99EFBB8-F507-4814-F0EF-2AE022487807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36513"/>
            <a:ext cx="11874500" cy="914400"/>
            <a:chOff x="0" y="-10496"/>
            <a:chExt cx="11873820" cy="913982"/>
          </a:xfrm>
        </p:grpSpPr>
        <p:grpSp>
          <p:nvGrpSpPr>
            <p:cNvPr id="74758" name="Group 4">
              <a:extLst>
                <a:ext uri="{FF2B5EF4-FFF2-40B4-BE49-F238E27FC236}">
                  <a16:creationId xmlns:a16="http://schemas.microsoft.com/office/drawing/2014/main" id="{FCB667D4-D155-8B6A-666D-1624048A5F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0496"/>
              <a:ext cx="10960215" cy="491560"/>
              <a:chOff x="1467894" y="-1703"/>
              <a:chExt cx="8995355" cy="62218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21769E7-4355-EAD5-B161-2F801F04E0D8}"/>
                  </a:ext>
                </a:extLst>
              </p:cNvPr>
              <p:cNvSpPr/>
              <p:nvPr/>
            </p:nvSpPr>
            <p:spPr>
              <a:xfrm>
                <a:off x="1467894" y="305"/>
                <a:ext cx="8792807" cy="620611"/>
              </a:xfrm>
              <a:prstGeom prst="rect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88A21663-25FC-078F-2EC0-4C5634BB4C34}"/>
                  </a:ext>
                </a:extLst>
              </p:cNvPr>
              <p:cNvSpPr/>
              <p:nvPr/>
            </p:nvSpPr>
            <p:spPr>
              <a:xfrm>
                <a:off x="9481608" y="-1703"/>
                <a:ext cx="981031" cy="622619"/>
              </a:xfrm>
              <a:prstGeom prst="parallelogram">
                <a:avLst/>
              </a:prstGeom>
              <a:solidFill>
                <a:srgbClr val="003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D62166-5ECD-329F-7E48-78615391C1CE}"/>
                </a:ext>
              </a:extLst>
            </p:cNvPr>
            <p:cNvGrpSpPr/>
            <p:nvPr/>
          </p:nvGrpSpPr>
          <p:grpSpPr>
            <a:xfrm flipV="1">
              <a:off x="0" y="535482"/>
              <a:ext cx="10910198" cy="121968"/>
              <a:chOff x="2197100" y="-1703"/>
              <a:chExt cx="8266149" cy="622189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D4783A6-5811-2432-A565-CE37343ADE10}"/>
                  </a:ext>
                </a:extLst>
              </p:cNvPr>
              <p:cNvSpPr/>
              <p:nvPr/>
            </p:nvSpPr>
            <p:spPr>
              <a:xfrm>
                <a:off x="2197100" y="0"/>
                <a:ext cx="8064500" cy="6204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3CBEA1B5-6414-2DD5-658B-D6102D494859}"/>
                  </a:ext>
                </a:extLst>
              </p:cNvPr>
              <p:cNvSpPr/>
              <p:nvPr/>
            </p:nvSpPr>
            <p:spPr>
              <a:xfrm>
                <a:off x="9482442" y="-1703"/>
                <a:ext cx="980807" cy="622189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74760" name="Picture 13">
              <a:extLst>
                <a:ext uri="{FF2B5EF4-FFF2-40B4-BE49-F238E27FC236}">
                  <a16:creationId xmlns:a16="http://schemas.microsoft.com/office/drawing/2014/main" id="{D41DC21C-83CD-9E5D-AE96-1FDDDB066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9318" y="40477"/>
              <a:ext cx="864502" cy="86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61" name="Picture 14">
              <a:extLst>
                <a:ext uri="{FF2B5EF4-FFF2-40B4-BE49-F238E27FC236}">
                  <a16:creationId xmlns:a16="http://schemas.microsoft.com/office/drawing/2014/main" id="{43CAFE8C-48C9-2C6D-27F8-4F0FA711A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459353" cy="74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>
            <a:extLst>
              <a:ext uri="{FF2B5EF4-FFF2-40B4-BE49-F238E27FC236}">
                <a16:creationId xmlns:a16="http://schemas.microsoft.com/office/drawing/2014/main" id="{1D75A9DF-EADE-36EA-87C8-5ECA1D9588ED}"/>
              </a:ext>
            </a:extLst>
          </p:cNvPr>
          <p:cNvSpPr/>
          <p:nvPr/>
        </p:nvSpPr>
        <p:spPr>
          <a:xfrm>
            <a:off x="-1587" y="-45598"/>
            <a:ext cx="12192000" cy="864303"/>
          </a:xfrm>
          <a:custGeom>
            <a:avLst/>
            <a:gdLst>
              <a:gd name="connsiteX0" fmla="*/ 0 w 12192000"/>
              <a:gd name="connsiteY0" fmla="*/ 0 h 413657"/>
              <a:gd name="connsiteX1" fmla="*/ 12192000 w 12192000"/>
              <a:gd name="connsiteY1" fmla="*/ 0 h 413657"/>
              <a:gd name="connsiteX2" fmla="*/ 12192000 w 12192000"/>
              <a:gd name="connsiteY2" fmla="*/ 413657 h 413657"/>
              <a:gd name="connsiteX3" fmla="*/ 0 w 12192000"/>
              <a:gd name="connsiteY3" fmla="*/ 413657 h 413657"/>
              <a:gd name="connsiteX4" fmla="*/ 0 w 12192000"/>
              <a:gd name="connsiteY4" fmla="*/ 0 h 413657"/>
              <a:gd name="connsiteX0" fmla="*/ 0 w 12192000"/>
              <a:gd name="connsiteY0" fmla="*/ 0 h 413657"/>
              <a:gd name="connsiteX1" fmla="*/ 6705600 w 12192000"/>
              <a:gd name="connsiteY1" fmla="*/ 0 h 413657"/>
              <a:gd name="connsiteX2" fmla="*/ 12192000 w 12192000"/>
              <a:gd name="connsiteY2" fmla="*/ 0 h 413657"/>
              <a:gd name="connsiteX3" fmla="*/ 12192000 w 12192000"/>
              <a:gd name="connsiteY3" fmla="*/ 413657 h 413657"/>
              <a:gd name="connsiteX4" fmla="*/ 0 w 12192000"/>
              <a:gd name="connsiteY4" fmla="*/ 413657 h 413657"/>
              <a:gd name="connsiteX5" fmla="*/ 0 w 12192000"/>
              <a:gd name="connsiteY5" fmla="*/ 0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13657">
                <a:moveTo>
                  <a:pt x="0" y="0"/>
                </a:moveTo>
                <a:lnTo>
                  <a:pt x="6705600" y="0"/>
                </a:lnTo>
                <a:lnTo>
                  <a:pt x="12192000" y="0"/>
                </a:lnTo>
                <a:lnTo>
                  <a:pt x="12192000" y="413657"/>
                </a:lnTo>
                <a:lnTo>
                  <a:pt x="0" y="413657"/>
                </a:lnTo>
                <a:lnTo>
                  <a:pt x="0" y="0"/>
                </a:lnTo>
                <a:close/>
              </a:path>
            </a:pathLst>
          </a:custGeom>
          <a:solidFill>
            <a:srgbClr val="36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EC3B29-85CB-526A-9CCE-070C84A6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945" y="174481"/>
            <a:ext cx="842493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hak pakai DAN hak pengelolaan PROVINSI sumut</a:t>
            </a:r>
            <a:endParaRPr lang="en-ID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5ABF9-7701-141C-8AF5-FF98092AAC5C}"/>
              </a:ext>
            </a:extLst>
          </p:cNvPr>
          <p:cNvSpPr txBox="1"/>
          <p:nvPr/>
        </p:nvSpPr>
        <p:spPr>
          <a:xfrm>
            <a:off x="2423592" y="1030698"/>
            <a:ext cx="187220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HAK PAKAI</a:t>
            </a:r>
            <a:endParaRPr lang="en-ID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DBF2D0-0C76-6DE1-B4DB-170138A335BE}"/>
              </a:ext>
            </a:extLst>
          </p:cNvPr>
          <p:cNvSpPr txBox="1"/>
          <p:nvPr/>
        </p:nvSpPr>
        <p:spPr>
          <a:xfrm>
            <a:off x="7661575" y="1045900"/>
            <a:ext cx="30963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HAK PENGELOLAAN</a:t>
            </a:r>
            <a:endParaRPr lang="en-ID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28">
            <a:extLst>
              <a:ext uri="{FF2B5EF4-FFF2-40B4-BE49-F238E27FC236}">
                <a16:creationId xmlns:a16="http://schemas.microsoft.com/office/drawing/2014/main" id="{23BCDE40-EA85-0C25-F8A6-9A5E1FA0F2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33187"/>
            <a:ext cx="910152" cy="913367"/>
          </a:xfrm>
          <a:prstGeom prst="rect">
            <a:avLst/>
          </a:prstGeom>
          <a:ln w="12700">
            <a:noFill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3E0B5E0-8C61-5969-42A7-6B8F6B535B5C}"/>
              </a:ext>
            </a:extLst>
          </p:cNvPr>
          <p:cNvSpPr/>
          <p:nvPr/>
        </p:nvSpPr>
        <p:spPr>
          <a:xfrm>
            <a:off x="11645081" y="6351455"/>
            <a:ext cx="444513" cy="464314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FFFFFF"/>
                </a:solidFill>
                <a:sym typeface="Arial"/>
              </a:rPr>
              <a:t>4</a:t>
            </a:r>
            <a:endParaRPr lang="en-ID" sz="1400" b="1" kern="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37307-33BF-949D-5B8D-E2447BA26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74" y="1520611"/>
            <a:ext cx="5947444" cy="4830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5CDF9-25FE-CF49-9B3E-2C3DF75E6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09" y="1507910"/>
            <a:ext cx="5228876" cy="33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24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1581</Words>
  <Application>Microsoft Office PowerPoint</Application>
  <PresentationFormat>Widescreen</PresentationFormat>
  <Paragraphs>194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Narrow</vt:lpstr>
      <vt:lpstr>Bahnschrift SemiBold</vt:lpstr>
      <vt:lpstr>Bookman Old Style</vt:lpstr>
      <vt:lpstr>Calibri</vt:lpstr>
      <vt:lpstr>Calibri Light</vt:lpstr>
      <vt:lpstr>Cambria</vt:lpstr>
      <vt:lpstr>Century Gothic</vt:lpstr>
      <vt:lpstr>Open Sans</vt:lpstr>
      <vt:lpstr>Roboto</vt:lpstr>
      <vt:lpstr>Wingdings</vt:lpstr>
      <vt:lpstr>Office Theme</vt:lpstr>
      <vt:lpstr>Chart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Surat No. AT.02/2153/XII/2022 Tgl. 1 Desember 2022 Tindak Lanjut Penyelesaian Permasalahan Izin Pemakaian Tanah (IPT) di Surabaya</vt:lpstr>
      <vt:lpstr>Surat No. B/HT.02/218/II/2023 Tgl. 1 Februari 2023 Tindak Lanjut Permohonan Rekomendasi/Persetujuan</vt:lpstr>
      <vt:lpstr>Surat No. B/AT.02/1394/V/2023 Tgl. 26 Mei 2023 Tindak Lanjut Penyelesaian Permasalahan Konflik Agraria antara Masyarakat Desa Simalingkar A dan Sei Mencirim dengan PTPN II</vt:lpstr>
      <vt:lpstr>DATA hak pakai DAN hak pengelolaan PROVINSI sumut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Kantah Jakbar</dc:creator>
  <cp:lastModifiedBy>Kantah Jakbar</cp:lastModifiedBy>
  <cp:revision>5</cp:revision>
  <dcterms:created xsi:type="dcterms:W3CDTF">2023-06-15T02:20:20Z</dcterms:created>
  <dcterms:modified xsi:type="dcterms:W3CDTF">2023-06-15T03:38:10Z</dcterms:modified>
</cp:coreProperties>
</file>