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3263" r:id="rId6"/>
    <p:sldId id="3262" r:id="rId7"/>
    <p:sldId id="3264" r:id="rId8"/>
    <p:sldId id="3265" r:id="rId9"/>
    <p:sldId id="270" r:id="rId10"/>
    <p:sldId id="271" r:id="rId11"/>
    <p:sldId id="261" r:id="rId12"/>
    <p:sldId id="274" r:id="rId13"/>
    <p:sldId id="272" r:id="rId14"/>
    <p:sldId id="276" r:id="rId15"/>
  </p:sldIdLst>
  <p:sldSz cx="18288000" cy="10287000"/>
  <p:notesSz cx="6858000" cy="9144000"/>
  <p:embeddedFontLst>
    <p:embeddedFont>
      <p:font typeface="Arial Black" panose="020B0A04020102020204" pitchFamily="34" charset="0"/>
      <p:bold r:id="rId17"/>
    </p:embeddedFont>
    <p:embeddedFont>
      <p:font typeface="Bahnschrift SemiLight SemiConde" panose="020B0502040204020203" pitchFamily="34" charset="0"/>
      <p:regular r:id="rId18"/>
    </p:embeddedFont>
    <p:embeddedFont>
      <p:font typeface="Bookman Old Style" panose="02050604050505020204" pitchFamily="18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Montserrat Extra-Bold" panose="020B0604020202020204" charset="0"/>
      <p:regular r:id="rId35"/>
    </p:embeddedFont>
    <p:embeddedFont>
      <p:font typeface="Montserrat Extra-Bold Italics" panose="020B0604020202020204" charset="0"/>
      <p:regular r:id="rId36"/>
    </p:embeddedFont>
    <p:embeddedFont>
      <p:font typeface="Montserrat Italics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882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viewProps" Target="view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832FE-B355-45E8-8FAC-5C81AF5DE64C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ID"/>
        </a:p>
      </dgm:t>
    </dgm:pt>
    <dgm:pt modelId="{8271C5B7-7BC1-4230-874B-2EFEA8DFD7B3}">
      <dgm:prSet/>
      <dgm:spPr/>
      <dgm:t>
        <a:bodyPr/>
        <a:lstStyle/>
        <a:p>
          <a:r>
            <a:rPr lang="en-US"/>
            <a:t>LANGKAH-LANGKAH PENYELESAIAN HGB DIATAS HPL</a:t>
          </a:r>
          <a:endParaRPr lang="en-ID"/>
        </a:p>
      </dgm:t>
    </dgm:pt>
    <dgm:pt modelId="{ABC68899-FE7E-442F-95AB-50776F20997B}" type="parTrans" cxnId="{416C0A44-4B64-4979-981F-ABC27BAD5B6D}">
      <dgm:prSet/>
      <dgm:spPr/>
      <dgm:t>
        <a:bodyPr/>
        <a:lstStyle/>
        <a:p>
          <a:endParaRPr lang="en-ID"/>
        </a:p>
      </dgm:t>
    </dgm:pt>
    <dgm:pt modelId="{496DF817-0899-4F43-B3E3-16BEA3454BE0}" type="sibTrans" cxnId="{416C0A44-4B64-4979-981F-ABC27BAD5B6D}">
      <dgm:prSet/>
      <dgm:spPr/>
      <dgm:t>
        <a:bodyPr/>
        <a:lstStyle/>
        <a:p>
          <a:endParaRPr lang="en-ID"/>
        </a:p>
      </dgm:t>
    </dgm:pt>
    <dgm:pt modelId="{3A4F42C4-6469-4347-9113-648FE2B57FA0}" type="pres">
      <dgm:prSet presAssocID="{D76832FE-B355-45E8-8FAC-5C81AF5DE64C}" presName="vert0" presStyleCnt="0">
        <dgm:presLayoutVars>
          <dgm:dir/>
          <dgm:animOne val="branch"/>
          <dgm:animLvl val="lvl"/>
        </dgm:presLayoutVars>
      </dgm:prSet>
      <dgm:spPr/>
    </dgm:pt>
    <dgm:pt modelId="{7E5932B6-0B25-48D1-9D23-49D527AB3EEA}" type="pres">
      <dgm:prSet presAssocID="{8271C5B7-7BC1-4230-874B-2EFEA8DFD7B3}" presName="thickLine" presStyleLbl="alignNode1" presStyleIdx="0" presStyleCnt="1"/>
      <dgm:spPr/>
    </dgm:pt>
    <dgm:pt modelId="{70C4E3B9-9697-4F8A-9407-B3E488BA26FB}" type="pres">
      <dgm:prSet presAssocID="{8271C5B7-7BC1-4230-874B-2EFEA8DFD7B3}" presName="horz1" presStyleCnt="0"/>
      <dgm:spPr/>
    </dgm:pt>
    <dgm:pt modelId="{7C2BCDB8-5875-4C8E-8621-064874F13E7E}" type="pres">
      <dgm:prSet presAssocID="{8271C5B7-7BC1-4230-874B-2EFEA8DFD7B3}" presName="tx1" presStyleLbl="revTx" presStyleIdx="0" presStyleCnt="1"/>
      <dgm:spPr/>
    </dgm:pt>
    <dgm:pt modelId="{66748577-3911-4586-B2FA-07AB5B1FDC9C}" type="pres">
      <dgm:prSet presAssocID="{8271C5B7-7BC1-4230-874B-2EFEA8DFD7B3}" presName="vert1" presStyleCnt="0"/>
      <dgm:spPr/>
    </dgm:pt>
  </dgm:ptLst>
  <dgm:cxnLst>
    <dgm:cxn modelId="{416C0A44-4B64-4979-981F-ABC27BAD5B6D}" srcId="{D76832FE-B355-45E8-8FAC-5C81AF5DE64C}" destId="{8271C5B7-7BC1-4230-874B-2EFEA8DFD7B3}" srcOrd="0" destOrd="0" parTransId="{ABC68899-FE7E-442F-95AB-50776F20997B}" sibTransId="{496DF817-0899-4F43-B3E3-16BEA3454BE0}"/>
    <dgm:cxn modelId="{A4E56494-0697-4F40-ACC4-A55A340D4595}" type="presOf" srcId="{D76832FE-B355-45E8-8FAC-5C81AF5DE64C}" destId="{3A4F42C4-6469-4347-9113-648FE2B57FA0}" srcOrd="0" destOrd="0" presId="urn:microsoft.com/office/officeart/2008/layout/LinedList"/>
    <dgm:cxn modelId="{8AB266AF-D28C-49C2-8E9F-7828A462754E}" type="presOf" srcId="{8271C5B7-7BC1-4230-874B-2EFEA8DFD7B3}" destId="{7C2BCDB8-5875-4C8E-8621-064874F13E7E}" srcOrd="0" destOrd="0" presId="urn:microsoft.com/office/officeart/2008/layout/LinedList"/>
    <dgm:cxn modelId="{3E490FDD-AF99-4FEF-913F-241BB55A5E5B}" type="presParOf" srcId="{3A4F42C4-6469-4347-9113-648FE2B57FA0}" destId="{7E5932B6-0B25-48D1-9D23-49D527AB3EEA}" srcOrd="0" destOrd="0" presId="urn:microsoft.com/office/officeart/2008/layout/LinedList"/>
    <dgm:cxn modelId="{3F232D33-21CF-4ECE-993F-50F845FD0066}" type="presParOf" srcId="{3A4F42C4-6469-4347-9113-648FE2B57FA0}" destId="{70C4E3B9-9697-4F8A-9407-B3E488BA26FB}" srcOrd="1" destOrd="0" presId="urn:microsoft.com/office/officeart/2008/layout/LinedList"/>
    <dgm:cxn modelId="{F0AF4878-5FF9-4B17-9771-39B46DB90618}" type="presParOf" srcId="{70C4E3B9-9697-4F8A-9407-B3E488BA26FB}" destId="{7C2BCDB8-5875-4C8E-8621-064874F13E7E}" srcOrd="0" destOrd="0" presId="urn:microsoft.com/office/officeart/2008/layout/LinedList"/>
    <dgm:cxn modelId="{85636CEE-CFC9-491F-A9D7-8A0A3E79A0A3}" type="presParOf" srcId="{70C4E3B9-9697-4F8A-9407-B3E488BA26FB}" destId="{66748577-3911-4586-B2FA-07AB5B1FDC9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559777-52FA-4A83-9D8A-AF4542938A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ID"/>
        </a:p>
      </dgm:t>
    </dgm:pt>
    <dgm:pt modelId="{0152F8AD-B336-4883-90FD-D82036E9D679}">
      <dgm:prSet/>
      <dgm:spPr/>
      <dgm:t>
        <a:bodyPr/>
        <a:lstStyle/>
        <a:p>
          <a:r>
            <a:rPr lang="en-US"/>
            <a:t>Pelepasan HP An. Pemerintah Kab. Blora menjadi tanah negara untuk selanjutnya dimohon HPL an. Pemerintah Kab. Blora</a:t>
          </a:r>
          <a:endParaRPr lang="en-ID"/>
        </a:p>
      </dgm:t>
    </dgm:pt>
    <dgm:pt modelId="{AD818121-09D0-4BE4-BE22-5F97467B529E}" type="parTrans" cxnId="{0B83EA18-55F9-4F2B-BA09-E96B8226D04D}">
      <dgm:prSet/>
      <dgm:spPr/>
      <dgm:t>
        <a:bodyPr/>
        <a:lstStyle/>
        <a:p>
          <a:endParaRPr lang="en-ID"/>
        </a:p>
      </dgm:t>
    </dgm:pt>
    <dgm:pt modelId="{AD7D5ABC-E43F-43FF-8327-A46D53CBD9A5}" type="sibTrans" cxnId="{0B83EA18-55F9-4F2B-BA09-E96B8226D04D}">
      <dgm:prSet/>
      <dgm:spPr/>
      <dgm:t>
        <a:bodyPr/>
        <a:lstStyle/>
        <a:p>
          <a:endParaRPr lang="en-ID"/>
        </a:p>
      </dgm:t>
    </dgm:pt>
    <dgm:pt modelId="{CEAC7204-4C1A-4FF6-A8FE-F51D74D41DDF}">
      <dgm:prSet/>
      <dgm:spPr/>
      <dgm:t>
        <a:bodyPr/>
        <a:lstStyle/>
        <a:p>
          <a:r>
            <a:rPr lang="en-US"/>
            <a:t>Pemberian HGB pada Masyarakat diatas tanah HPL Kab. Blora</a:t>
          </a:r>
          <a:endParaRPr lang="en-ID"/>
        </a:p>
      </dgm:t>
    </dgm:pt>
    <dgm:pt modelId="{158C3F3E-37BD-4CBD-897A-5DE571F41B8A}" type="parTrans" cxnId="{77F80FFA-9D6D-41E2-BF0C-7FC55B780596}">
      <dgm:prSet/>
      <dgm:spPr/>
      <dgm:t>
        <a:bodyPr/>
        <a:lstStyle/>
        <a:p>
          <a:endParaRPr lang="en-ID"/>
        </a:p>
      </dgm:t>
    </dgm:pt>
    <dgm:pt modelId="{DDE07F5A-6404-43C2-8453-9A80436625BC}" type="sibTrans" cxnId="{77F80FFA-9D6D-41E2-BF0C-7FC55B780596}">
      <dgm:prSet/>
      <dgm:spPr/>
      <dgm:t>
        <a:bodyPr/>
        <a:lstStyle/>
        <a:p>
          <a:endParaRPr lang="en-ID"/>
        </a:p>
      </dgm:t>
    </dgm:pt>
    <dgm:pt modelId="{D5890E19-8128-46D6-A58F-54CFE6C4CC2F}" type="pres">
      <dgm:prSet presAssocID="{2F559777-52FA-4A83-9D8A-AF4542938A31}" presName="linear" presStyleCnt="0">
        <dgm:presLayoutVars>
          <dgm:animLvl val="lvl"/>
          <dgm:resizeHandles val="exact"/>
        </dgm:presLayoutVars>
      </dgm:prSet>
      <dgm:spPr/>
    </dgm:pt>
    <dgm:pt modelId="{0B0201F3-7877-4A62-B2B3-E4DE14DB544A}" type="pres">
      <dgm:prSet presAssocID="{0152F8AD-B336-4883-90FD-D82036E9D67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F4B8D52-89E9-4719-A49B-CA8D194FAB89}" type="pres">
      <dgm:prSet presAssocID="{AD7D5ABC-E43F-43FF-8327-A46D53CBD9A5}" presName="spacer" presStyleCnt="0"/>
      <dgm:spPr/>
    </dgm:pt>
    <dgm:pt modelId="{BDF9C945-9398-4EAB-BAD2-B8A16F5C8F45}" type="pres">
      <dgm:prSet presAssocID="{CEAC7204-4C1A-4FF6-A8FE-F51D74D41DD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B83EA18-55F9-4F2B-BA09-E96B8226D04D}" srcId="{2F559777-52FA-4A83-9D8A-AF4542938A31}" destId="{0152F8AD-B336-4883-90FD-D82036E9D679}" srcOrd="0" destOrd="0" parTransId="{AD818121-09D0-4BE4-BE22-5F97467B529E}" sibTransId="{AD7D5ABC-E43F-43FF-8327-A46D53CBD9A5}"/>
    <dgm:cxn modelId="{469BB173-C33C-433B-907C-5992C383BBB1}" type="presOf" srcId="{CEAC7204-4C1A-4FF6-A8FE-F51D74D41DDF}" destId="{BDF9C945-9398-4EAB-BAD2-B8A16F5C8F45}" srcOrd="0" destOrd="0" presId="urn:microsoft.com/office/officeart/2005/8/layout/vList2"/>
    <dgm:cxn modelId="{D01DFA57-986E-4749-8E4B-496969AAE05E}" type="presOf" srcId="{0152F8AD-B336-4883-90FD-D82036E9D679}" destId="{0B0201F3-7877-4A62-B2B3-E4DE14DB544A}" srcOrd="0" destOrd="0" presId="urn:microsoft.com/office/officeart/2005/8/layout/vList2"/>
    <dgm:cxn modelId="{1FA9165A-3042-4487-BFCD-757551C73D76}" type="presOf" srcId="{2F559777-52FA-4A83-9D8A-AF4542938A31}" destId="{D5890E19-8128-46D6-A58F-54CFE6C4CC2F}" srcOrd="0" destOrd="0" presId="urn:microsoft.com/office/officeart/2005/8/layout/vList2"/>
    <dgm:cxn modelId="{77F80FFA-9D6D-41E2-BF0C-7FC55B780596}" srcId="{2F559777-52FA-4A83-9D8A-AF4542938A31}" destId="{CEAC7204-4C1A-4FF6-A8FE-F51D74D41DDF}" srcOrd="1" destOrd="0" parTransId="{158C3F3E-37BD-4CBD-897A-5DE571F41B8A}" sibTransId="{DDE07F5A-6404-43C2-8453-9A80436625BC}"/>
    <dgm:cxn modelId="{26CDA125-3CB3-4A38-81D3-B66D91E9B12B}" type="presParOf" srcId="{D5890E19-8128-46D6-A58F-54CFE6C4CC2F}" destId="{0B0201F3-7877-4A62-B2B3-E4DE14DB544A}" srcOrd="0" destOrd="0" presId="urn:microsoft.com/office/officeart/2005/8/layout/vList2"/>
    <dgm:cxn modelId="{A31F8F5F-7C13-4FF1-95CE-D7C7325C979D}" type="presParOf" srcId="{D5890E19-8128-46D6-A58F-54CFE6C4CC2F}" destId="{AF4B8D52-89E9-4719-A49B-CA8D194FAB89}" srcOrd="1" destOrd="0" presId="urn:microsoft.com/office/officeart/2005/8/layout/vList2"/>
    <dgm:cxn modelId="{DAED3639-336A-42EE-BEF7-2A3B1BA7E836}" type="presParOf" srcId="{D5890E19-8128-46D6-A58F-54CFE6C4CC2F}" destId="{BDF9C945-9398-4EAB-BAD2-B8A16F5C8F4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932B6-0B25-48D1-9D23-49D527AB3EEA}">
      <dsp:nvSpPr>
        <dsp:cNvPr id="0" name=""/>
        <dsp:cNvSpPr/>
      </dsp:nvSpPr>
      <dsp:spPr>
        <a:xfrm>
          <a:off x="0" y="0"/>
          <a:ext cx="124968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BCDB8-5875-4C8E-8621-064874F13E7E}">
      <dsp:nvSpPr>
        <dsp:cNvPr id="0" name=""/>
        <dsp:cNvSpPr/>
      </dsp:nvSpPr>
      <dsp:spPr>
        <a:xfrm>
          <a:off x="0" y="0"/>
          <a:ext cx="12496800" cy="30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LANGKAH-LANGKAH PENYELESAIAN HGB DIATAS HPL</a:t>
          </a:r>
          <a:endParaRPr lang="en-ID" sz="6500" kern="1200"/>
        </a:p>
      </dsp:txBody>
      <dsp:txXfrm>
        <a:off x="0" y="0"/>
        <a:ext cx="12496800" cy="304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201F3-7877-4A62-B2B3-E4DE14DB544A}">
      <dsp:nvSpPr>
        <dsp:cNvPr id="0" name=""/>
        <dsp:cNvSpPr/>
      </dsp:nvSpPr>
      <dsp:spPr>
        <a:xfrm>
          <a:off x="0" y="714059"/>
          <a:ext cx="17526000" cy="206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Pelepasan HP An. Pemerintah Kab. Blora menjadi tanah negara untuk selanjutnya dimohon HPL an. Pemerintah Kab. Blora</a:t>
          </a:r>
          <a:endParaRPr lang="en-ID" sz="5200" kern="1200"/>
        </a:p>
      </dsp:txBody>
      <dsp:txXfrm>
        <a:off x="100979" y="815038"/>
        <a:ext cx="17324042" cy="1866602"/>
      </dsp:txXfrm>
    </dsp:sp>
    <dsp:sp modelId="{BDF9C945-9398-4EAB-BAD2-B8A16F5C8F45}">
      <dsp:nvSpPr>
        <dsp:cNvPr id="0" name=""/>
        <dsp:cNvSpPr/>
      </dsp:nvSpPr>
      <dsp:spPr>
        <a:xfrm>
          <a:off x="0" y="2932380"/>
          <a:ext cx="17526000" cy="206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/>
            <a:t>Pemberian HGB pada Masyarakat diatas tanah HPL Kab. Blora</a:t>
          </a:r>
          <a:endParaRPr lang="en-ID" sz="5200" kern="1200"/>
        </a:p>
      </dsp:txBody>
      <dsp:txXfrm>
        <a:off x="100979" y="3033359"/>
        <a:ext cx="17324042" cy="1866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5EDAC-C8A7-432A-815A-6B2F70F0E22C}" type="datetimeFigureOut">
              <a:rPr lang="en-ID" smtClean="0"/>
              <a:t>20/07/2023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7A734-20D9-4880-843A-85BE394F3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92990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7A734-20D9-4880-843A-85BE394F3958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5412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sv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7020778">
            <a:off x="-1248669" y="1203189"/>
            <a:ext cx="16230600" cy="9916213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3" name="AutoShape 3"/>
          <p:cNvSpPr/>
          <p:nvPr/>
        </p:nvSpPr>
        <p:spPr>
          <a:xfrm rot="-7020778">
            <a:off x="-3716010" y="551234"/>
            <a:ext cx="16230600" cy="12380340"/>
          </a:xfrm>
          <a:prstGeom prst="rect">
            <a:avLst/>
          </a:prstGeom>
          <a:solidFill>
            <a:srgbClr val="263F6B"/>
          </a:solidFill>
        </p:spPr>
      </p:sp>
      <p:sp>
        <p:nvSpPr>
          <p:cNvPr id="4" name="TextBox 4"/>
          <p:cNvSpPr txBox="1"/>
          <p:nvPr/>
        </p:nvSpPr>
        <p:spPr>
          <a:xfrm>
            <a:off x="1391213" y="8132930"/>
            <a:ext cx="13578520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6"/>
              </a:lnSpc>
            </a:pPr>
            <a:r>
              <a:rPr lang="en-US" sz="2871" spc="57" dirty="0">
                <a:solidFill>
                  <a:srgbClr val="FFFFFF"/>
                </a:solidFill>
                <a:latin typeface="Montserrat Italics"/>
              </a:rPr>
              <a:t>Oleh :</a:t>
            </a:r>
          </a:p>
          <a:p>
            <a:pPr>
              <a:lnSpc>
                <a:spcPts val="3216"/>
              </a:lnSpc>
            </a:pPr>
            <a:r>
              <a:rPr lang="en-US" sz="2871" spc="57" dirty="0" err="1">
                <a:solidFill>
                  <a:srgbClr val="FFFFFF"/>
                </a:solidFill>
                <a:latin typeface="Montserrat Italics"/>
              </a:rPr>
              <a:t>Kepala</a:t>
            </a:r>
            <a:r>
              <a:rPr lang="en-US" sz="2871" spc="57" dirty="0">
                <a:solidFill>
                  <a:srgbClr val="FFFFFF"/>
                </a:solidFill>
                <a:latin typeface="Montserrat Italics"/>
              </a:rPr>
              <a:t> Kantor Wilayah Badan </a:t>
            </a:r>
            <a:r>
              <a:rPr lang="en-US" sz="2871" spc="57" dirty="0" err="1">
                <a:solidFill>
                  <a:srgbClr val="FFFFFF"/>
                </a:solidFill>
                <a:latin typeface="Montserrat Italics"/>
              </a:rPr>
              <a:t>Pertanahan</a:t>
            </a:r>
            <a:r>
              <a:rPr lang="en-US" sz="2871" spc="57" dirty="0">
                <a:solidFill>
                  <a:srgbClr val="FFFFFF"/>
                </a:solidFill>
                <a:latin typeface="Montserrat Italics"/>
              </a:rPr>
              <a:t> Nasional </a:t>
            </a:r>
          </a:p>
          <a:p>
            <a:pPr>
              <a:lnSpc>
                <a:spcPts val="3216"/>
              </a:lnSpc>
            </a:pPr>
            <a:r>
              <a:rPr lang="en-US" sz="2871" spc="57" dirty="0" err="1">
                <a:solidFill>
                  <a:srgbClr val="FFFFFF"/>
                </a:solidFill>
                <a:latin typeface="Montserrat Italics"/>
              </a:rPr>
              <a:t>Provinsi</a:t>
            </a:r>
            <a:r>
              <a:rPr lang="en-US" sz="2871" spc="57" dirty="0">
                <a:solidFill>
                  <a:srgbClr val="FFFFFF"/>
                </a:solidFill>
                <a:latin typeface="Montserrat Italics"/>
              </a:rPr>
              <a:t> </a:t>
            </a:r>
            <a:r>
              <a:rPr lang="en-US" sz="2871" spc="57" dirty="0" err="1">
                <a:solidFill>
                  <a:srgbClr val="FFFFFF"/>
                </a:solidFill>
                <a:latin typeface="Montserrat Italics"/>
              </a:rPr>
              <a:t>Jawa</a:t>
            </a:r>
            <a:r>
              <a:rPr lang="en-US" sz="2871" spc="57" dirty="0">
                <a:solidFill>
                  <a:srgbClr val="FFFFFF"/>
                </a:solidFill>
                <a:latin typeface="Montserrat Italics"/>
              </a:rPr>
              <a:t> Tengah</a:t>
            </a:r>
          </a:p>
          <a:p>
            <a:pPr>
              <a:lnSpc>
                <a:spcPts val="3216"/>
              </a:lnSpc>
            </a:pPr>
            <a:r>
              <a:rPr lang="en-US" sz="2871" spc="57" dirty="0">
                <a:solidFill>
                  <a:srgbClr val="FFFFFF"/>
                </a:solidFill>
                <a:latin typeface="Montserrat Italics"/>
              </a:rPr>
              <a:t>20 </a:t>
            </a:r>
            <a:r>
              <a:rPr lang="en-US" sz="2871" spc="57" dirty="0" err="1">
                <a:solidFill>
                  <a:srgbClr val="FFFFFF"/>
                </a:solidFill>
                <a:latin typeface="Montserrat Italics"/>
              </a:rPr>
              <a:t>Juli</a:t>
            </a:r>
            <a:r>
              <a:rPr lang="en-US" sz="2871" spc="57" dirty="0">
                <a:solidFill>
                  <a:srgbClr val="FFFFFF"/>
                </a:solidFill>
                <a:latin typeface="Montserrat Italics"/>
              </a:rPr>
              <a:t> 2023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733685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-2221453" y="9774405"/>
            <a:ext cx="9005773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0048660" y="1200973"/>
            <a:ext cx="8002219" cy="6703840"/>
          </a:xfrm>
          <a:custGeom>
            <a:avLst/>
            <a:gdLst/>
            <a:ahLst/>
            <a:cxnLst/>
            <a:rect l="l" t="t" r="r" b="b"/>
            <a:pathLst>
              <a:path w="8002219" h="6703840">
                <a:moveTo>
                  <a:pt x="0" y="0"/>
                </a:moveTo>
                <a:lnTo>
                  <a:pt x="8002219" y="0"/>
                </a:lnTo>
                <a:lnTo>
                  <a:pt x="8002219" y="6703841"/>
                </a:lnTo>
                <a:lnTo>
                  <a:pt x="0" y="6703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848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378040" y="147899"/>
            <a:ext cx="1959206" cy="1761601"/>
          </a:xfrm>
          <a:custGeom>
            <a:avLst/>
            <a:gdLst/>
            <a:ahLst/>
            <a:cxnLst/>
            <a:rect l="l" t="t" r="r" b="b"/>
            <a:pathLst>
              <a:path w="1959206" h="1761601">
                <a:moveTo>
                  <a:pt x="0" y="0"/>
                </a:moveTo>
                <a:lnTo>
                  <a:pt x="1959206" y="0"/>
                </a:lnTo>
                <a:lnTo>
                  <a:pt x="1959206" y="1761602"/>
                </a:lnTo>
                <a:lnTo>
                  <a:pt x="0" y="17616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36342" t="-10484" b="-31154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33706" y="282399"/>
            <a:ext cx="2781930" cy="1837149"/>
          </a:xfrm>
          <a:custGeom>
            <a:avLst/>
            <a:gdLst/>
            <a:ahLst/>
            <a:cxnLst/>
            <a:rect l="l" t="t" r="r" b="b"/>
            <a:pathLst>
              <a:path w="2781930" h="1837149">
                <a:moveTo>
                  <a:pt x="0" y="0"/>
                </a:moveTo>
                <a:lnTo>
                  <a:pt x="2781930" y="0"/>
                </a:lnTo>
                <a:lnTo>
                  <a:pt x="2781930" y="1837149"/>
                </a:lnTo>
                <a:lnTo>
                  <a:pt x="0" y="18371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8708" t="-160227" r="-7474" b="-37848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93223" y="6734097"/>
            <a:ext cx="2284033" cy="3541723"/>
          </a:xfrm>
          <a:custGeom>
            <a:avLst/>
            <a:gdLst/>
            <a:ahLst/>
            <a:cxnLst/>
            <a:rect l="l" t="t" r="r" b="b"/>
            <a:pathLst>
              <a:path w="2284033" h="3541723">
                <a:moveTo>
                  <a:pt x="0" y="0"/>
                </a:moveTo>
                <a:lnTo>
                  <a:pt x="2284033" y="0"/>
                </a:lnTo>
                <a:lnTo>
                  <a:pt x="2284033" y="3541723"/>
                </a:lnTo>
                <a:lnTo>
                  <a:pt x="0" y="354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99398" t="-113726" r="-8569" b="-63665"/>
            </a:stretch>
          </a:blipFill>
        </p:spPr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FA934E-3BA4-96AA-3DC3-30B07098C0F4}"/>
              </a:ext>
            </a:extLst>
          </p:cNvPr>
          <p:cNvSpPr txBox="1">
            <a:spLocks/>
          </p:cNvSpPr>
          <p:nvPr/>
        </p:nvSpPr>
        <p:spPr>
          <a:xfrm>
            <a:off x="31308" y="989157"/>
            <a:ext cx="8808023" cy="15148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114282" algn="l"/>
              </a:tabLst>
            </a:pPr>
            <a:r>
              <a:rPr lang="en-US" sz="5400" i="1">
                <a:solidFill>
                  <a:schemeClr val="bg1"/>
                </a:solidFill>
                <a:latin typeface="Arial Black" panose="020B0A04020102020204" pitchFamily="34" charset="0"/>
                <a:ea typeface="Cambria" pitchFamily="18" charset="0"/>
              </a:rPr>
              <a:t>SUCCESS STORY</a:t>
            </a:r>
            <a:endParaRPr lang="en-US" sz="5400" i="1" dirty="0">
              <a:solidFill>
                <a:schemeClr val="bg1"/>
              </a:solidFill>
              <a:latin typeface="Arial Black" panose="020B0A04020102020204" pitchFamily="34" charset="0"/>
              <a:ea typeface="Cambria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91DE00-6F16-139E-090A-578975B37BDD}"/>
              </a:ext>
            </a:extLst>
          </p:cNvPr>
          <p:cNvSpPr txBox="1">
            <a:spLocks/>
          </p:cNvSpPr>
          <p:nvPr/>
        </p:nvSpPr>
        <p:spPr>
          <a:xfrm>
            <a:off x="76200" y="1659114"/>
            <a:ext cx="7848600" cy="2646184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Bahnschrift SemiLight SemiConde" pitchFamily="34" charset="0"/>
                <a:ea typeface="Cambria" pitchFamily="18" charset="0"/>
              </a:rPr>
              <a:t>PENYELESAIAN PENGUASAAN MASYARAKAT KAWASAN WONOREJO DI HAK PAKAI PEMERINTAH KABUPATEN BLORA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3866731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999999" y="2092935"/>
            <a:ext cx="16259260" cy="7261589"/>
            <a:chOff x="56" y="-429656"/>
            <a:chExt cx="21679012" cy="9682119"/>
          </a:xfrm>
        </p:grpSpPr>
        <p:grpSp>
          <p:nvGrpSpPr>
            <p:cNvPr id="4" name="Group 4"/>
            <p:cNvGrpSpPr/>
            <p:nvPr/>
          </p:nvGrpSpPr>
          <p:grpSpPr>
            <a:xfrm>
              <a:off x="374541" y="-429656"/>
              <a:ext cx="5265215" cy="4120119"/>
              <a:chOff x="0" y="-447941"/>
              <a:chExt cx="1440573" cy="112727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47941"/>
                <a:ext cx="1440573" cy="1127273"/>
              </a:xfrm>
              <a:custGeom>
                <a:avLst/>
                <a:gdLst/>
                <a:ahLst/>
                <a:cxnLst/>
                <a:rect l="l" t="t" r="r" b="b"/>
                <a:pathLst>
                  <a:path w="1440573" h="679332">
                    <a:moveTo>
                      <a:pt x="1316112" y="679332"/>
                    </a:moveTo>
                    <a:lnTo>
                      <a:pt x="124460" y="679332"/>
                    </a:lnTo>
                    <a:cubicBezTo>
                      <a:pt x="55880" y="679332"/>
                      <a:pt x="0" y="623452"/>
                      <a:pt x="0" y="55487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16113" y="0"/>
                    </a:lnTo>
                    <a:cubicBezTo>
                      <a:pt x="1384693" y="0"/>
                      <a:pt x="1440573" y="55880"/>
                      <a:pt x="1440573" y="124460"/>
                    </a:cubicBezTo>
                    <a:lnTo>
                      <a:pt x="1440573" y="554872"/>
                    </a:lnTo>
                    <a:cubicBezTo>
                      <a:pt x="1440573" y="623452"/>
                      <a:pt x="1384693" y="679332"/>
                      <a:pt x="1316113" y="679332"/>
                    </a:cubicBezTo>
                    <a:close/>
                  </a:path>
                </a:pathLst>
              </a:custGeom>
              <a:solidFill>
                <a:srgbClr val="263F6B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682039" y="5413"/>
              <a:ext cx="4591618" cy="328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415"/>
                </a:lnSpc>
              </a:pP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Inven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dan </a:t>
              </a: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Iden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bidang-bidang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tanah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yang </a:t>
              </a: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dikuasai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oleh </a:t>
              </a: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masyarakat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dilakukan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oleh </a:t>
              </a: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tim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Kantah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dan </a:t>
              </a: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Pemkab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Blora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dengan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hasil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daftar nominative </a:t>
              </a: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Pengusaan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dan </a:t>
              </a:r>
              <a:r>
                <a:rPr lang="en-US" spc="42" dirty="0" err="1">
                  <a:solidFill>
                    <a:srgbClr val="FFFFFF"/>
                  </a:solidFill>
                  <a:latin typeface="Montserrat"/>
                </a:rPr>
                <a:t>penggunaan</a:t>
              </a:r>
              <a:r>
                <a:rPr lang="en-US" spc="42" dirty="0">
                  <a:solidFill>
                    <a:srgbClr val="FFFFFF"/>
                  </a:solidFill>
                  <a:latin typeface="Montserrat"/>
                </a:rPr>
                <a:t> Tanah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56" y="5964672"/>
              <a:ext cx="21679012" cy="31750"/>
            </a:xfrm>
            <a:prstGeom prst="line">
              <a:avLst/>
            </a:prstGeom>
            <a:ln w="76200" cap="rnd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</p:sp>
        <p:grpSp>
          <p:nvGrpSpPr>
            <p:cNvPr id="8" name="Group 8"/>
            <p:cNvGrpSpPr/>
            <p:nvPr/>
          </p:nvGrpSpPr>
          <p:grpSpPr>
            <a:xfrm>
              <a:off x="18916603" y="5655501"/>
              <a:ext cx="681842" cy="681842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14808629" y="5655501"/>
              <a:ext cx="681842" cy="681842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0700655" y="5655501"/>
              <a:ext cx="681842" cy="681842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6592682" y="5655501"/>
              <a:ext cx="681842" cy="681842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2484708" y="5655501"/>
              <a:ext cx="681842" cy="681842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</p:grpSp>
        <p:sp>
          <p:nvSpPr>
            <p:cNvPr id="18" name="AutoShape 18"/>
            <p:cNvSpPr/>
            <p:nvPr/>
          </p:nvSpPr>
          <p:spPr>
            <a:xfrm flipH="1" flipV="1">
              <a:off x="21634712" y="4232455"/>
              <a:ext cx="6256" cy="1802067"/>
            </a:xfrm>
            <a:prstGeom prst="line">
              <a:avLst/>
            </a:prstGeom>
            <a:ln w="762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>
              <a:off x="38156" y="4197710"/>
              <a:ext cx="21640800" cy="63500"/>
            </a:xfrm>
            <a:prstGeom prst="line">
              <a:avLst/>
            </a:prstGeom>
            <a:ln w="76200" cap="rnd">
              <a:solidFill>
                <a:srgbClr val="000000"/>
              </a:solidFill>
              <a:prstDash val="solid"/>
              <a:headEnd type="oval" w="lg" len="lg"/>
              <a:tailEnd type="none" w="sm" len="sm"/>
            </a:ln>
          </p:spPr>
        </p:sp>
        <p:grpSp>
          <p:nvGrpSpPr>
            <p:cNvPr id="20" name="Group 20"/>
            <p:cNvGrpSpPr/>
            <p:nvPr/>
          </p:nvGrpSpPr>
          <p:grpSpPr>
            <a:xfrm>
              <a:off x="2484708" y="3818689"/>
              <a:ext cx="681842" cy="681842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8453746" y="3818689"/>
              <a:ext cx="681842" cy="681842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</p:grpSp>
        <p:grpSp>
          <p:nvGrpSpPr>
            <p:cNvPr id="24" name="Group 24"/>
            <p:cNvGrpSpPr/>
            <p:nvPr/>
          </p:nvGrpSpPr>
          <p:grpSpPr>
            <a:xfrm>
              <a:off x="18916603" y="3958389"/>
              <a:ext cx="681842" cy="681842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14216956" y="3958389"/>
              <a:ext cx="681842" cy="681842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1B8D5"/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6022270" y="-322337"/>
              <a:ext cx="5564795" cy="3912428"/>
              <a:chOff x="3890" y="-88192"/>
              <a:chExt cx="1522539" cy="107044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3890" y="-88192"/>
                <a:ext cx="1522539" cy="1070448"/>
              </a:xfrm>
              <a:custGeom>
                <a:avLst/>
                <a:gdLst/>
                <a:ahLst/>
                <a:cxnLst/>
                <a:rect l="l" t="t" r="r" b="b"/>
                <a:pathLst>
                  <a:path w="1522539" h="1009718">
                    <a:moveTo>
                      <a:pt x="1398079" y="1009718"/>
                    </a:moveTo>
                    <a:lnTo>
                      <a:pt x="124460" y="1009718"/>
                    </a:lnTo>
                    <a:cubicBezTo>
                      <a:pt x="55880" y="1009718"/>
                      <a:pt x="0" y="953838"/>
                      <a:pt x="0" y="88525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98079" y="0"/>
                    </a:lnTo>
                    <a:cubicBezTo>
                      <a:pt x="1466659" y="0"/>
                      <a:pt x="1522539" y="55880"/>
                      <a:pt x="1522539" y="124460"/>
                    </a:cubicBezTo>
                    <a:lnTo>
                      <a:pt x="1522539" y="885258"/>
                    </a:lnTo>
                    <a:cubicBezTo>
                      <a:pt x="1522539" y="953838"/>
                      <a:pt x="1466659" y="1009718"/>
                      <a:pt x="1398079" y="1009718"/>
                    </a:cubicBezTo>
                    <a:close/>
                  </a:path>
                </a:pathLst>
              </a:custGeom>
              <a:solidFill>
                <a:srgbClr val="263F6B"/>
              </a:solidFill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6339128" y="164089"/>
              <a:ext cx="4961382" cy="328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2415"/>
                </a:lnSpc>
                <a:buFont typeface="Arial" panose="020B0604020202020204" pitchFamily="34" charset="0"/>
                <a:buChar char="•"/>
              </a:pPr>
              <a:r>
                <a:rPr lang="en-US" sz="2100" spc="42" dirty="0" err="1">
                  <a:solidFill>
                    <a:srgbClr val="FFFFFF"/>
                  </a:solidFill>
                  <a:latin typeface="Montserrat"/>
                </a:rPr>
                <a:t>Pengukuran</a:t>
              </a:r>
              <a:r>
                <a:rPr lang="en-US" sz="2100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100" spc="42" dirty="0" err="1">
                  <a:solidFill>
                    <a:srgbClr val="FFFFFF"/>
                  </a:solidFill>
                  <a:latin typeface="Montserrat"/>
                </a:rPr>
                <a:t>bidang-bidang</a:t>
              </a:r>
              <a:r>
                <a:rPr lang="en-US" sz="2100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100" spc="42" dirty="0" err="1">
                  <a:solidFill>
                    <a:srgbClr val="FFFFFF"/>
                  </a:solidFill>
                  <a:latin typeface="Montserrat"/>
                </a:rPr>
                <a:t>tanah</a:t>
              </a:r>
              <a:endParaRPr lang="en-US" sz="2100" spc="42" dirty="0">
                <a:solidFill>
                  <a:srgbClr val="FFFFFF"/>
                </a:solidFill>
                <a:latin typeface="Montserrat"/>
              </a:endParaRPr>
            </a:p>
            <a:p>
              <a:pPr marL="342900" indent="-342900">
                <a:lnSpc>
                  <a:spcPts val="2415"/>
                </a:lnSpc>
                <a:buFont typeface="Arial" panose="020B0604020202020204" pitchFamily="34" charset="0"/>
                <a:buChar char="•"/>
              </a:pPr>
              <a:r>
                <a:rPr lang="en-US" sz="2100" spc="42" dirty="0" err="1">
                  <a:solidFill>
                    <a:srgbClr val="FFFFFF"/>
                  </a:solidFill>
                  <a:latin typeface="Montserrat"/>
                </a:rPr>
                <a:t>Permohonan</a:t>
              </a:r>
              <a:r>
                <a:rPr lang="en-US" sz="2100" spc="42" dirty="0">
                  <a:solidFill>
                    <a:srgbClr val="FFFFFF"/>
                  </a:solidFill>
                  <a:latin typeface="Montserrat"/>
                </a:rPr>
                <a:t> HGB </a:t>
              </a:r>
              <a:r>
                <a:rPr lang="en-US" sz="2100" spc="42" dirty="0" err="1">
                  <a:solidFill>
                    <a:srgbClr val="FFFFFF"/>
                  </a:solidFill>
                  <a:latin typeface="Montserrat"/>
                </a:rPr>
                <a:t>diatas</a:t>
              </a:r>
              <a:r>
                <a:rPr lang="en-US" sz="2100" spc="42" dirty="0">
                  <a:solidFill>
                    <a:srgbClr val="FFFFFF"/>
                  </a:solidFill>
                  <a:latin typeface="Montserrat"/>
                </a:rPr>
                <a:t> HPL </a:t>
              </a:r>
            </a:p>
            <a:p>
              <a:pPr marL="342900" indent="-342900">
                <a:lnSpc>
                  <a:spcPts val="2415"/>
                </a:lnSpc>
                <a:buFont typeface="Arial" panose="020B0604020202020204" pitchFamily="34" charset="0"/>
                <a:buChar char="•"/>
              </a:pPr>
              <a:r>
                <a:rPr lang="en-US" sz="2100" spc="42" dirty="0" err="1">
                  <a:solidFill>
                    <a:srgbClr val="FFFFFF"/>
                  </a:solidFill>
                  <a:latin typeface="Montserrat"/>
                </a:rPr>
                <a:t>Verval</a:t>
              </a:r>
              <a:r>
                <a:rPr lang="en-US" sz="2100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400" spc="42" dirty="0">
                  <a:solidFill>
                    <a:srgbClr val="FFFFFF"/>
                  </a:solidFill>
                  <a:latin typeface="Montserrat"/>
                </a:rPr>
                <a:t>oleh </a:t>
              </a:r>
              <a:r>
                <a:rPr lang="en-US" sz="2400" spc="42" dirty="0" err="1">
                  <a:solidFill>
                    <a:srgbClr val="FFFFFF"/>
                  </a:solidFill>
                  <a:latin typeface="Montserrat"/>
                </a:rPr>
                <a:t>tim</a:t>
              </a:r>
              <a:r>
                <a:rPr lang="en-US" sz="2400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400" spc="42" dirty="0" err="1">
                  <a:solidFill>
                    <a:srgbClr val="FFFFFF"/>
                  </a:solidFill>
                  <a:latin typeface="Montserrat"/>
                </a:rPr>
                <a:t>Kantah</a:t>
              </a:r>
              <a:r>
                <a:rPr lang="en-US" sz="2400" spc="42" dirty="0">
                  <a:solidFill>
                    <a:srgbClr val="FFFFFF"/>
                  </a:solidFill>
                  <a:latin typeface="Montserrat"/>
                </a:rPr>
                <a:t> dan </a:t>
              </a:r>
              <a:r>
                <a:rPr lang="en-US" sz="2400" spc="42" dirty="0" err="1">
                  <a:solidFill>
                    <a:srgbClr val="FFFFFF"/>
                  </a:solidFill>
                  <a:latin typeface="Montserrat"/>
                </a:rPr>
                <a:t>Pemkab</a:t>
              </a:r>
              <a:r>
                <a:rPr lang="en-US" sz="2400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2400" spc="42" dirty="0" err="1">
                  <a:solidFill>
                    <a:srgbClr val="FFFFFF"/>
                  </a:solidFill>
                  <a:latin typeface="Montserrat"/>
                </a:rPr>
                <a:t>Blora</a:t>
              </a:r>
              <a:endParaRPr lang="en-US" sz="2400" spc="42" dirty="0">
                <a:solidFill>
                  <a:srgbClr val="FFFFFF"/>
                </a:solidFill>
                <a:latin typeface="Montserrat"/>
              </a:endParaRPr>
            </a:p>
            <a:p>
              <a:pPr algn="ctr">
                <a:lnSpc>
                  <a:spcPts val="2415"/>
                </a:lnSpc>
              </a:pPr>
              <a:endParaRPr lang="en-US" sz="2100" spc="42" dirty="0">
                <a:solidFill>
                  <a:srgbClr val="FFFFFF"/>
                </a:solidFill>
                <a:latin typeface="Montserrat"/>
              </a:endParaRPr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11941438" y="750004"/>
              <a:ext cx="5033751" cy="2940459"/>
              <a:chOff x="0" y="0"/>
              <a:chExt cx="1377244" cy="80451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377245" cy="804516"/>
              </a:xfrm>
              <a:custGeom>
                <a:avLst/>
                <a:gdLst/>
                <a:ahLst/>
                <a:cxnLst/>
                <a:rect l="l" t="t" r="r" b="b"/>
                <a:pathLst>
                  <a:path w="1377245" h="804516">
                    <a:moveTo>
                      <a:pt x="1252784" y="804515"/>
                    </a:moveTo>
                    <a:lnTo>
                      <a:pt x="124460" y="804515"/>
                    </a:lnTo>
                    <a:cubicBezTo>
                      <a:pt x="55880" y="804515"/>
                      <a:pt x="0" y="748635"/>
                      <a:pt x="0" y="68005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52784" y="0"/>
                    </a:lnTo>
                    <a:cubicBezTo>
                      <a:pt x="1321365" y="0"/>
                      <a:pt x="1377245" y="55880"/>
                      <a:pt x="1377245" y="124460"/>
                    </a:cubicBezTo>
                    <a:lnTo>
                      <a:pt x="1377245" y="680056"/>
                    </a:lnTo>
                    <a:cubicBezTo>
                      <a:pt x="1377245" y="748636"/>
                      <a:pt x="1321365" y="804516"/>
                      <a:pt x="1252784" y="804516"/>
                    </a:cubicBezTo>
                    <a:close/>
                  </a:path>
                </a:pathLst>
              </a:custGeom>
              <a:solidFill>
                <a:srgbClr val="263F6B"/>
              </a:solidFill>
            </p:spPr>
          </p:sp>
        </p:grpSp>
        <p:sp>
          <p:nvSpPr>
            <p:cNvPr id="33" name="TextBox 33"/>
            <p:cNvSpPr txBox="1"/>
            <p:nvPr/>
          </p:nvSpPr>
          <p:spPr>
            <a:xfrm>
              <a:off x="12211559" y="977812"/>
              <a:ext cx="4591618" cy="2427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2415"/>
                </a:lnSpc>
                <a:buFont typeface="Arial" panose="020B0604020202020204" pitchFamily="34" charset="0"/>
                <a:buChar char="•"/>
              </a:pPr>
              <a:r>
                <a:rPr lang="en-US" sz="1600" spc="42" dirty="0" err="1">
                  <a:solidFill>
                    <a:srgbClr val="FFFFFF"/>
                  </a:solidFill>
                  <a:latin typeface="Montserrat"/>
                </a:rPr>
                <a:t>Pembuatan</a:t>
              </a:r>
              <a:r>
                <a:rPr lang="en-US" sz="1600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1600" spc="42" dirty="0" err="1">
                  <a:solidFill>
                    <a:srgbClr val="FFFFFF"/>
                  </a:solidFill>
                  <a:latin typeface="Montserrat"/>
                </a:rPr>
                <a:t>perjanjian</a:t>
              </a:r>
              <a:r>
                <a:rPr lang="en-US" sz="1600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1600" spc="42" dirty="0" err="1">
                  <a:solidFill>
                    <a:srgbClr val="FFFFFF"/>
                  </a:solidFill>
                  <a:latin typeface="Montserrat"/>
                </a:rPr>
                <a:t>kerjasama</a:t>
              </a:r>
              <a:r>
                <a:rPr lang="en-US" sz="1600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1600" spc="42" dirty="0" err="1">
                  <a:solidFill>
                    <a:srgbClr val="FFFFFF"/>
                  </a:solidFill>
                  <a:latin typeface="Montserrat"/>
                </a:rPr>
                <a:t>pemanfaatan</a:t>
              </a:r>
              <a:r>
                <a:rPr lang="en-US" sz="1600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1600" spc="42" dirty="0" err="1">
                  <a:solidFill>
                    <a:srgbClr val="FFFFFF"/>
                  </a:solidFill>
                  <a:latin typeface="Montserrat"/>
                </a:rPr>
                <a:t>tanah</a:t>
              </a:r>
              <a:r>
                <a:rPr lang="en-US" sz="1600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1600" spc="42" dirty="0" err="1">
                  <a:solidFill>
                    <a:srgbClr val="FFFFFF"/>
                  </a:solidFill>
                  <a:latin typeface="Montserrat"/>
                </a:rPr>
                <a:t>antara</a:t>
              </a:r>
              <a:r>
                <a:rPr lang="en-US" sz="1600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1600" spc="42" dirty="0" err="1">
                  <a:solidFill>
                    <a:srgbClr val="FFFFFF"/>
                  </a:solidFill>
                  <a:latin typeface="Montserrat"/>
                </a:rPr>
                <a:t>pemkab</a:t>
              </a:r>
              <a:r>
                <a:rPr lang="en-US" sz="1600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1600" spc="42" dirty="0" err="1">
                  <a:solidFill>
                    <a:srgbClr val="FFFFFF"/>
                  </a:solidFill>
                  <a:latin typeface="Montserrat"/>
                </a:rPr>
                <a:t>dengan</a:t>
              </a:r>
              <a:r>
                <a:rPr lang="en-US" sz="1600" spc="42" dirty="0">
                  <a:solidFill>
                    <a:srgbClr val="FFFFFF"/>
                  </a:solidFill>
                  <a:latin typeface="Montserrat"/>
                </a:rPr>
                <a:t> </a:t>
              </a:r>
              <a:r>
                <a:rPr lang="en-US" sz="1600" spc="42" dirty="0" err="1">
                  <a:solidFill>
                    <a:srgbClr val="FFFFFF"/>
                  </a:solidFill>
                  <a:latin typeface="Montserrat"/>
                </a:rPr>
                <a:t>masyarakat</a:t>
              </a:r>
              <a:endParaRPr lang="en-US" sz="1600" spc="42" dirty="0">
                <a:solidFill>
                  <a:srgbClr val="FFFFFF"/>
                </a:solidFill>
                <a:latin typeface="Montserrat"/>
              </a:endParaRPr>
            </a:p>
            <a:p>
              <a:pPr marL="342900" indent="-342900">
                <a:lnSpc>
                  <a:spcPts val="2415"/>
                </a:lnSpc>
                <a:buFont typeface="Arial" panose="020B0604020202020204" pitchFamily="34" charset="0"/>
                <a:buChar char="•"/>
              </a:pPr>
              <a:r>
                <a:rPr lang="en-US" sz="1600" spc="42" dirty="0" err="1">
                  <a:solidFill>
                    <a:srgbClr val="FFFFFF"/>
                  </a:solidFill>
                  <a:latin typeface="Montserrat"/>
                </a:rPr>
                <a:t>Pembayaran</a:t>
              </a:r>
              <a:r>
                <a:rPr lang="en-US" sz="1600" spc="42" dirty="0">
                  <a:solidFill>
                    <a:srgbClr val="FFFFFF"/>
                  </a:solidFill>
                  <a:latin typeface="Montserrat"/>
                </a:rPr>
                <a:t> Tarif </a:t>
              </a:r>
              <a:r>
                <a:rPr lang="en-US" sz="1600" spc="42" dirty="0" err="1">
                  <a:solidFill>
                    <a:srgbClr val="FFFFFF"/>
                  </a:solidFill>
                  <a:latin typeface="Montserrat"/>
                </a:rPr>
                <a:t>Pemanfaatan</a:t>
              </a:r>
              <a:r>
                <a:rPr lang="en-US" sz="1600" spc="42" dirty="0">
                  <a:solidFill>
                    <a:srgbClr val="FFFFFF"/>
                  </a:solidFill>
                  <a:latin typeface="Montserrat"/>
                </a:rPr>
                <a:t> Tanah </a:t>
              </a:r>
            </a:p>
          </p:txBody>
        </p:sp>
        <p:grpSp>
          <p:nvGrpSpPr>
            <p:cNvPr id="34" name="Group 34"/>
            <p:cNvGrpSpPr/>
            <p:nvPr/>
          </p:nvGrpSpPr>
          <p:grpSpPr>
            <a:xfrm>
              <a:off x="17446177" y="6705643"/>
              <a:ext cx="3827490" cy="2413725"/>
              <a:chOff x="0" y="0"/>
              <a:chExt cx="1047209" cy="6604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047209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047209" h="660400">
                    <a:moveTo>
                      <a:pt x="922749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22749" y="0"/>
                    </a:lnTo>
                    <a:cubicBezTo>
                      <a:pt x="991329" y="0"/>
                      <a:pt x="1047209" y="55880"/>
                      <a:pt x="1047209" y="124460"/>
                    </a:cubicBezTo>
                    <a:lnTo>
                      <a:pt x="1047209" y="535940"/>
                    </a:lnTo>
                    <a:cubicBezTo>
                      <a:pt x="1047209" y="604520"/>
                      <a:pt x="991329" y="660400"/>
                      <a:pt x="922749" y="660400"/>
                    </a:cubicBezTo>
                    <a:close/>
                  </a:path>
                </a:pathLst>
              </a:custGeom>
              <a:solidFill>
                <a:srgbClr val="263F6B"/>
              </a:solidFill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17829814" y="7509138"/>
              <a:ext cx="3060218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5"/>
                </a:lnSpc>
              </a:pPr>
              <a:r>
                <a:rPr lang="en-US" sz="2100" spc="42" dirty="0" err="1">
                  <a:solidFill>
                    <a:srgbClr val="FFFFFF"/>
                  </a:solidFill>
                  <a:latin typeface="Montserrat"/>
                </a:rPr>
                <a:t>Pemeriksaan</a:t>
              </a:r>
              <a:r>
                <a:rPr lang="en-US" sz="2100" spc="42" dirty="0">
                  <a:solidFill>
                    <a:srgbClr val="FFFFFF"/>
                  </a:solidFill>
                  <a:latin typeface="Montserrat"/>
                </a:rPr>
                <a:t> Tanah</a:t>
              </a: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12983530" y="6833942"/>
              <a:ext cx="3827490" cy="2413725"/>
              <a:chOff x="1055738" y="35103"/>
              <a:chExt cx="1047209" cy="6604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1055738" y="35103"/>
                <a:ext cx="1047209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047209" h="660400">
                    <a:moveTo>
                      <a:pt x="922749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22749" y="0"/>
                    </a:lnTo>
                    <a:cubicBezTo>
                      <a:pt x="991329" y="0"/>
                      <a:pt x="1047209" y="55880"/>
                      <a:pt x="1047209" y="124460"/>
                    </a:cubicBezTo>
                    <a:lnTo>
                      <a:pt x="1047209" y="535940"/>
                    </a:lnTo>
                    <a:cubicBezTo>
                      <a:pt x="1047209" y="604520"/>
                      <a:pt x="991329" y="660400"/>
                      <a:pt x="922749" y="660400"/>
                    </a:cubicBezTo>
                    <a:close/>
                  </a:path>
                </a:pathLst>
              </a:custGeom>
              <a:solidFill>
                <a:srgbClr val="263F6B"/>
              </a:solidFill>
            </p:spPr>
          </p:sp>
        </p:grpSp>
        <p:sp>
          <p:nvSpPr>
            <p:cNvPr id="42" name="TextBox 42"/>
            <p:cNvSpPr txBox="1"/>
            <p:nvPr/>
          </p:nvSpPr>
          <p:spPr>
            <a:xfrm>
              <a:off x="13357105" y="7228640"/>
              <a:ext cx="3060218" cy="1633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5"/>
                </a:lnSpc>
              </a:pPr>
              <a:r>
                <a:rPr lang="en-US" sz="2100" spc="42" dirty="0">
                  <a:solidFill>
                    <a:srgbClr val="FFFFFF"/>
                  </a:solidFill>
                  <a:latin typeface="Montserrat"/>
                </a:rPr>
                <a:t>TERBIT SK PEMBERIAN HGB/HP DIATAS HPL</a:t>
              </a:r>
            </a:p>
          </p:txBody>
        </p:sp>
        <p:grpSp>
          <p:nvGrpSpPr>
            <p:cNvPr id="43" name="Group 43"/>
            <p:cNvGrpSpPr/>
            <p:nvPr/>
          </p:nvGrpSpPr>
          <p:grpSpPr>
            <a:xfrm>
              <a:off x="8825840" y="6838738"/>
              <a:ext cx="3827490" cy="2413725"/>
              <a:chOff x="1055738" y="35103"/>
              <a:chExt cx="1047209" cy="6604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055738" y="35103"/>
                <a:ext cx="1047209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047209" h="660400">
                    <a:moveTo>
                      <a:pt x="922749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22749" y="0"/>
                    </a:lnTo>
                    <a:cubicBezTo>
                      <a:pt x="991329" y="0"/>
                      <a:pt x="1047209" y="55880"/>
                      <a:pt x="1047209" y="124460"/>
                    </a:cubicBezTo>
                    <a:lnTo>
                      <a:pt x="1047209" y="535940"/>
                    </a:lnTo>
                    <a:cubicBezTo>
                      <a:pt x="1047209" y="604520"/>
                      <a:pt x="991329" y="660400"/>
                      <a:pt x="922749" y="660400"/>
                    </a:cubicBezTo>
                    <a:close/>
                  </a:path>
                </a:pathLst>
              </a:custGeom>
              <a:solidFill>
                <a:srgbClr val="263F6B"/>
              </a:solidFill>
            </p:spPr>
          </p:sp>
        </p:grpSp>
        <p:sp>
          <p:nvSpPr>
            <p:cNvPr id="45" name="TextBox 45"/>
            <p:cNvSpPr txBox="1"/>
            <p:nvPr/>
          </p:nvSpPr>
          <p:spPr>
            <a:xfrm>
              <a:off x="9212114" y="7235835"/>
              <a:ext cx="3060218" cy="1633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5"/>
                </a:lnSpc>
              </a:pPr>
              <a:r>
                <a:rPr lang="en-US" sz="2100" spc="42">
                  <a:solidFill>
                    <a:srgbClr val="FFFFFF"/>
                  </a:solidFill>
                  <a:latin typeface="Montserrat"/>
                </a:rPr>
                <a:t>PENDAFTARAN SK PEMBERIAN HGB/HP DIATAS HPL</a:t>
              </a:r>
            </a:p>
          </p:txBody>
        </p:sp>
        <p:grpSp>
          <p:nvGrpSpPr>
            <p:cNvPr id="46" name="Group 46"/>
            <p:cNvGrpSpPr/>
            <p:nvPr/>
          </p:nvGrpSpPr>
          <p:grpSpPr>
            <a:xfrm>
              <a:off x="4668149" y="6833942"/>
              <a:ext cx="3827490" cy="2413725"/>
              <a:chOff x="1055738" y="35103"/>
              <a:chExt cx="1047209" cy="6604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1055738" y="35103"/>
                <a:ext cx="1047209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047209" h="660400">
                    <a:moveTo>
                      <a:pt x="922749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22749" y="0"/>
                    </a:lnTo>
                    <a:cubicBezTo>
                      <a:pt x="991329" y="0"/>
                      <a:pt x="1047209" y="55880"/>
                      <a:pt x="1047209" y="124460"/>
                    </a:cubicBezTo>
                    <a:lnTo>
                      <a:pt x="1047209" y="535940"/>
                    </a:lnTo>
                    <a:cubicBezTo>
                      <a:pt x="1047209" y="604520"/>
                      <a:pt x="991329" y="660400"/>
                      <a:pt x="922749" y="660400"/>
                    </a:cubicBezTo>
                    <a:close/>
                  </a:path>
                </a:pathLst>
              </a:custGeom>
              <a:solidFill>
                <a:srgbClr val="263F6B"/>
              </a:solidFill>
            </p:spPr>
          </p:sp>
        </p:grpSp>
        <p:sp>
          <p:nvSpPr>
            <p:cNvPr id="48" name="TextBox 48"/>
            <p:cNvSpPr txBox="1"/>
            <p:nvPr/>
          </p:nvSpPr>
          <p:spPr>
            <a:xfrm>
              <a:off x="5051788" y="7431840"/>
              <a:ext cx="3060218" cy="1227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5"/>
                </a:lnSpc>
              </a:pPr>
              <a:r>
                <a:rPr lang="en-US" sz="2100" spc="42" dirty="0">
                  <a:solidFill>
                    <a:srgbClr val="FFFFFF"/>
                  </a:solidFill>
                  <a:latin typeface="Montserrat"/>
                </a:rPr>
                <a:t>PENERBITAN SERTIPIKAT HGB/HP</a:t>
              </a:r>
            </a:p>
          </p:txBody>
        </p:sp>
        <p:grpSp>
          <p:nvGrpSpPr>
            <p:cNvPr id="49" name="Group 49"/>
            <p:cNvGrpSpPr/>
            <p:nvPr/>
          </p:nvGrpSpPr>
          <p:grpSpPr>
            <a:xfrm>
              <a:off x="17343779" y="1176364"/>
              <a:ext cx="3827490" cy="2413725"/>
              <a:chOff x="0" y="0"/>
              <a:chExt cx="1047209" cy="6604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047209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1047209" h="660400">
                    <a:moveTo>
                      <a:pt x="922749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922749" y="0"/>
                    </a:lnTo>
                    <a:cubicBezTo>
                      <a:pt x="991329" y="0"/>
                      <a:pt x="1047209" y="55880"/>
                      <a:pt x="1047209" y="124460"/>
                    </a:cubicBezTo>
                    <a:lnTo>
                      <a:pt x="1047209" y="535940"/>
                    </a:lnTo>
                    <a:cubicBezTo>
                      <a:pt x="1047209" y="604520"/>
                      <a:pt x="991329" y="660400"/>
                      <a:pt x="922749" y="660400"/>
                    </a:cubicBezTo>
                    <a:close/>
                  </a:path>
                </a:pathLst>
              </a:custGeom>
              <a:solidFill>
                <a:srgbClr val="263F6B"/>
              </a:solidFill>
            </p:spPr>
          </p:sp>
        </p:grpSp>
        <p:sp>
          <p:nvSpPr>
            <p:cNvPr id="51" name="TextBox 51"/>
            <p:cNvSpPr txBox="1"/>
            <p:nvPr/>
          </p:nvSpPr>
          <p:spPr>
            <a:xfrm>
              <a:off x="17727415" y="1979859"/>
              <a:ext cx="3060218" cy="821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5"/>
                </a:lnSpc>
              </a:pPr>
              <a:r>
                <a:rPr lang="en-US" sz="2100" spc="42">
                  <a:solidFill>
                    <a:srgbClr val="FFFFFF"/>
                  </a:solidFill>
                  <a:latin typeface="Montserrat"/>
                </a:rPr>
                <a:t>PERMOHONAN HAK</a:t>
              </a:r>
            </a:p>
          </p:txBody>
        </p:sp>
      </p:grpSp>
      <p:sp>
        <p:nvSpPr>
          <p:cNvPr id="52" name="TextBox 52"/>
          <p:cNvSpPr txBox="1"/>
          <p:nvPr/>
        </p:nvSpPr>
        <p:spPr>
          <a:xfrm>
            <a:off x="1194457" y="1162050"/>
            <a:ext cx="15899087" cy="83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1"/>
              </a:lnSpc>
            </a:pPr>
            <a:r>
              <a:rPr lang="en-US" sz="6399" spc="-377" dirty="0">
                <a:solidFill>
                  <a:srgbClr val="263F6B"/>
                </a:solidFill>
                <a:latin typeface="Montserrat Extra-Bold"/>
              </a:rPr>
              <a:t>PROSES HGB DIATAS HPL</a:t>
            </a:r>
          </a:p>
        </p:txBody>
      </p:sp>
      <p:sp>
        <p:nvSpPr>
          <p:cNvPr id="53" name="Freeform 53"/>
          <p:cNvSpPr/>
          <p:nvPr/>
        </p:nvSpPr>
        <p:spPr>
          <a:xfrm>
            <a:off x="290357" y="409597"/>
            <a:ext cx="1083729" cy="1103798"/>
          </a:xfrm>
          <a:custGeom>
            <a:avLst/>
            <a:gdLst/>
            <a:ahLst/>
            <a:cxnLst/>
            <a:rect l="l" t="t" r="r" b="b"/>
            <a:pathLst>
              <a:path w="1083729" h="1103798">
                <a:moveTo>
                  <a:pt x="0" y="0"/>
                </a:moveTo>
                <a:lnTo>
                  <a:pt x="1083729" y="0"/>
                </a:lnTo>
                <a:lnTo>
                  <a:pt x="1083729" y="1103798"/>
                </a:lnTo>
                <a:lnTo>
                  <a:pt x="0" y="11037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16642734" y="1787194"/>
            <a:ext cx="1233131" cy="1255967"/>
          </a:xfrm>
          <a:custGeom>
            <a:avLst/>
            <a:gdLst/>
            <a:ahLst/>
            <a:cxnLst/>
            <a:rect l="l" t="t" r="r" b="b"/>
            <a:pathLst>
              <a:path w="1233131" h="1255967">
                <a:moveTo>
                  <a:pt x="0" y="0"/>
                </a:moveTo>
                <a:lnTo>
                  <a:pt x="1233132" y="0"/>
                </a:lnTo>
                <a:lnTo>
                  <a:pt x="1233132" y="1255967"/>
                </a:lnTo>
                <a:lnTo>
                  <a:pt x="0" y="12559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5751205" y="9587327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47">
            <a:extLst>
              <a:ext uri="{FF2B5EF4-FFF2-40B4-BE49-F238E27FC236}">
                <a16:creationId xmlns:a16="http://schemas.microsoft.com/office/drawing/2014/main" id="{AE2A98F0-A26E-0B0C-D370-14ACC67E656B}"/>
              </a:ext>
            </a:extLst>
          </p:cNvPr>
          <p:cNvSpPr/>
          <p:nvPr/>
        </p:nvSpPr>
        <p:spPr>
          <a:xfrm>
            <a:off x="1212853" y="7521070"/>
            <a:ext cx="2870618" cy="1810294"/>
          </a:xfrm>
          <a:custGeom>
            <a:avLst/>
            <a:gdLst/>
            <a:ahLst/>
            <a:cxnLst/>
            <a:rect l="l" t="t" r="r" b="b"/>
            <a:pathLst>
              <a:path w="1047209" h="660400">
                <a:moveTo>
                  <a:pt x="922749" y="660400"/>
                </a:moveTo>
                <a:lnTo>
                  <a:pt x="124460" y="660400"/>
                </a:lnTo>
                <a:cubicBezTo>
                  <a:pt x="55880" y="660400"/>
                  <a:pt x="0" y="604520"/>
                  <a:pt x="0" y="53594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922749" y="0"/>
                </a:lnTo>
                <a:cubicBezTo>
                  <a:pt x="991329" y="0"/>
                  <a:pt x="1047209" y="55880"/>
                  <a:pt x="1047209" y="124460"/>
                </a:cubicBezTo>
                <a:lnTo>
                  <a:pt x="1047209" y="535940"/>
                </a:lnTo>
                <a:cubicBezTo>
                  <a:pt x="1047209" y="604520"/>
                  <a:pt x="991329" y="660400"/>
                  <a:pt x="922749" y="660400"/>
                </a:cubicBezTo>
                <a:close/>
              </a:path>
            </a:pathLst>
          </a:custGeom>
          <a:solidFill>
            <a:srgbClr val="263F6B"/>
          </a:solidFill>
        </p:spPr>
      </p:sp>
      <p:sp>
        <p:nvSpPr>
          <p:cNvPr id="58" name="TextBox 48">
            <a:extLst>
              <a:ext uri="{FF2B5EF4-FFF2-40B4-BE49-F238E27FC236}">
                <a16:creationId xmlns:a16="http://schemas.microsoft.com/office/drawing/2014/main" id="{76159672-7F49-D44D-D771-F6DE75678483}"/>
              </a:ext>
            </a:extLst>
          </p:cNvPr>
          <p:cNvSpPr txBox="1"/>
          <p:nvPr/>
        </p:nvSpPr>
        <p:spPr>
          <a:xfrm>
            <a:off x="1500582" y="7969494"/>
            <a:ext cx="229516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5"/>
              </a:lnSpc>
            </a:pPr>
            <a:r>
              <a:rPr lang="en-US" sz="2100" spc="42" dirty="0" err="1">
                <a:solidFill>
                  <a:srgbClr val="FFFFFF"/>
                </a:solidFill>
                <a:latin typeface="Montserrat"/>
              </a:rPr>
              <a:t>Penyerahan</a:t>
            </a:r>
            <a:r>
              <a:rPr lang="en-US" sz="2100" spc="42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100" spc="42" dirty="0" err="1">
                <a:solidFill>
                  <a:srgbClr val="FFFFFF"/>
                </a:solidFill>
                <a:latin typeface="Montserrat"/>
              </a:rPr>
              <a:t>Sertipikat</a:t>
            </a:r>
            <a:endParaRPr lang="en-US" sz="2100" spc="42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D17982-435F-7D7F-5BA0-10DE30D2615E}"/>
              </a:ext>
            </a:extLst>
          </p:cNvPr>
          <p:cNvSpPr txBox="1"/>
          <p:nvPr/>
        </p:nvSpPr>
        <p:spPr>
          <a:xfrm>
            <a:off x="1183847" y="9661148"/>
            <a:ext cx="1010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Catatan</a:t>
            </a:r>
            <a:r>
              <a:rPr lang="en-US" dirty="0"/>
              <a:t> : </a:t>
            </a:r>
            <a:r>
              <a:rPr lang="en-US" dirty="0" err="1"/>
              <a:t>Sertipikat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dialihkan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persetujuan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Kab</a:t>
            </a:r>
            <a:r>
              <a:rPr lang="en-US" dirty="0"/>
              <a:t>. </a:t>
            </a:r>
            <a:r>
              <a:rPr lang="en-US" dirty="0" err="1"/>
              <a:t>Blora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Pemegang</a:t>
            </a:r>
            <a:r>
              <a:rPr lang="en-US" dirty="0"/>
              <a:t> HPL</a:t>
            </a:r>
            <a:endParaRPr lang="en-ID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3" name="Freeform 3"/>
          <p:cNvSpPr/>
          <p:nvPr/>
        </p:nvSpPr>
        <p:spPr>
          <a:xfrm>
            <a:off x="1297214" y="-726996"/>
            <a:ext cx="11740992" cy="11740992"/>
          </a:xfrm>
          <a:custGeom>
            <a:avLst/>
            <a:gdLst/>
            <a:ahLst/>
            <a:cxnLst/>
            <a:rect l="l" t="t" r="r" b="b"/>
            <a:pathLst>
              <a:path w="11740992" h="11740992">
                <a:moveTo>
                  <a:pt x="0" y="0"/>
                </a:moveTo>
                <a:lnTo>
                  <a:pt x="11740992" y="0"/>
                </a:lnTo>
                <a:lnTo>
                  <a:pt x="11740992" y="11740992"/>
                </a:lnTo>
                <a:lnTo>
                  <a:pt x="0" y="11740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-1353265" y="452470"/>
            <a:ext cx="10497265" cy="9382060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5" name="Freeform 5"/>
          <p:cNvSpPr/>
          <p:nvPr/>
        </p:nvSpPr>
        <p:spPr>
          <a:xfrm>
            <a:off x="15476242" y="468094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rot="-5400000">
            <a:off x="13018986" y="5376538"/>
            <a:ext cx="649224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156940" y="859219"/>
            <a:ext cx="1102360" cy="1102360"/>
          </a:xfrm>
          <a:custGeom>
            <a:avLst/>
            <a:gdLst/>
            <a:ahLst/>
            <a:cxnLst/>
            <a:rect l="l" t="t" r="r" b="b"/>
            <a:pathLst>
              <a:path w="1102360" h="1102360">
                <a:moveTo>
                  <a:pt x="0" y="0"/>
                </a:moveTo>
                <a:lnTo>
                  <a:pt x="1102360" y="0"/>
                </a:lnTo>
                <a:lnTo>
                  <a:pt x="1102360" y="1102360"/>
                </a:lnTo>
                <a:lnTo>
                  <a:pt x="0" y="1102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1547" y="859219"/>
            <a:ext cx="1102360" cy="1102360"/>
          </a:xfrm>
          <a:custGeom>
            <a:avLst/>
            <a:gdLst/>
            <a:ahLst/>
            <a:cxnLst/>
            <a:rect l="l" t="t" r="r" b="b"/>
            <a:pathLst>
              <a:path w="1102360" h="1102360">
                <a:moveTo>
                  <a:pt x="0" y="0"/>
                </a:moveTo>
                <a:lnTo>
                  <a:pt x="1102360" y="0"/>
                </a:lnTo>
                <a:lnTo>
                  <a:pt x="1102360" y="1102360"/>
                </a:lnTo>
                <a:lnTo>
                  <a:pt x="0" y="11023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77545" y="944944"/>
            <a:ext cx="6995056" cy="101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999" spc="-235">
                <a:solidFill>
                  <a:srgbClr val="FFFFFF"/>
                </a:solidFill>
                <a:latin typeface="Montserrat Extra-Bold Italics"/>
              </a:rPr>
              <a:t>KEUNTUNGAN PEMERINTAH KABUPATEN 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6643" y="2416175"/>
            <a:ext cx="7275958" cy="684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24"/>
              </a:lnSpc>
              <a:buFont typeface="Arial"/>
              <a:buChar char="•"/>
            </a:pPr>
            <a:r>
              <a:rPr lang="en-US" sz="2499" spc="49">
                <a:solidFill>
                  <a:srgbClr val="F4F4F4"/>
                </a:solidFill>
                <a:latin typeface="Montserrat"/>
              </a:rPr>
              <a:t>Aset Pemerintah Kabupaten Blora tidak hilang, dalam bentuk Hak Pengelolaan;</a:t>
            </a:r>
          </a:p>
          <a:p>
            <a:pPr marL="539749" lvl="1" indent="-269875">
              <a:lnSpc>
                <a:spcPts val="3424"/>
              </a:lnSpc>
              <a:buFont typeface="Arial"/>
              <a:buChar char="•"/>
            </a:pPr>
            <a:r>
              <a:rPr lang="en-US" sz="2499" spc="49">
                <a:solidFill>
                  <a:srgbClr val="F4F4F4"/>
                </a:solidFill>
                <a:latin typeface="Montserrat"/>
              </a:rPr>
              <a:t>Pemerintah kabupaten mendapatkan pendapatan dari pembayaran uang wajib tahunan;</a:t>
            </a:r>
          </a:p>
          <a:p>
            <a:pPr marL="539749" lvl="1" indent="-269875">
              <a:lnSpc>
                <a:spcPts val="3424"/>
              </a:lnSpc>
              <a:buFont typeface="Arial"/>
              <a:buChar char="•"/>
            </a:pPr>
            <a:r>
              <a:rPr lang="en-US" sz="2499" spc="49">
                <a:solidFill>
                  <a:srgbClr val="F4F4F4"/>
                </a:solidFill>
                <a:latin typeface="Montserrat"/>
              </a:rPr>
              <a:t>Pemerintah kabupaten mendapatkan pendapatan dari pembayaran Pajak bumi dan bangunan (PBB);</a:t>
            </a:r>
          </a:p>
          <a:p>
            <a:pPr marL="539749" lvl="1" indent="-269875">
              <a:lnSpc>
                <a:spcPts val="3424"/>
              </a:lnSpc>
              <a:buFont typeface="Arial"/>
              <a:buChar char="•"/>
            </a:pPr>
            <a:r>
              <a:rPr lang="en-US" sz="2499" spc="49">
                <a:solidFill>
                  <a:srgbClr val="F4F4F4"/>
                </a:solidFill>
                <a:latin typeface="Montserrat"/>
              </a:rPr>
              <a:t>Penguasaan tanah masyarakat menjadi terkontrol;</a:t>
            </a:r>
          </a:p>
          <a:p>
            <a:pPr marL="539749" lvl="1" indent="-269875">
              <a:lnSpc>
                <a:spcPts val="3424"/>
              </a:lnSpc>
              <a:buFont typeface="Arial"/>
              <a:buChar char="•"/>
            </a:pPr>
            <a:r>
              <a:rPr lang="en-US" sz="2499" spc="49">
                <a:solidFill>
                  <a:srgbClr val="F4F4F4"/>
                </a:solidFill>
                <a:latin typeface="Montserrat"/>
              </a:rPr>
              <a:t>Penggunaan tanah masyarakat juga menjadi terkontrol;</a:t>
            </a:r>
          </a:p>
          <a:p>
            <a:pPr marL="539749" lvl="1" indent="-269875">
              <a:lnSpc>
                <a:spcPts val="3424"/>
              </a:lnSpc>
              <a:buFont typeface="Arial"/>
              <a:buChar char="•"/>
            </a:pPr>
            <a:r>
              <a:rPr lang="en-US" sz="2499" spc="49">
                <a:solidFill>
                  <a:srgbClr val="F4F4F4"/>
                </a:solidFill>
                <a:latin typeface="Montserrat"/>
              </a:rPr>
              <a:t>Pemerintah mempunyai akses terhadap lokasi tersebut;</a:t>
            </a:r>
          </a:p>
          <a:p>
            <a:pPr marL="539749" lvl="1" indent="-269875">
              <a:lnSpc>
                <a:spcPts val="3424"/>
              </a:lnSpc>
              <a:buFont typeface="Arial"/>
              <a:buChar char="•"/>
            </a:pPr>
            <a:r>
              <a:rPr lang="en-US" sz="2499" spc="49">
                <a:solidFill>
                  <a:srgbClr val="F4F4F4"/>
                </a:solidFill>
                <a:latin typeface="Montserrat"/>
              </a:rPr>
              <a:t>Ekonomi Kawasan menjadi bergulir;</a:t>
            </a:r>
          </a:p>
          <a:p>
            <a:pPr marL="539749" lvl="1" indent="-269875">
              <a:lnSpc>
                <a:spcPts val="3424"/>
              </a:lnSpc>
              <a:buFont typeface="Arial"/>
              <a:buChar char="•"/>
            </a:pPr>
            <a:r>
              <a:rPr lang="en-US" sz="2499" spc="49">
                <a:solidFill>
                  <a:srgbClr val="F4F4F4"/>
                </a:solidFill>
                <a:latin typeface="Montserrat"/>
              </a:rPr>
              <a:t>Mencegah konflik berkepanjangan.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22530" y="944944"/>
            <a:ext cx="6511627" cy="1016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3999" spc="-235">
                <a:solidFill>
                  <a:srgbClr val="000000"/>
                </a:solidFill>
                <a:latin typeface="Montserrat Extra-Bold Italics"/>
              </a:rPr>
              <a:t>KEUNTUNGAN MASYARAKAT: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780815" y="2416175"/>
            <a:ext cx="6995056" cy="598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24"/>
              </a:lnSpc>
              <a:buFont typeface="Arial"/>
              <a:buChar char="•"/>
            </a:pPr>
            <a:r>
              <a:rPr lang="en-US" sz="2499" spc="49">
                <a:solidFill>
                  <a:srgbClr val="000000"/>
                </a:solidFill>
                <a:latin typeface="Montserrat"/>
              </a:rPr>
              <a:t>Masyarakat mempunyai kepastian hukum atas tanah yang dikuasainya;</a:t>
            </a:r>
          </a:p>
          <a:p>
            <a:pPr marL="539749" lvl="1" indent="-269875">
              <a:lnSpc>
                <a:spcPts val="3424"/>
              </a:lnSpc>
              <a:buFont typeface="Arial"/>
              <a:buChar char="•"/>
            </a:pPr>
            <a:r>
              <a:rPr lang="en-US" sz="2499" spc="49">
                <a:solidFill>
                  <a:srgbClr val="000000"/>
                </a:solidFill>
                <a:latin typeface="Montserrat"/>
              </a:rPr>
              <a:t>Masyarakat menjadi lebih leluasa dalam memanfaatkan dan menggunakan tanahnya;</a:t>
            </a:r>
          </a:p>
          <a:p>
            <a:pPr marL="539749" lvl="1" indent="-269875">
              <a:lnSpc>
                <a:spcPts val="3424"/>
              </a:lnSpc>
              <a:buFont typeface="Arial"/>
              <a:buChar char="•"/>
            </a:pPr>
            <a:r>
              <a:rPr lang="en-US" sz="2499" spc="49">
                <a:solidFill>
                  <a:srgbClr val="000000"/>
                </a:solidFill>
                <a:latin typeface="Montserrat"/>
              </a:rPr>
              <a:t>Masyarakat tidak lagi merasawas-was akan adanya menggusuran oleh Pemerintah Kabupaten;</a:t>
            </a:r>
          </a:p>
          <a:p>
            <a:pPr marL="539749" lvl="1" indent="-269875">
              <a:lnSpc>
                <a:spcPts val="3424"/>
              </a:lnSpc>
              <a:buFont typeface="Arial"/>
              <a:buChar char="•"/>
            </a:pPr>
            <a:r>
              <a:rPr lang="en-US" sz="2499" spc="49">
                <a:solidFill>
                  <a:srgbClr val="000000"/>
                </a:solidFill>
                <a:latin typeface="Montserrat"/>
              </a:rPr>
              <a:t>Masyarakat dapat melakukan jual-beli, waris, hibah atas tanah yang dikuasai;</a:t>
            </a:r>
          </a:p>
          <a:p>
            <a:pPr marL="539749" lvl="1" indent="-269875">
              <a:lnSpc>
                <a:spcPts val="3424"/>
              </a:lnSpc>
              <a:buFont typeface="Arial"/>
              <a:buChar char="•"/>
            </a:pPr>
            <a:r>
              <a:rPr lang="en-US" sz="2499" spc="49">
                <a:solidFill>
                  <a:srgbClr val="000000"/>
                </a:solidFill>
                <a:latin typeface="Montserrat"/>
              </a:rPr>
              <a:t>Masyarakat dapat mengagunkan tanahnya untuk tambahan modal;</a:t>
            </a:r>
          </a:p>
          <a:p>
            <a:pPr marL="539749" lvl="1" indent="-269875">
              <a:lnSpc>
                <a:spcPts val="3424"/>
              </a:lnSpc>
              <a:buFont typeface="Arial"/>
              <a:buChar char="•"/>
            </a:pPr>
            <a:r>
              <a:rPr lang="en-US" sz="2499" spc="49">
                <a:solidFill>
                  <a:srgbClr val="000000"/>
                </a:solidFill>
                <a:latin typeface="Montserrat"/>
              </a:rPr>
              <a:t>Masyarakat mempunyai akses untuk meningkatkan perekonomiannya.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207739" y="2003096"/>
            <a:ext cx="4667139" cy="7436028"/>
            <a:chOff x="0" y="0"/>
            <a:chExt cx="1229205" cy="1958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29205" cy="1958460"/>
            </a:xfrm>
            <a:custGeom>
              <a:avLst/>
              <a:gdLst/>
              <a:ahLst/>
              <a:cxnLst/>
              <a:rect l="l" t="t" r="r" b="b"/>
              <a:pathLst>
                <a:path w="1229205" h="1958460">
                  <a:moveTo>
                    <a:pt x="0" y="0"/>
                  </a:moveTo>
                  <a:lnTo>
                    <a:pt x="1229205" y="0"/>
                  </a:lnTo>
                  <a:lnTo>
                    <a:pt x="1229205" y="1958460"/>
                  </a:lnTo>
                  <a:lnTo>
                    <a:pt x="0" y="19584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93569" y="2003096"/>
            <a:ext cx="4667139" cy="7436028"/>
            <a:chOff x="0" y="0"/>
            <a:chExt cx="1229205" cy="19584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9205" cy="1958460"/>
            </a:xfrm>
            <a:custGeom>
              <a:avLst/>
              <a:gdLst/>
              <a:ahLst/>
              <a:cxnLst/>
              <a:rect l="l" t="t" r="r" b="b"/>
              <a:pathLst>
                <a:path w="1229205" h="1958460">
                  <a:moveTo>
                    <a:pt x="0" y="0"/>
                  </a:moveTo>
                  <a:lnTo>
                    <a:pt x="1229205" y="0"/>
                  </a:lnTo>
                  <a:lnTo>
                    <a:pt x="1229205" y="1958460"/>
                  </a:lnTo>
                  <a:lnTo>
                    <a:pt x="0" y="19584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75108" y="2003096"/>
            <a:ext cx="4667139" cy="3611327"/>
            <a:chOff x="0" y="0"/>
            <a:chExt cx="1229205" cy="9511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29205" cy="951131"/>
            </a:xfrm>
            <a:custGeom>
              <a:avLst/>
              <a:gdLst/>
              <a:ahLst/>
              <a:cxnLst/>
              <a:rect l="l" t="t" r="r" b="b"/>
              <a:pathLst>
                <a:path w="1229205" h="951131">
                  <a:moveTo>
                    <a:pt x="0" y="0"/>
                  </a:moveTo>
                  <a:lnTo>
                    <a:pt x="1229205" y="0"/>
                  </a:lnTo>
                  <a:lnTo>
                    <a:pt x="1229205" y="951131"/>
                  </a:lnTo>
                  <a:lnTo>
                    <a:pt x="0" y="95113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5420" y="2538728"/>
            <a:ext cx="3907158" cy="2604772"/>
          </a:xfrm>
          <a:custGeom>
            <a:avLst/>
            <a:gdLst/>
            <a:ahLst/>
            <a:cxnLst/>
            <a:rect l="l" t="t" r="r" b="b"/>
            <a:pathLst>
              <a:path w="3907158" h="2604772">
                <a:moveTo>
                  <a:pt x="0" y="0"/>
                </a:moveTo>
                <a:lnTo>
                  <a:pt x="3907158" y="0"/>
                </a:lnTo>
                <a:lnTo>
                  <a:pt x="3907158" y="2604772"/>
                </a:lnTo>
                <a:lnTo>
                  <a:pt x="0" y="2604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71961" y="5614423"/>
            <a:ext cx="3907158" cy="2604772"/>
          </a:xfrm>
          <a:custGeom>
            <a:avLst/>
            <a:gdLst/>
            <a:ahLst/>
            <a:cxnLst/>
            <a:rect l="l" t="t" r="r" b="b"/>
            <a:pathLst>
              <a:path w="3907158" h="2604772">
                <a:moveTo>
                  <a:pt x="0" y="0"/>
                </a:moveTo>
                <a:lnTo>
                  <a:pt x="3907158" y="0"/>
                </a:lnTo>
                <a:lnTo>
                  <a:pt x="3907158" y="2604772"/>
                </a:lnTo>
                <a:lnTo>
                  <a:pt x="0" y="26047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171414" y="2541188"/>
            <a:ext cx="3903467" cy="2602312"/>
          </a:xfrm>
          <a:custGeom>
            <a:avLst/>
            <a:gdLst/>
            <a:ahLst/>
            <a:cxnLst/>
            <a:rect l="l" t="t" r="r" b="b"/>
            <a:pathLst>
              <a:path w="3903467" h="2602312">
                <a:moveTo>
                  <a:pt x="0" y="0"/>
                </a:moveTo>
                <a:lnTo>
                  <a:pt x="3903467" y="0"/>
                </a:lnTo>
                <a:lnTo>
                  <a:pt x="3903467" y="2602312"/>
                </a:lnTo>
                <a:lnTo>
                  <a:pt x="0" y="2602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259" r="-9259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175105" y="5614423"/>
            <a:ext cx="3899777" cy="2599851"/>
          </a:xfrm>
          <a:custGeom>
            <a:avLst/>
            <a:gdLst/>
            <a:ahLst/>
            <a:cxnLst/>
            <a:rect l="l" t="t" r="r" b="b"/>
            <a:pathLst>
              <a:path w="3899777" h="2599851">
                <a:moveTo>
                  <a:pt x="0" y="0"/>
                </a:moveTo>
                <a:lnTo>
                  <a:pt x="3899776" y="0"/>
                </a:lnTo>
                <a:lnTo>
                  <a:pt x="3899776" y="2599851"/>
                </a:lnTo>
                <a:lnTo>
                  <a:pt x="0" y="25998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10" b="-1178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770867" y="2239713"/>
            <a:ext cx="3884760" cy="2589840"/>
          </a:xfrm>
          <a:custGeom>
            <a:avLst/>
            <a:gdLst/>
            <a:ahLst/>
            <a:cxnLst/>
            <a:rect l="l" t="t" r="r" b="b"/>
            <a:pathLst>
              <a:path w="3884760" h="2589840">
                <a:moveTo>
                  <a:pt x="0" y="0"/>
                </a:moveTo>
                <a:lnTo>
                  <a:pt x="3884760" y="0"/>
                </a:lnTo>
                <a:lnTo>
                  <a:pt x="3884760" y="2589840"/>
                </a:lnTo>
                <a:lnTo>
                  <a:pt x="0" y="2589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409" r="-7722" b="-8777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732359" y="669449"/>
            <a:ext cx="13707795" cy="861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2"/>
              </a:lnSpc>
            </a:pPr>
            <a:r>
              <a:rPr lang="en-US" sz="6625" spc="-390">
                <a:solidFill>
                  <a:srgbClr val="F4F4F4"/>
                </a:solidFill>
                <a:latin typeface="Montserrat Extra-Bold"/>
              </a:rPr>
              <a:t>DOKUMENTASI</a:t>
            </a:r>
          </a:p>
        </p:txBody>
      </p:sp>
      <p:sp>
        <p:nvSpPr>
          <p:cNvPr id="18" name="Freeform 18"/>
          <p:cNvSpPr/>
          <p:nvPr/>
        </p:nvSpPr>
        <p:spPr>
          <a:xfrm>
            <a:off x="5252154" y="615703"/>
            <a:ext cx="948368" cy="783287"/>
          </a:xfrm>
          <a:custGeom>
            <a:avLst/>
            <a:gdLst/>
            <a:ahLst/>
            <a:cxnLst/>
            <a:rect l="l" t="t" r="r" b="b"/>
            <a:pathLst>
              <a:path w="948368" h="783287">
                <a:moveTo>
                  <a:pt x="0" y="0"/>
                </a:moveTo>
                <a:lnTo>
                  <a:pt x="948369" y="0"/>
                </a:lnTo>
                <a:lnTo>
                  <a:pt x="948369" y="783287"/>
                </a:lnTo>
                <a:lnTo>
                  <a:pt x="0" y="7832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2375108" y="5827797"/>
            <a:ext cx="4667139" cy="3611327"/>
            <a:chOff x="0" y="0"/>
            <a:chExt cx="1229205" cy="95113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29205" cy="951131"/>
            </a:xfrm>
            <a:custGeom>
              <a:avLst/>
              <a:gdLst/>
              <a:ahLst/>
              <a:cxnLst/>
              <a:rect l="l" t="t" r="r" b="b"/>
              <a:pathLst>
                <a:path w="1229205" h="951131">
                  <a:moveTo>
                    <a:pt x="0" y="0"/>
                  </a:moveTo>
                  <a:lnTo>
                    <a:pt x="1229205" y="0"/>
                  </a:lnTo>
                  <a:lnTo>
                    <a:pt x="1229205" y="951131"/>
                  </a:lnTo>
                  <a:lnTo>
                    <a:pt x="0" y="95113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5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2775158" y="6090673"/>
            <a:ext cx="3884760" cy="2589840"/>
          </a:xfrm>
          <a:custGeom>
            <a:avLst/>
            <a:gdLst/>
            <a:ahLst/>
            <a:cxnLst/>
            <a:rect l="l" t="t" r="r" b="b"/>
            <a:pathLst>
              <a:path w="3884760" h="2589840">
                <a:moveTo>
                  <a:pt x="0" y="0"/>
                </a:moveTo>
                <a:lnTo>
                  <a:pt x="3884760" y="0"/>
                </a:lnTo>
                <a:lnTo>
                  <a:pt x="3884760" y="2589840"/>
                </a:lnTo>
                <a:lnTo>
                  <a:pt x="0" y="25898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1612" b="-85054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571961" y="8467725"/>
            <a:ext cx="3907158" cy="80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  <a:spcBef>
                <a:spcPct val="0"/>
              </a:spcBef>
            </a:pPr>
            <a:r>
              <a:rPr lang="en-US" sz="2500" spc="50">
                <a:solidFill>
                  <a:srgbClr val="000000"/>
                </a:solidFill>
                <a:latin typeface="Montserrat"/>
              </a:rPr>
              <a:t>Kunjungan Bapak Menteri ATR/BPN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180917" y="8467725"/>
            <a:ext cx="3926165" cy="80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  <a:spcBef>
                <a:spcPct val="0"/>
              </a:spcBef>
            </a:pPr>
            <a:r>
              <a:rPr lang="en-US" sz="2500" spc="50">
                <a:solidFill>
                  <a:srgbClr val="000000"/>
                </a:solidFill>
                <a:latin typeface="Montserrat"/>
              </a:rPr>
              <a:t>Kunjungan Bapak Wakil Menteri ATR/BPN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775158" y="4905296"/>
            <a:ext cx="3907158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spc="48">
                <a:solidFill>
                  <a:srgbClr val="000000"/>
                </a:solidFill>
                <a:latin typeface="Montserrat"/>
              </a:rPr>
              <a:t>Kunjungan Bapak Kakanwil Jawa Tengah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75158" y="8728138"/>
            <a:ext cx="3907158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spc="48">
                <a:solidFill>
                  <a:srgbClr val="000000"/>
                </a:solidFill>
                <a:latin typeface="Montserrat"/>
              </a:rPr>
              <a:t>Kunjungan Bapak Bupati Kab. Blora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135659"/>
            <a:ext cx="16230600" cy="1558724"/>
          </a:xfrm>
          <a:prstGeom prst="rect">
            <a:avLst/>
          </a:prstGeom>
          <a:solidFill>
            <a:srgbClr val="213559">
              <a:alpha val="65882"/>
            </a:srgbClr>
          </a:solidFill>
        </p:spPr>
      </p:sp>
      <p:sp>
        <p:nvSpPr>
          <p:cNvPr id="5" name="Freeform 5"/>
          <p:cNvSpPr/>
          <p:nvPr/>
        </p:nvSpPr>
        <p:spPr>
          <a:xfrm>
            <a:off x="15071134" y="1054482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flipH="1">
            <a:off x="8164086" y="1206752"/>
            <a:ext cx="6492240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425559" y="415488"/>
            <a:ext cx="12600478" cy="798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58"/>
              </a:lnSpc>
            </a:pPr>
            <a:r>
              <a:rPr lang="en-US" sz="6080" spc="-358" dirty="0">
                <a:solidFill>
                  <a:srgbClr val="FFFFFF"/>
                </a:solidFill>
                <a:latin typeface="Montserrat Extra-Bold"/>
              </a:rPr>
              <a:t>PENYERAHAN SERTIPIKAT</a:t>
            </a: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8863695C-6706-39EC-B257-81C3F36FE6FC}"/>
              </a:ext>
            </a:extLst>
          </p:cNvPr>
          <p:cNvSpPr/>
          <p:nvPr/>
        </p:nvSpPr>
        <p:spPr>
          <a:xfrm>
            <a:off x="4495800" y="7433163"/>
            <a:ext cx="3907158" cy="2604772"/>
          </a:xfrm>
          <a:custGeom>
            <a:avLst/>
            <a:gdLst/>
            <a:ahLst/>
            <a:cxnLst/>
            <a:rect l="l" t="t" r="r" b="b"/>
            <a:pathLst>
              <a:path w="3907158" h="2604772">
                <a:moveTo>
                  <a:pt x="0" y="0"/>
                </a:moveTo>
                <a:lnTo>
                  <a:pt x="3907158" y="0"/>
                </a:lnTo>
                <a:lnTo>
                  <a:pt x="3907158" y="2604772"/>
                </a:lnTo>
                <a:lnTo>
                  <a:pt x="0" y="26047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361" r="-13156"/>
            </a:stretch>
          </a:blipFill>
        </p:spPr>
      </p:sp>
      <p:sp>
        <p:nvSpPr>
          <p:cNvPr id="10" name="Freeform 22">
            <a:extLst>
              <a:ext uri="{FF2B5EF4-FFF2-40B4-BE49-F238E27FC236}">
                <a16:creationId xmlns:a16="http://schemas.microsoft.com/office/drawing/2014/main" id="{87D01D0C-45EF-584C-0380-DDA84D2A8640}"/>
              </a:ext>
            </a:extLst>
          </p:cNvPr>
          <p:cNvSpPr/>
          <p:nvPr/>
        </p:nvSpPr>
        <p:spPr>
          <a:xfrm>
            <a:off x="999914" y="6390735"/>
            <a:ext cx="3907158" cy="2604772"/>
          </a:xfrm>
          <a:custGeom>
            <a:avLst/>
            <a:gdLst/>
            <a:ahLst/>
            <a:cxnLst/>
            <a:rect l="l" t="t" r="r" b="b"/>
            <a:pathLst>
              <a:path w="3907158" h="2604772">
                <a:moveTo>
                  <a:pt x="0" y="0"/>
                </a:moveTo>
                <a:lnTo>
                  <a:pt x="3907159" y="0"/>
                </a:lnTo>
                <a:lnTo>
                  <a:pt x="3907159" y="2604772"/>
                </a:lnTo>
                <a:lnTo>
                  <a:pt x="0" y="26047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2774" b="-47225"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64D61E-44DB-7CD6-075A-94E3C37059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352" y="1201989"/>
            <a:ext cx="7977807" cy="5763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EF846A-1495-CE8A-A5B6-98FEB1915D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68" y="2705687"/>
            <a:ext cx="6248594" cy="468644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1753206">
            <a:off x="-1481542" y="7364633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pic>
        <p:nvPicPr>
          <p:cNvPr id="2" name="Picture 2"/>
          <p:cNvPicPr>
            <a:picLocks noChangeAspect="1"/>
          </p:cNvPicPr>
          <p:nvPr/>
        </p:nvPicPr>
        <p:blipFill>
          <a:blip r:embed="rId9"/>
          <a:srcRect t="12500" b="12500"/>
          <a:stretch>
            <a:fillRect/>
          </a:stretch>
        </p:blipFill>
        <p:spPr>
          <a:xfrm>
            <a:off x="10627489" y="6349571"/>
            <a:ext cx="5715000" cy="32146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83237" y="4465219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76242" y="8956802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494137" y="698454"/>
            <a:ext cx="2556816" cy="2575547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5" y="0"/>
                </a:lnTo>
                <a:lnTo>
                  <a:pt x="2556815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9461" y="9578419"/>
            <a:ext cx="2556816" cy="2575547"/>
          </a:xfrm>
          <a:custGeom>
            <a:avLst/>
            <a:gdLst/>
            <a:ahLst/>
            <a:cxnLst/>
            <a:rect l="l" t="t" r="r" b="b"/>
            <a:pathLst>
              <a:path w="2556816" h="2575547">
                <a:moveTo>
                  <a:pt x="0" y="0"/>
                </a:moveTo>
                <a:lnTo>
                  <a:pt x="2556816" y="0"/>
                </a:lnTo>
                <a:lnTo>
                  <a:pt x="2556816" y="2575547"/>
                </a:lnTo>
                <a:lnTo>
                  <a:pt x="0" y="2575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1028700" y="8302951"/>
            <a:ext cx="16230600" cy="16951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8" name="AutoShape 8"/>
          <p:cNvSpPr/>
          <p:nvPr/>
        </p:nvSpPr>
        <p:spPr>
          <a:xfrm>
            <a:off x="1028700" y="1814529"/>
            <a:ext cx="16230600" cy="16951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TextBox 9"/>
          <p:cNvSpPr txBox="1"/>
          <p:nvPr/>
        </p:nvSpPr>
        <p:spPr>
          <a:xfrm>
            <a:off x="2127298" y="3398244"/>
            <a:ext cx="14033404" cy="391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98"/>
              </a:lnSpc>
            </a:pPr>
            <a:r>
              <a:rPr lang="en-US" sz="16194" spc="-955">
                <a:solidFill>
                  <a:srgbClr val="FFFFFF"/>
                </a:solidFill>
                <a:latin typeface="Montserrat Extra-Bold"/>
              </a:rPr>
              <a:t>TERIMA KASIH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1009315" y="1728310"/>
            <a:ext cx="16269370" cy="1548207"/>
            <a:chOff x="0" y="0"/>
            <a:chExt cx="21692494" cy="2064276"/>
          </a:xfrm>
        </p:grpSpPr>
        <p:grpSp>
          <p:nvGrpSpPr>
            <p:cNvPr id="4" name="Group 4"/>
            <p:cNvGrpSpPr/>
            <p:nvPr/>
          </p:nvGrpSpPr>
          <p:grpSpPr>
            <a:xfrm>
              <a:off x="51694" y="146466"/>
              <a:ext cx="21640800" cy="1771344"/>
              <a:chOff x="0" y="0"/>
              <a:chExt cx="4274726" cy="34989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274726" cy="349895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349895">
                    <a:moveTo>
                      <a:pt x="47700" y="0"/>
                    </a:moveTo>
                    <a:lnTo>
                      <a:pt x="4227026" y="0"/>
                    </a:lnTo>
                    <a:cubicBezTo>
                      <a:pt x="4239677" y="0"/>
                      <a:pt x="4251809" y="5025"/>
                      <a:pt x="4260755" y="13971"/>
                    </a:cubicBezTo>
                    <a:cubicBezTo>
                      <a:pt x="4269700" y="22916"/>
                      <a:pt x="4274726" y="35049"/>
                      <a:pt x="4274726" y="47700"/>
                    </a:cubicBezTo>
                    <a:lnTo>
                      <a:pt x="4274726" y="302196"/>
                    </a:lnTo>
                    <a:cubicBezTo>
                      <a:pt x="4274726" y="314846"/>
                      <a:pt x="4269700" y="326979"/>
                      <a:pt x="4260755" y="335924"/>
                    </a:cubicBezTo>
                    <a:cubicBezTo>
                      <a:pt x="4251809" y="344870"/>
                      <a:pt x="4239677" y="349895"/>
                      <a:pt x="4227026" y="349895"/>
                    </a:cubicBezTo>
                    <a:lnTo>
                      <a:pt x="47700" y="349895"/>
                    </a:lnTo>
                    <a:cubicBezTo>
                      <a:pt x="35049" y="349895"/>
                      <a:pt x="22916" y="344870"/>
                      <a:pt x="13971" y="335924"/>
                    </a:cubicBezTo>
                    <a:cubicBezTo>
                      <a:pt x="5025" y="326979"/>
                      <a:pt x="0" y="314846"/>
                      <a:pt x="0" y="302196"/>
                    </a:cubicBezTo>
                    <a:lnTo>
                      <a:pt x="0" y="47700"/>
                    </a:lnTo>
                    <a:cubicBezTo>
                      <a:pt x="0" y="35049"/>
                      <a:pt x="5025" y="22916"/>
                      <a:pt x="13971" y="13971"/>
                    </a:cubicBezTo>
                    <a:cubicBezTo>
                      <a:pt x="22916" y="5025"/>
                      <a:pt x="35049" y="0"/>
                      <a:pt x="47700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2064276" cy="2064276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4F4F4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229398" y="244074"/>
              <a:ext cx="1605480" cy="160548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471557" y="331380"/>
              <a:ext cx="18945237" cy="1487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4"/>
                </a:lnSpc>
              </a:pP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Masyarakat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menguasai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,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menggunakan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,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memanfaatkan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tanah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di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atas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tanah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Hak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Pakai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Pemerintah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Kabupaten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Blora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seluas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53,3940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hektar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di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Kelurahan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Ngelo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,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Karangboyo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,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Cepu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,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Kecamatan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Cepu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,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Kabupaten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Blora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,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Provinsi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Jawa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Tengah.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733685"/>
            <a:ext cx="1783058" cy="295015"/>
          </a:xfrm>
          <a:custGeom>
            <a:avLst/>
            <a:gdLst/>
            <a:ahLst/>
            <a:cxnLst/>
            <a:rect l="l" t="t" r="r" b="b"/>
            <a:pathLst>
              <a:path w="1783058" h="295015">
                <a:moveTo>
                  <a:pt x="0" y="0"/>
                </a:moveTo>
                <a:lnTo>
                  <a:pt x="1783058" y="0"/>
                </a:lnTo>
                <a:lnTo>
                  <a:pt x="1783058" y="295015"/>
                </a:lnTo>
                <a:lnTo>
                  <a:pt x="0" y="295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AutoShape 15"/>
          <p:cNvSpPr/>
          <p:nvPr/>
        </p:nvSpPr>
        <p:spPr>
          <a:xfrm>
            <a:off x="13340490" y="366131"/>
            <a:ext cx="494751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1028700" y="3389398"/>
            <a:ext cx="16230600" cy="1548207"/>
            <a:chOff x="0" y="0"/>
            <a:chExt cx="21640800" cy="2064276"/>
          </a:xfrm>
        </p:grpSpPr>
        <p:grpSp>
          <p:nvGrpSpPr>
            <p:cNvPr id="17" name="Group 17"/>
            <p:cNvGrpSpPr/>
            <p:nvPr/>
          </p:nvGrpSpPr>
          <p:grpSpPr>
            <a:xfrm>
              <a:off x="51694" y="146466"/>
              <a:ext cx="21589106" cy="1771344"/>
              <a:chOff x="0" y="0"/>
              <a:chExt cx="4264515" cy="34989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4264515" cy="349895"/>
              </a:xfrm>
              <a:custGeom>
                <a:avLst/>
                <a:gdLst/>
                <a:ahLst/>
                <a:cxnLst/>
                <a:rect l="l" t="t" r="r" b="b"/>
                <a:pathLst>
                  <a:path w="4264515" h="349895">
                    <a:moveTo>
                      <a:pt x="47814" y="0"/>
                    </a:moveTo>
                    <a:lnTo>
                      <a:pt x="4216701" y="0"/>
                    </a:lnTo>
                    <a:cubicBezTo>
                      <a:pt x="4243108" y="0"/>
                      <a:pt x="4264515" y="21407"/>
                      <a:pt x="4264515" y="47814"/>
                    </a:cubicBezTo>
                    <a:lnTo>
                      <a:pt x="4264515" y="302081"/>
                    </a:lnTo>
                    <a:cubicBezTo>
                      <a:pt x="4264515" y="328488"/>
                      <a:pt x="4243108" y="349895"/>
                      <a:pt x="4216701" y="349895"/>
                    </a:cubicBezTo>
                    <a:lnTo>
                      <a:pt x="47814" y="349895"/>
                    </a:lnTo>
                    <a:cubicBezTo>
                      <a:pt x="21407" y="349895"/>
                      <a:pt x="0" y="328488"/>
                      <a:pt x="0" y="302081"/>
                    </a:cubicBezTo>
                    <a:lnTo>
                      <a:pt x="0" y="47814"/>
                    </a:lnTo>
                    <a:cubicBezTo>
                      <a:pt x="0" y="21407"/>
                      <a:pt x="21407" y="0"/>
                      <a:pt x="47814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0" y="0"/>
              <a:ext cx="2064276" cy="2064276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4F4F4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445710" y="744271"/>
              <a:ext cx="18919389" cy="537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 spc="49">
                  <a:solidFill>
                    <a:srgbClr val="212423"/>
                  </a:solidFill>
                  <a:latin typeface="Montserrat"/>
                </a:rPr>
                <a:t>Hak Pakai atas nama Pemerintah Kabupaten Blora terdiri atas 5 bidang tanah.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229398" y="229398"/>
              <a:ext cx="1605480" cy="1605480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1032153" y="5050486"/>
            <a:ext cx="16227147" cy="3195951"/>
            <a:chOff x="4604" y="0"/>
            <a:chExt cx="21636196" cy="4261267"/>
          </a:xfrm>
        </p:grpSpPr>
        <p:grpSp>
          <p:nvGrpSpPr>
            <p:cNvPr id="28" name="Group 28"/>
            <p:cNvGrpSpPr/>
            <p:nvPr/>
          </p:nvGrpSpPr>
          <p:grpSpPr>
            <a:xfrm>
              <a:off x="51694" y="50025"/>
              <a:ext cx="21589106" cy="4211242"/>
              <a:chOff x="0" y="-19050"/>
              <a:chExt cx="4264515" cy="83185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4264515" cy="408556"/>
              </a:xfrm>
              <a:custGeom>
                <a:avLst/>
                <a:gdLst/>
                <a:ahLst/>
                <a:cxnLst/>
                <a:rect l="l" t="t" r="r" b="b"/>
                <a:pathLst>
                  <a:path w="4264515" h="349895">
                    <a:moveTo>
                      <a:pt x="47814" y="0"/>
                    </a:moveTo>
                    <a:lnTo>
                      <a:pt x="4216701" y="0"/>
                    </a:lnTo>
                    <a:cubicBezTo>
                      <a:pt x="4243108" y="0"/>
                      <a:pt x="4264515" y="21407"/>
                      <a:pt x="4264515" y="47814"/>
                    </a:cubicBezTo>
                    <a:lnTo>
                      <a:pt x="4264515" y="302081"/>
                    </a:lnTo>
                    <a:cubicBezTo>
                      <a:pt x="4264515" y="328488"/>
                      <a:pt x="4243108" y="349895"/>
                      <a:pt x="4216701" y="349895"/>
                    </a:cubicBezTo>
                    <a:lnTo>
                      <a:pt x="47814" y="349895"/>
                    </a:lnTo>
                    <a:cubicBezTo>
                      <a:pt x="21407" y="349895"/>
                      <a:pt x="0" y="328488"/>
                      <a:pt x="0" y="302081"/>
                    </a:cubicBezTo>
                    <a:lnTo>
                      <a:pt x="0" y="47814"/>
                    </a:lnTo>
                    <a:cubicBezTo>
                      <a:pt x="0" y="21407"/>
                      <a:pt x="21407" y="0"/>
                      <a:pt x="47814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2377411" y="453267"/>
              <a:ext cx="18971083" cy="1751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Masyarakat yang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menguasai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tanah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tersebut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mulai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dr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sebelum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terbitnya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Hak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Pakai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(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sejak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jaman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pemerintahan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Jepang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secara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turun-temurun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yang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masuk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dalam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Kawasan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hutan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) 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4604" y="0"/>
              <a:ext cx="2055064" cy="2352500"/>
              <a:chOff x="1813" y="0"/>
              <a:chExt cx="809173" cy="92628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926287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4F4F4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203551" y="230492"/>
              <a:ext cx="1605480" cy="1605480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</p:grpSp>
      <p:grpSp>
        <p:nvGrpSpPr>
          <p:cNvPr id="49" name="Group 49"/>
          <p:cNvGrpSpPr/>
          <p:nvPr/>
        </p:nvGrpSpPr>
        <p:grpSpPr>
          <a:xfrm>
            <a:off x="990600" y="6875419"/>
            <a:ext cx="16230600" cy="1548207"/>
            <a:chOff x="0" y="0"/>
            <a:chExt cx="21640800" cy="2064276"/>
          </a:xfrm>
        </p:grpSpPr>
        <p:grpSp>
          <p:nvGrpSpPr>
            <p:cNvPr id="50" name="Group 50"/>
            <p:cNvGrpSpPr/>
            <p:nvPr/>
          </p:nvGrpSpPr>
          <p:grpSpPr>
            <a:xfrm>
              <a:off x="51694" y="146466"/>
              <a:ext cx="21589106" cy="1771344"/>
              <a:chOff x="0" y="0"/>
              <a:chExt cx="4264515" cy="349895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4264515" cy="349895"/>
              </a:xfrm>
              <a:custGeom>
                <a:avLst/>
                <a:gdLst/>
                <a:ahLst/>
                <a:cxnLst/>
                <a:rect l="l" t="t" r="r" b="b"/>
                <a:pathLst>
                  <a:path w="4264515" h="349895">
                    <a:moveTo>
                      <a:pt x="47814" y="0"/>
                    </a:moveTo>
                    <a:lnTo>
                      <a:pt x="4216701" y="0"/>
                    </a:lnTo>
                    <a:cubicBezTo>
                      <a:pt x="4243108" y="0"/>
                      <a:pt x="4264515" y="21407"/>
                      <a:pt x="4264515" y="47814"/>
                    </a:cubicBezTo>
                    <a:lnTo>
                      <a:pt x="4264515" y="302081"/>
                    </a:lnTo>
                    <a:cubicBezTo>
                      <a:pt x="4264515" y="328488"/>
                      <a:pt x="4243108" y="349895"/>
                      <a:pt x="4216701" y="349895"/>
                    </a:cubicBezTo>
                    <a:lnTo>
                      <a:pt x="47814" y="349895"/>
                    </a:lnTo>
                    <a:cubicBezTo>
                      <a:pt x="21407" y="349895"/>
                      <a:pt x="0" y="328488"/>
                      <a:pt x="0" y="302081"/>
                    </a:cubicBezTo>
                    <a:lnTo>
                      <a:pt x="0" y="47814"/>
                    </a:lnTo>
                    <a:cubicBezTo>
                      <a:pt x="0" y="21407"/>
                      <a:pt x="21407" y="0"/>
                      <a:pt x="47814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sp>
          <p:nvSpPr>
            <p:cNvPr id="53" name="TextBox 53"/>
            <p:cNvSpPr txBox="1"/>
            <p:nvPr/>
          </p:nvSpPr>
          <p:spPr>
            <a:xfrm>
              <a:off x="2445711" y="452171"/>
              <a:ext cx="18971083" cy="1152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Pemerintah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Kabupaten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Blora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memperoleh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tanah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Hak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Pakai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berdasarkan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tukar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menukar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dengan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Kawasan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hutan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.</a:t>
              </a:r>
            </a:p>
          </p:txBody>
        </p:sp>
        <p:grpSp>
          <p:nvGrpSpPr>
            <p:cNvPr id="54" name="Group 54"/>
            <p:cNvGrpSpPr/>
            <p:nvPr/>
          </p:nvGrpSpPr>
          <p:grpSpPr>
            <a:xfrm>
              <a:off x="0" y="0"/>
              <a:ext cx="2064276" cy="2064276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4F4F4"/>
              </a:solidFill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>
              <a:off x="177704" y="231587"/>
              <a:ext cx="1605480" cy="1605480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59" name="TextBox 5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</p:grpSp>
      <p:sp>
        <p:nvSpPr>
          <p:cNvPr id="60" name="Freeform 60"/>
          <p:cNvSpPr/>
          <p:nvPr/>
        </p:nvSpPr>
        <p:spPr>
          <a:xfrm>
            <a:off x="1453727" y="2148609"/>
            <a:ext cx="680189" cy="707609"/>
          </a:xfrm>
          <a:custGeom>
            <a:avLst/>
            <a:gdLst/>
            <a:ahLst/>
            <a:cxnLst/>
            <a:rect l="l" t="t" r="r" b="b"/>
            <a:pathLst>
              <a:path w="680189" h="707609">
                <a:moveTo>
                  <a:pt x="0" y="0"/>
                </a:moveTo>
                <a:lnTo>
                  <a:pt x="680189" y="0"/>
                </a:lnTo>
                <a:lnTo>
                  <a:pt x="680189" y="707609"/>
                </a:lnTo>
                <a:lnTo>
                  <a:pt x="0" y="707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1" name="TextBox 61"/>
          <p:cNvSpPr txBox="1"/>
          <p:nvPr/>
        </p:nvSpPr>
        <p:spPr>
          <a:xfrm>
            <a:off x="2363401" y="511276"/>
            <a:ext cx="14085364" cy="1040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1"/>
              </a:lnSpc>
            </a:pPr>
            <a:r>
              <a:rPr lang="en-US" sz="8236" b="1" spc="-485" dirty="0" err="1">
                <a:solidFill>
                  <a:srgbClr val="FFFFFF"/>
                </a:solidFill>
                <a:latin typeface="Montserrat Extra-Bold"/>
              </a:rPr>
              <a:t>Latar</a:t>
            </a:r>
            <a:r>
              <a:rPr lang="en-US" sz="8236" b="1" spc="-485" dirty="0">
                <a:solidFill>
                  <a:srgbClr val="FFFFFF"/>
                </a:solidFill>
                <a:latin typeface="Montserrat Extra-Bold"/>
              </a:rPr>
              <a:t> </a:t>
            </a:r>
            <a:r>
              <a:rPr lang="en-US" sz="8236" b="1" spc="-485" dirty="0" err="1">
                <a:solidFill>
                  <a:srgbClr val="FFFFFF"/>
                </a:solidFill>
                <a:latin typeface="Montserrat Extra-Bold"/>
              </a:rPr>
              <a:t>Belakang</a:t>
            </a:r>
            <a:r>
              <a:rPr lang="en-US" sz="8236" b="1" spc="-485" dirty="0">
                <a:solidFill>
                  <a:srgbClr val="FFFFFF"/>
                </a:solidFill>
                <a:latin typeface="Montserrat Extra-Bold"/>
              </a:rPr>
              <a:t> </a:t>
            </a:r>
            <a:r>
              <a:rPr lang="en-US" sz="8236" b="1" spc="-485" dirty="0" err="1">
                <a:solidFill>
                  <a:srgbClr val="FFFFFF"/>
                </a:solidFill>
                <a:latin typeface="Montserrat Extra-Bold"/>
              </a:rPr>
              <a:t>Masalah</a:t>
            </a:r>
            <a:endParaRPr lang="en-US" sz="8236" b="1" spc="-485" dirty="0">
              <a:solidFill>
                <a:srgbClr val="FFFFFF"/>
              </a:solidFill>
              <a:latin typeface="Montserrat Extra-Bold"/>
            </a:endParaRPr>
          </a:p>
        </p:txBody>
      </p:sp>
      <p:sp>
        <p:nvSpPr>
          <p:cNvPr id="62" name="Freeform 62"/>
          <p:cNvSpPr/>
          <p:nvPr/>
        </p:nvSpPr>
        <p:spPr>
          <a:xfrm>
            <a:off x="1453727" y="3809697"/>
            <a:ext cx="680189" cy="707609"/>
          </a:xfrm>
          <a:custGeom>
            <a:avLst/>
            <a:gdLst/>
            <a:ahLst/>
            <a:cxnLst/>
            <a:rect l="l" t="t" r="r" b="b"/>
            <a:pathLst>
              <a:path w="680189" h="707609">
                <a:moveTo>
                  <a:pt x="0" y="0"/>
                </a:moveTo>
                <a:lnTo>
                  <a:pt x="680189" y="0"/>
                </a:lnTo>
                <a:lnTo>
                  <a:pt x="680189" y="707609"/>
                </a:lnTo>
                <a:lnTo>
                  <a:pt x="0" y="707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1453727" y="5471005"/>
            <a:ext cx="680189" cy="707609"/>
          </a:xfrm>
          <a:custGeom>
            <a:avLst/>
            <a:gdLst/>
            <a:ahLst/>
            <a:cxnLst/>
            <a:rect l="l" t="t" r="r" b="b"/>
            <a:pathLst>
              <a:path w="680189" h="707609">
                <a:moveTo>
                  <a:pt x="0" y="0"/>
                </a:moveTo>
                <a:lnTo>
                  <a:pt x="680189" y="0"/>
                </a:lnTo>
                <a:lnTo>
                  <a:pt x="680189" y="707609"/>
                </a:lnTo>
                <a:lnTo>
                  <a:pt x="0" y="707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1415627" y="7295718"/>
            <a:ext cx="680189" cy="707609"/>
          </a:xfrm>
          <a:custGeom>
            <a:avLst/>
            <a:gdLst/>
            <a:ahLst/>
            <a:cxnLst/>
            <a:rect l="l" t="t" r="r" b="b"/>
            <a:pathLst>
              <a:path w="680189" h="707609">
                <a:moveTo>
                  <a:pt x="0" y="0"/>
                </a:moveTo>
                <a:lnTo>
                  <a:pt x="680189" y="0"/>
                </a:lnTo>
                <a:lnTo>
                  <a:pt x="680189" y="707609"/>
                </a:lnTo>
                <a:lnTo>
                  <a:pt x="0" y="707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6" name="Group 49">
            <a:extLst>
              <a:ext uri="{FF2B5EF4-FFF2-40B4-BE49-F238E27FC236}">
                <a16:creationId xmlns:a16="http://schemas.microsoft.com/office/drawing/2014/main" id="{DDC8EFD8-5CB4-2990-DA3A-FB5D2D028EBA}"/>
              </a:ext>
            </a:extLst>
          </p:cNvPr>
          <p:cNvGrpSpPr/>
          <p:nvPr/>
        </p:nvGrpSpPr>
        <p:grpSpPr>
          <a:xfrm>
            <a:off x="990600" y="8548293"/>
            <a:ext cx="16230600" cy="1548207"/>
            <a:chOff x="0" y="0"/>
            <a:chExt cx="21640800" cy="2064276"/>
          </a:xfrm>
        </p:grpSpPr>
        <p:grpSp>
          <p:nvGrpSpPr>
            <p:cNvPr id="67" name="Group 50">
              <a:extLst>
                <a:ext uri="{FF2B5EF4-FFF2-40B4-BE49-F238E27FC236}">
                  <a16:creationId xmlns:a16="http://schemas.microsoft.com/office/drawing/2014/main" id="{A7FC3BDE-A1F6-F805-5159-4902A509B4BC}"/>
                </a:ext>
              </a:extLst>
            </p:cNvPr>
            <p:cNvGrpSpPr/>
            <p:nvPr/>
          </p:nvGrpSpPr>
          <p:grpSpPr>
            <a:xfrm>
              <a:off x="51694" y="146466"/>
              <a:ext cx="21589106" cy="1771344"/>
              <a:chOff x="0" y="0"/>
              <a:chExt cx="4264515" cy="349895"/>
            </a:xfrm>
          </p:grpSpPr>
          <p:sp>
            <p:nvSpPr>
              <p:cNvPr id="75" name="Freeform 51">
                <a:extLst>
                  <a:ext uri="{FF2B5EF4-FFF2-40B4-BE49-F238E27FC236}">
                    <a16:creationId xmlns:a16="http://schemas.microsoft.com/office/drawing/2014/main" id="{F9A17B41-2EBC-DBB8-5519-128E5B9D09EA}"/>
                  </a:ext>
                </a:extLst>
              </p:cNvPr>
              <p:cNvSpPr/>
              <p:nvPr/>
            </p:nvSpPr>
            <p:spPr>
              <a:xfrm>
                <a:off x="0" y="0"/>
                <a:ext cx="4264515" cy="349895"/>
              </a:xfrm>
              <a:custGeom>
                <a:avLst/>
                <a:gdLst/>
                <a:ahLst/>
                <a:cxnLst/>
                <a:rect l="l" t="t" r="r" b="b"/>
                <a:pathLst>
                  <a:path w="4264515" h="349895">
                    <a:moveTo>
                      <a:pt x="47814" y="0"/>
                    </a:moveTo>
                    <a:lnTo>
                      <a:pt x="4216701" y="0"/>
                    </a:lnTo>
                    <a:cubicBezTo>
                      <a:pt x="4243108" y="0"/>
                      <a:pt x="4264515" y="21407"/>
                      <a:pt x="4264515" y="47814"/>
                    </a:cubicBezTo>
                    <a:lnTo>
                      <a:pt x="4264515" y="302081"/>
                    </a:lnTo>
                    <a:cubicBezTo>
                      <a:pt x="4264515" y="328488"/>
                      <a:pt x="4243108" y="349895"/>
                      <a:pt x="4216701" y="349895"/>
                    </a:cubicBezTo>
                    <a:lnTo>
                      <a:pt x="47814" y="349895"/>
                    </a:lnTo>
                    <a:cubicBezTo>
                      <a:pt x="21407" y="349895"/>
                      <a:pt x="0" y="328488"/>
                      <a:pt x="0" y="302081"/>
                    </a:cubicBezTo>
                    <a:lnTo>
                      <a:pt x="0" y="47814"/>
                    </a:lnTo>
                    <a:cubicBezTo>
                      <a:pt x="0" y="21407"/>
                      <a:pt x="21407" y="0"/>
                      <a:pt x="47814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</p:sp>
          <p:sp>
            <p:nvSpPr>
              <p:cNvPr id="76" name="TextBox 52">
                <a:extLst>
                  <a:ext uri="{FF2B5EF4-FFF2-40B4-BE49-F238E27FC236}">
                    <a16:creationId xmlns:a16="http://schemas.microsoft.com/office/drawing/2014/main" id="{29068C26-6A0E-FD14-43CF-7FF39B249443}"/>
                  </a:ext>
                </a:extLst>
              </p:cNvPr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sp>
          <p:nvSpPr>
            <p:cNvPr id="68" name="TextBox 53">
              <a:extLst>
                <a:ext uri="{FF2B5EF4-FFF2-40B4-BE49-F238E27FC236}">
                  <a16:creationId xmlns:a16="http://schemas.microsoft.com/office/drawing/2014/main" id="{197C7E77-AACE-9D2F-F5AC-D4D70BD39A6A}"/>
                </a:ext>
              </a:extLst>
            </p:cNvPr>
            <p:cNvSpPr txBox="1"/>
            <p:nvPr/>
          </p:nvSpPr>
          <p:spPr>
            <a:xfrm>
              <a:off x="2496511" y="730733"/>
              <a:ext cx="18971083" cy="554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</a:pP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Dalam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proses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tukar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menukar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penguasaan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masyarakat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</a:t>
              </a:r>
              <a:r>
                <a:rPr lang="en-US" sz="2499" spc="49" dirty="0" err="1">
                  <a:solidFill>
                    <a:srgbClr val="212423"/>
                  </a:solidFill>
                  <a:latin typeface="Montserrat"/>
                </a:rPr>
                <a:t>belum</a:t>
              </a:r>
              <a:r>
                <a:rPr lang="en-US" sz="2499" spc="49" dirty="0">
                  <a:solidFill>
                    <a:srgbClr val="212423"/>
                  </a:solidFill>
                  <a:latin typeface="Montserrat"/>
                </a:rPr>
                <a:t> clear and clean</a:t>
              </a:r>
            </a:p>
          </p:txBody>
        </p:sp>
        <p:grpSp>
          <p:nvGrpSpPr>
            <p:cNvPr id="69" name="Group 54">
              <a:extLst>
                <a:ext uri="{FF2B5EF4-FFF2-40B4-BE49-F238E27FC236}">
                  <a16:creationId xmlns:a16="http://schemas.microsoft.com/office/drawing/2014/main" id="{5FC944EB-A87B-8FBA-1700-1E3EE1AAE8F3}"/>
                </a:ext>
              </a:extLst>
            </p:cNvPr>
            <p:cNvGrpSpPr/>
            <p:nvPr/>
          </p:nvGrpSpPr>
          <p:grpSpPr>
            <a:xfrm>
              <a:off x="0" y="0"/>
              <a:ext cx="2064276" cy="2064276"/>
              <a:chOff x="0" y="0"/>
              <a:chExt cx="812800" cy="812800"/>
            </a:xfrm>
          </p:grpSpPr>
          <p:sp>
            <p:nvSpPr>
              <p:cNvPr id="73" name="Freeform 55">
                <a:extLst>
                  <a:ext uri="{FF2B5EF4-FFF2-40B4-BE49-F238E27FC236}">
                    <a16:creationId xmlns:a16="http://schemas.microsoft.com/office/drawing/2014/main" id="{6FC05D2A-DC92-F961-F9AF-824A091F676A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4F4F4"/>
              </a:solidFill>
            </p:spPr>
          </p:sp>
          <p:sp>
            <p:nvSpPr>
              <p:cNvPr id="74" name="TextBox 56">
                <a:extLst>
                  <a:ext uri="{FF2B5EF4-FFF2-40B4-BE49-F238E27FC236}">
                    <a16:creationId xmlns:a16="http://schemas.microsoft.com/office/drawing/2014/main" id="{26C45657-6609-7A75-B6FD-CA4998F18423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grpSp>
          <p:nvGrpSpPr>
            <p:cNvPr id="70" name="Group 57">
              <a:extLst>
                <a:ext uri="{FF2B5EF4-FFF2-40B4-BE49-F238E27FC236}">
                  <a16:creationId xmlns:a16="http://schemas.microsoft.com/office/drawing/2014/main" id="{C853DA14-3050-CDA1-475D-0788267B5CC3}"/>
                </a:ext>
              </a:extLst>
            </p:cNvPr>
            <p:cNvGrpSpPr/>
            <p:nvPr/>
          </p:nvGrpSpPr>
          <p:grpSpPr>
            <a:xfrm>
              <a:off x="177704" y="231587"/>
              <a:ext cx="1605480" cy="1605480"/>
              <a:chOff x="0" y="0"/>
              <a:chExt cx="812800" cy="812800"/>
            </a:xfrm>
          </p:grpSpPr>
          <p:sp>
            <p:nvSpPr>
              <p:cNvPr id="71" name="Freeform 58">
                <a:extLst>
                  <a:ext uri="{FF2B5EF4-FFF2-40B4-BE49-F238E27FC236}">
                    <a16:creationId xmlns:a16="http://schemas.microsoft.com/office/drawing/2014/main" id="{0035BF2C-0048-4B7B-59D0-232704802543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72" name="TextBox 59">
                <a:extLst>
                  <a:ext uri="{FF2B5EF4-FFF2-40B4-BE49-F238E27FC236}">
                    <a16:creationId xmlns:a16="http://schemas.microsoft.com/office/drawing/2014/main" id="{5F54A26B-84EF-C16C-1AE1-552DFAF961CC}"/>
                  </a:ext>
                </a:extLst>
              </p:cNvPr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</p:grpSp>
      <p:sp>
        <p:nvSpPr>
          <p:cNvPr id="77" name="Freeform 65">
            <a:extLst>
              <a:ext uri="{FF2B5EF4-FFF2-40B4-BE49-F238E27FC236}">
                <a16:creationId xmlns:a16="http://schemas.microsoft.com/office/drawing/2014/main" id="{9F2D6F95-807F-B8A3-FAC0-F23576201900}"/>
              </a:ext>
            </a:extLst>
          </p:cNvPr>
          <p:cNvSpPr/>
          <p:nvPr/>
        </p:nvSpPr>
        <p:spPr>
          <a:xfrm>
            <a:off x="1375862" y="8964046"/>
            <a:ext cx="680189" cy="707609"/>
          </a:xfrm>
          <a:custGeom>
            <a:avLst/>
            <a:gdLst/>
            <a:ahLst/>
            <a:cxnLst/>
            <a:rect l="l" t="t" r="r" b="b"/>
            <a:pathLst>
              <a:path w="680189" h="707609">
                <a:moveTo>
                  <a:pt x="0" y="0"/>
                </a:moveTo>
                <a:lnTo>
                  <a:pt x="680189" y="0"/>
                </a:lnTo>
                <a:lnTo>
                  <a:pt x="680189" y="707609"/>
                </a:lnTo>
                <a:lnTo>
                  <a:pt x="0" y="707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sp>
        <p:nvSpPr>
          <p:cNvPr id="3" name="AutoShape 3"/>
          <p:cNvSpPr/>
          <p:nvPr/>
        </p:nvSpPr>
        <p:spPr>
          <a:xfrm rot="2700000">
            <a:off x="-2646503" y="90433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4" name="AutoShape 4"/>
          <p:cNvSpPr/>
          <p:nvPr/>
        </p:nvSpPr>
        <p:spPr>
          <a:xfrm rot="2700000">
            <a:off x="15641497" y="-1243700"/>
            <a:ext cx="5293007" cy="2487400"/>
          </a:xfrm>
          <a:prstGeom prst="rect">
            <a:avLst/>
          </a:prstGeom>
          <a:solidFill>
            <a:srgbClr val="213559"/>
          </a:solidFill>
        </p:spPr>
      </p:sp>
      <p:sp>
        <p:nvSpPr>
          <p:cNvPr id="5" name="TextBox 5"/>
          <p:cNvSpPr txBox="1"/>
          <p:nvPr/>
        </p:nvSpPr>
        <p:spPr>
          <a:xfrm>
            <a:off x="4433262" y="1336909"/>
            <a:ext cx="9139883" cy="1040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1"/>
              </a:lnSpc>
            </a:pPr>
            <a:r>
              <a:rPr lang="en-US" sz="8236" spc="-485" dirty="0">
                <a:solidFill>
                  <a:srgbClr val="263F6B"/>
                </a:solidFill>
                <a:latin typeface="Montserrat Extra-Bold"/>
              </a:rPr>
              <a:t>PERMASALAHAN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50714" y="3173950"/>
            <a:ext cx="6338415" cy="86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Hak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Pakai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An.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Pemerintah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Kabupaten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Blora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masuk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dalam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daftar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aset</a:t>
            </a:r>
            <a:endParaRPr lang="en-US" sz="2500" spc="50" dirty="0">
              <a:solidFill>
                <a:srgbClr val="212423"/>
              </a:solidFill>
              <a:latin typeface="Montserrat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5904254" y="3213240"/>
            <a:ext cx="6207428" cy="5313882"/>
            <a:chOff x="0" y="0"/>
            <a:chExt cx="8276571" cy="7085176"/>
          </a:xfrm>
        </p:grpSpPr>
        <p:grpSp>
          <p:nvGrpSpPr>
            <p:cNvPr id="8" name="Group 8"/>
            <p:cNvGrpSpPr/>
            <p:nvPr/>
          </p:nvGrpSpPr>
          <p:grpSpPr>
            <a:xfrm>
              <a:off x="2074536" y="1775553"/>
              <a:ext cx="4114800" cy="3536156"/>
              <a:chOff x="0" y="0"/>
              <a:chExt cx="812800" cy="6985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213559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14300" y="-19050"/>
                <a:ext cx="5842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568143" y="1979838"/>
              <a:ext cx="3127585" cy="3127585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4F4F4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984079" y="2395775"/>
              <a:ext cx="2295713" cy="2295713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13559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3402474" y="2814169"/>
              <a:ext cx="1458924" cy="1458924"/>
            </a:xfrm>
            <a:custGeom>
              <a:avLst/>
              <a:gdLst/>
              <a:ahLst/>
              <a:cxnLst/>
              <a:rect l="l" t="t" r="r" b="b"/>
              <a:pathLst>
                <a:path w="1458924" h="1458924">
                  <a:moveTo>
                    <a:pt x="0" y="0"/>
                  </a:moveTo>
                  <a:lnTo>
                    <a:pt x="1458924" y="0"/>
                  </a:lnTo>
                  <a:lnTo>
                    <a:pt x="1458924" y="1458924"/>
                  </a:lnTo>
                  <a:lnTo>
                    <a:pt x="0" y="1458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>
              <a:off x="0" y="2961698"/>
              <a:ext cx="1163867" cy="116386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13559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7112704" y="2961698"/>
              <a:ext cx="1163867" cy="1163867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13559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674682" y="5921309"/>
              <a:ext cx="1163867" cy="1163867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13559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sp>
          <p:nvSpPr>
            <p:cNvPr id="27" name="AutoShape 27"/>
            <p:cNvSpPr/>
            <p:nvPr/>
          </p:nvSpPr>
          <p:spPr>
            <a:xfrm>
              <a:off x="1163867" y="3543631"/>
              <a:ext cx="910669" cy="0"/>
            </a:xfrm>
            <a:prstGeom prst="line">
              <a:avLst/>
            </a:prstGeom>
            <a:ln w="50800" cap="flat">
              <a:solidFill>
                <a:srgbClr val="2135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8" name="AutoShape 28"/>
            <p:cNvSpPr/>
            <p:nvPr/>
          </p:nvSpPr>
          <p:spPr>
            <a:xfrm flipV="1">
              <a:off x="2557731" y="5279731"/>
              <a:ext cx="561636" cy="742761"/>
            </a:xfrm>
            <a:prstGeom prst="line">
              <a:avLst/>
            </a:prstGeom>
            <a:ln w="50800" cap="flat">
              <a:solidFill>
                <a:srgbClr val="2135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9" name="AutoShape 29"/>
            <p:cNvSpPr/>
            <p:nvPr/>
          </p:nvSpPr>
          <p:spPr>
            <a:xfrm>
              <a:off x="6189336" y="3518231"/>
              <a:ext cx="923369" cy="0"/>
            </a:xfrm>
            <a:prstGeom prst="line">
              <a:avLst/>
            </a:prstGeom>
            <a:ln w="50800" cap="flat">
              <a:solidFill>
                <a:srgbClr val="21355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0" name="AutoShape 30"/>
            <p:cNvSpPr/>
            <p:nvPr/>
          </p:nvSpPr>
          <p:spPr>
            <a:xfrm flipV="1">
              <a:off x="5151932" y="1060415"/>
              <a:ext cx="561636" cy="742761"/>
            </a:xfrm>
            <a:prstGeom prst="line">
              <a:avLst/>
            </a:prstGeom>
            <a:ln w="50800" cap="flat">
              <a:solidFill>
                <a:srgbClr val="213559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1" name="Group 31"/>
            <p:cNvGrpSpPr/>
            <p:nvPr/>
          </p:nvGrpSpPr>
          <p:grpSpPr>
            <a:xfrm>
              <a:off x="5420050" y="0"/>
              <a:ext cx="1163867" cy="1163867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13559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sp>
          <p:nvSpPr>
            <p:cNvPr id="34" name="AutoShape 34"/>
            <p:cNvSpPr/>
            <p:nvPr/>
          </p:nvSpPr>
          <p:spPr>
            <a:xfrm flipH="1" flipV="1">
              <a:off x="2568143" y="1045095"/>
              <a:ext cx="540813" cy="758080"/>
            </a:xfrm>
            <a:prstGeom prst="line">
              <a:avLst/>
            </a:prstGeom>
            <a:ln w="50800" cap="flat">
              <a:solidFill>
                <a:srgbClr val="213559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5" name="Group 35"/>
            <p:cNvGrpSpPr/>
            <p:nvPr/>
          </p:nvGrpSpPr>
          <p:grpSpPr>
            <a:xfrm>
              <a:off x="1731727" y="0"/>
              <a:ext cx="1163867" cy="1163867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13559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sp>
          <p:nvSpPr>
            <p:cNvPr id="38" name="AutoShape 38"/>
            <p:cNvSpPr/>
            <p:nvPr/>
          </p:nvSpPr>
          <p:spPr>
            <a:xfrm flipH="1" flipV="1">
              <a:off x="5162344" y="5304563"/>
              <a:ext cx="540813" cy="758080"/>
            </a:xfrm>
            <a:prstGeom prst="line">
              <a:avLst/>
            </a:prstGeom>
            <a:ln w="50800" cap="flat">
              <a:solidFill>
                <a:srgbClr val="213559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9" name="Group 39"/>
            <p:cNvGrpSpPr/>
            <p:nvPr/>
          </p:nvGrpSpPr>
          <p:grpSpPr>
            <a:xfrm>
              <a:off x="5420050" y="5921309"/>
              <a:ext cx="1163867" cy="1163867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13559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</p:grpSp>
      <p:sp>
        <p:nvSpPr>
          <p:cNvPr id="42" name="TextBox 42"/>
          <p:cNvSpPr txBox="1"/>
          <p:nvPr/>
        </p:nvSpPr>
        <p:spPr>
          <a:xfrm>
            <a:off x="11150714" y="7845453"/>
            <a:ext cx="633841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Selalu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menjadi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temuan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Pemeriksaan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342467" y="5201249"/>
            <a:ext cx="5572318" cy="131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Pemerintah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Kab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.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Blora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tidak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dapat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memanfaatkan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tanahnyab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karena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dikuasai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oleh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masyarakat</a:t>
            </a:r>
            <a:endParaRPr lang="en-US" sz="2500" spc="50" dirty="0">
              <a:solidFill>
                <a:srgbClr val="212423"/>
              </a:solidFill>
              <a:latin typeface="Montserra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782510" y="7845453"/>
            <a:ext cx="498497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0"/>
              </a:lnSpc>
            </a:pP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Arahan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KPK agar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ditertibkan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90677" y="4978006"/>
            <a:ext cx="4984977" cy="176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0"/>
              </a:lnSpc>
            </a:pP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Masyarakat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menuntut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memperoleh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hak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atas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tanah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yang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dikuasainya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selama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bertahun-tahun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29073" y="2954875"/>
            <a:ext cx="6338415" cy="86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0"/>
              </a:lnSpc>
            </a:pP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Menjadi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konflik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yang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berkepanjangan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dan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berulang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dari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waktu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ke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212423"/>
                </a:solidFill>
                <a:latin typeface="Montserrat"/>
              </a:rPr>
              <a:t>waktu</a:t>
            </a:r>
            <a:r>
              <a:rPr lang="en-US" sz="2500" spc="50" dirty="0">
                <a:solidFill>
                  <a:srgbClr val="212423"/>
                </a:solidFill>
                <a:latin typeface="Montserrat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F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113304" y="4354356"/>
            <a:ext cx="25783492" cy="9586163"/>
          </a:xfrm>
          <a:prstGeom prst="rect">
            <a:avLst/>
          </a:prstGeom>
          <a:solidFill>
            <a:srgbClr val="000000">
              <a:alpha val="6667"/>
            </a:srgbClr>
          </a:solidFill>
        </p:spPr>
      </p:sp>
      <p:sp>
        <p:nvSpPr>
          <p:cNvPr id="3" name="Freeform 3"/>
          <p:cNvSpPr/>
          <p:nvPr/>
        </p:nvSpPr>
        <p:spPr>
          <a:xfrm>
            <a:off x="925484" y="2146609"/>
            <a:ext cx="1971199" cy="2007702"/>
          </a:xfrm>
          <a:custGeom>
            <a:avLst/>
            <a:gdLst/>
            <a:ahLst/>
            <a:cxnLst/>
            <a:rect l="l" t="t" r="r" b="b"/>
            <a:pathLst>
              <a:path w="1971199" h="2007702">
                <a:moveTo>
                  <a:pt x="0" y="0"/>
                </a:moveTo>
                <a:lnTo>
                  <a:pt x="1971199" y="0"/>
                </a:lnTo>
                <a:lnTo>
                  <a:pt x="1971199" y="2007703"/>
                </a:lnTo>
                <a:lnTo>
                  <a:pt x="0" y="2007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61652" y="1510881"/>
            <a:ext cx="1579438" cy="1608687"/>
          </a:xfrm>
          <a:custGeom>
            <a:avLst/>
            <a:gdLst/>
            <a:ahLst/>
            <a:cxnLst/>
            <a:rect l="l" t="t" r="r" b="b"/>
            <a:pathLst>
              <a:path w="1579438" h="1608687">
                <a:moveTo>
                  <a:pt x="0" y="0"/>
                </a:moveTo>
                <a:lnTo>
                  <a:pt x="1579438" y="0"/>
                </a:lnTo>
                <a:lnTo>
                  <a:pt x="1579438" y="1608687"/>
                </a:lnTo>
                <a:lnTo>
                  <a:pt x="0" y="1608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64399" y="4316564"/>
            <a:ext cx="646089" cy="658053"/>
          </a:xfrm>
          <a:custGeom>
            <a:avLst/>
            <a:gdLst/>
            <a:ahLst/>
            <a:cxnLst/>
            <a:rect l="l" t="t" r="r" b="b"/>
            <a:pathLst>
              <a:path w="646089" h="658053">
                <a:moveTo>
                  <a:pt x="0" y="0"/>
                </a:moveTo>
                <a:lnTo>
                  <a:pt x="646088" y="0"/>
                </a:lnTo>
                <a:lnTo>
                  <a:pt x="646088" y="658054"/>
                </a:lnTo>
                <a:lnTo>
                  <a:pt x="0" y="658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 rot="10087">
            <a:off x="1028665" y="5525245"/>
            <a:ext cx="16230670" cy="0"/>
          </a:xfrm>
          <a:prstGeom prst="line">
            <a:avLst/>
          </a:prstGeom>
          <a:ln w="95250" cap="rnd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3422274" y="5283841"/>
            <a:ext cx="511382" cy="51138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D8BB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98170" y="7175174"/>
            <a:ext cx="5160108" cy="3054449"/>
            <a:chOff x="0" y="0"/>
            <a:chExt cx="1882421" cy="11142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82422" cy="1114271"/>
            </a:xfrm>
            <a:custGeom>
              <a:avLst/>
              <a:gdLst/>
              <a:ahLst/>
              <a:cxnLst/>
              <a:rect l="l" t="t" r="r" b="b"/>
              <a:pathLst>
                <a:path w="1882422" h="1114271">
                  <a:moveTo>
                    <a:pt x="1757961" y="1114271"/>
                  </a:moveTo>
                  <a:lnTo>
                    <a:pt x="124460" y="1114271"/>
                  </a:lnTo>
                  <a:cubicBezTo>
                    <a:pt x="55880" y="1114271"/>
                    <a:pt x="0" y="1058391"/>
                    <a:pt x="0" y="9898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57961" y="0"/>
                  </a:lnTo>
                  <a:cubicBezTo>
                    <a:pt x="1826542" y="0"/>
                    <a:pt x="1882422" y="55880"/>
                    <a:pt x="1882422" y="124460"/>
                  </a:cubicBezTo>
                  <a:lnTo>
                    <a:pt x="1882422" y="989811"/>
                  </a:lnTo>
                  <a:cubicBezTo>
                    <a:pt x="1882422" y="1058392"/>
                    <a:pt x="1826542" y="1114271"/>
                    <a:pt x="1757961" y="1114271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3948046" y="5317179"/>
            <a:ext cx="511382" cy="51138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D8BB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4502939" y="2412048"/>
            <a:ext cx="9813566" cy="5347337"/>
            <a:chOff x="0" y="0"/>
            <a:chExt cx="3580016" cy="14489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80016" cy="1448904"/>
            </a:xfrm>
            <a:custGeom>
              <a:avLst/>
              <a:gdLst/>
              <a:ahLst/>
              <a:cxnLst/>
              <a:rect l="l" t="t" r="r" b="b"/>
              <a:pathLst>
                <a:path w="3580016" h="1448904">
                  <a:moveTo>
                    <a:pt x="3455555" y="1448904"/>
                  </a:moveTo>
                  <a:lnTo>
                    <a:pt x="124460" y="1448904"/>
                  </a:lnTo>
                  <a:cubicBezTo>
                    <a:pt x="55880" y="1448904"/>
                    <a:pt x="0" y="1393024"/>
                    <a:pt x="0" y="13244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55556" y="0"/>
                  </a:lnTo>
                  <a:cubicBezTo>
                    <a:pt x="3524136" y="0"/>
                    <a:pt x="3580016" y="55880"/>
                    <a:pt x="3580016" y="124460"/>
                  </a:cubicBezTo>
                  <a:lnTo>
                    <a:pt x="3580016" y="1324444"/>
                  </a:lnTo>
                  <a:cubicBezTo>
                    <a:pt x="3580016" y="1393024"/>
                    <a:pt x="3524136" y="1448904"/>
                    <a:pt x="3455556" y="1448904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888309" y="5317179"/>
            <a:ext cx="511382" cy="51138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2D8BB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2192000" y="7206653"/>
            <a:ext cx="5967412" cy="3054449"/>
            <a:chOff x="0" y="0"/>
            <a:chExt cx="2176928" cy="111427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76928" cy="1114271"/>
            </a:xfrm>
            <a:custGeom>
              <a:avLst/>
              <a:gdLst/>
              <a:ahLst/>
              <a:cxnLst/>
              <a:rect l="l" t="t" r="r" b="b"/>
              <a:pathLst>
                <a:path w="2176928" h="1114271">
                  <a:moveTo>
                    <a:pt x="2052468" y="1114271"/>
                  </a:moveTo>
                  <a:lnTo>
                    <a:pt x="124460" y="1114271"/>
                  </a:lnTo>
                  <a:cubicBezTo>
                    <a:pt x="55880" y="1114271"/>
                    <a:pt x="0" y="1058391"/>
                    <a:pt x="0" y="9898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52468" y="0"/>
                  </a:lnTo>
                  <a:cubicBezTo>
                    <a:pt x="2121048" y="0"/>
                    <a:pt x="2176928" y="55880"/>
                    <a:pt x="2176928" y="124460"/>
                  </a:cubicBezTo>
                  <a:lnTo>
                    <a:pt x="2176928" y="989811"/>
                  </a:lnTo>
                  <a:cubicBezTo>
                    <a:pt x="2176928" y="1058392"/>
                    <a:pt x="2121048" y="1114271"/>
                    <a:pt x="2052468" y="1114271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id="19" name="Freeform 19"/>
          <p:cNvSpPr/>
          <p:nvPr/>
        </p:nvSpPr>
        <p:spPr>
          <a:xfrm>
            <a:off x="12348862" y="5863382"/>
            <a:ext cx="1000228" cy="1000228"/>
          </a:xfrm>
          <a:custGeom>
            <a:avLst/>
            <a:gdLst/>
            <a:ahLst/>
            <a:cxnLst/>
            <a:rect l="l" t="t" r="r" b="b"/>
            <a:pathLst>
              <a:path w="1000228" h="1000228">
                <a:moveTo>
                  <a:pt x="0" y="0"/>
                </a:moveTo>
                <a:lnTo>
                  <a:pt x="1000229" y="0"/>
                </a:lnTo>
                <a:lnTo>
                  <a:pt x="1000229" y="1000228"/>
                </a:lnTo>
                <a:lnTo>
                  <a:pt x="0" y="100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93819" y="6899075"/>
            <a:ext cx="1035050" cy="1035050"/>
          </a:xfrm>
          <a:custGeom>
            <a:avLst/>
            <a:gdLst/>
            <a:ahLst/>
            <a:cxnLst/>
            <a:rect l="l" t="t" r="r" b="b"/>
            <a:pathLst>
              <a:path w="1035050" h="1035050">
                <a:moveTo>
                  <a:pt x="0" y="0"/>
                </a:moveTo>
                <a:lnTo>
                  <a:pt x="1035050" y="0"/>
                </a:lnTo>
                <a:lnTo>
                  <a:pt x="1035050" y="1035050"/>
                </a:lnTo>
                <a:lnTo>
                  <a:pt x="0" y="1035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657663" y="7573045"/>
            <a:ext cx="3241123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000000"/>
                </a:solidFill>
                <a:latin typeface="Montserrat Extra-Bold"/>
              </a:rPr>
              <a:t>Tantangan 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57554" y="8198520"/>
            <a:ext cx="4441341" cy="162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Perlu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dicarikan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alternatif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solusi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penyelesian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yang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merupakan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win-win solution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882243" y="4035399"/>
            <a:ext cx="9234603" cy="3358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just">
              <a:lnSpc>
                <a:spcPts val="3250"/>
              </a:lnSpc>
              <a:buFont typeface="Arial"/>
              <a:buChar char="•"/>
            </a:pP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Penyelesaian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tidak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menimbulkan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permasalahan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Hukum</a:t>
            </a:r>
          </a:p>
          <a:p>
            <a:pPr marL="539751" lvl="1" indent="-269876" algn="just">
              <a:lnSpc>
                <a:spcPts val="3250"/>
              </a:lnSpc>
              <a:buFont typeface="Arial"/>
              <a:buChar char="•"/>
            </a:pP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Pemerintah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Kabupaten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tidak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kehilangan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asset dan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memperoleh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manfaat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(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pendapatan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) ;</a:t>
            </a:r>
          </a:p>
          <a:p>
            <a:pPr marL="539751" lvl="1" indent="-269876" algn="just">
              <a:lnSpc>
                <a:spcPts val="3250"/>
              </a:lnSpc>
              <a:buFont typeface="Arial"/>
              <a:buChar char="•"/>
            </a:pP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Masyarakat yang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menguasai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tanah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di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atas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tanah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Hak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Pakai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atas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nama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Pemerintah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Kabupaten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Blora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dapat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memperoleh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kepastian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hukum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atas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tanah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yang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dikuasainya</a:t>
            </a:r>
            <a:endParaRPr lang="en-US" sz="2500" spc="5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731117" y="2766464"/>
            <a:ext cx="7749420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3200" spc="50" dirty="0" err="1">
                <a:solidFill>
                  <a:srgbClr val="000000"/>
                </a:solidFill>
                <a:latin typeface="Montserrat Extra-Bold"/>
              </a:rPr>
              <a:t>Arahan</a:t>
            </a:r>
            <a:r>
              <a:rPr lang="en-US" sz="3200" spc="50" dirty="0">
                <a:solidFill>
                  <a:srgbClr val="000000"/>
                </a:solidFill>
                <a:latin typeface="Montserrat Extra-Bold"/>
              </a:rPr>
              <a:t> Bapak Menteri ATR/BPN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603813" y="7318011"/>
            <a:ext cx="3241123" cy="39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>
                <a:solidFill>
                  <a:srgbClr val="000000"/>
                </a:solidFill>
                <a:latin typeface="Montserrat Extra-Bold"/>
              </a:rPr>
              <a:t>Solusi 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321430" y="7873685"/>
            <a:ext cx="5805890" cy="203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Pemberian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Hak Guna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Bangunan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kepada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masyarakat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yang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menguasai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tanah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di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atas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tanah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Hak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Pengeloaan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atas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nama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Pemerintah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Kabupeten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Blora</a:t>
            </a:r>
            <a:endParaRPr lang="en-US" sz="2500" spc="50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87E56F09-B0B8-4F6B-1198-BC4AE1993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5970" r="21428" b="6518"/>
          <a:stretch/>
        </p:blipFill>
        <p:spPr bwMode="auto">
          <a:xfrm>
            <a:off x="841273" y="2393582"/>
            <a:ext cx="4025335" cy="342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25">
            <a:extLst>
              <a:ext uri="{FF2B5EF4-FFF2-40B4-BE49-F238E27FC236}">
                <a16:creationId xmlns:a16="http://schemas.microsoft.com/office/drawing/2014/main" id="{FB1E29C9-A9D9-39F8-59EE-5B125DC233C5}"/>
              </a:ext>
            </a:extLst>
          </p:cNvPr>
          <p:cNvSpPr txBox="1"/>
          <p:nvPr/>
        </p:nvSpPr>
        <p:spPr>
          <a:xfrm>
            <a:off x="5499652" y="3409286"/>
            <a:ext cx="6476802" cy="396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50"/>
              </a:lnSpc>
            </a:pPr>
            <a:r>
              <a:rPr lang="en-US" sz="2500" spc="50" dirty="0">
                <a:solidFill>
                  <a:srgbClr val="000000"/>
                </a:solidFill>
                <a:latin typeface="Montserrat Extra-Bold"/>
              </a:rPr>
              <a:t>Pola </a:t>
            </a:r>
            <a:r>
              <a:rPr lang="en-US" sz="2500" spc="50" dirty="0" err="1">
                <a:solidFill>
                  <a:srgbClr val="000000"/>
                </a:solidFill>
                <a:latin typeface="Montserrat Extra-Bold"/>
              </a:rPr>
              <a:t>Penyelesaian</a:t>
            </a:r>
            <a:r>
              <a:rPr lang="en-US" sz="2500" spc="50" dirty="0">
                <a:solidFill>
                  <a:srgbClr val="000000"/>
                </a:solidFill>
                <a:latin typeface="Montserrat Extra-Bold"/>
              </a:rPr>
              <a:t> :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A4B0A66-D803-93FB-375B-D9CF67B7FD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3" y="413850"/>
            <a:ext cx="3120429" cy="3120429"/>
          </a:xfrm>
          <a:prstGeom prst="rect">
            <a:avLst/>
          </a:prstGeom>
        </p:spPr>
      </p:pic>
      <p:grpSp>
        <p:nvGrpSpPr>
          <p:cNvPr id="28" name="Group 17">
            <a:extLst>
              <a:ext uri="{FF2B5EF4-FFF2-40B4-BE49-F238E27FC236}">
                <a16:creationId xmlns:a16="http://schemas.microsoft.com/office/drawing/2014/main" id="{659F4325-5EC7-5C1E-BF19-AED302F375A3}"/>
              </a:ext>
            </a:extLst>
          </p:cNvPr>
          <p:cNvGrpSpPr/>
          <p:nvPr/>
        </p:nvGrpSpPr>
        <p:grpSpPr>
          <a:xfrm>
            <a:off x="4656257" y="168793"/>
            <a:ext cx="9484586" cy="2150385"/>
            <a:chOff x="0" y="0"/>
            <a:chExt cx="2176928" cy="1114271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BEBF6D98-791C-722F-64CD-E34F87ABE284}"/>
                </a:ext>
              </a:extLst>
            </p:cNvPr>
            <p:cNvSpPr/>
            <p:nvPr/>
          </p:nvSpPr>
          <p:spPr>
            <a:xfrm>
              <a:off x="0" y="0"/>
              <a:ext cx="2176928" cy="1114271"/>
            </a:xfrm>
            <a:custGeom>
              <a:avLst/>
              <a:gdLst/>
              <a:ahLst/>
              <a:cxnLst/>
              <a:rect l="l" t="t" r="r" b="b"/>
              <a:pathLst>
                <a:path w="2176928" h="1114271">
                  <a:moveTo>
                    <a:pt x="2052468" y="1114271"/>
                  </a:moveTo>
                  <a:lnTo>
                    <a:pt x="124460" y="1114271"/>
                  </a:lnTo>
                  <a:cubicBezTo>
                    <a:pt x="55880" y="1114271"/>
                    <a:pt x="0" y="1058391"/>
                    <a:pt x="0" y="9898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52468" y="0"/>
                  </a:lnTo>
                  <a:cubicBezTo>
                    <a:pt x="2121048" y="0"/>
                    <a:pt x="2176928" y="55880"/>
                    <a:pt x="2176928" y="124460"/>
                  </a:cubicBezTo>
                  <a:lnTo>
                    <a:pt x="2176928" y="989811"/>
                  </a:lnTo>
                  <a:cubicBezTo>
                    <a:pt x="2176928" y="1058392"/>
                    <a:pt x="2121048" y="1114271"/>
                    <a:pt x="2052468" y="1114271"/>
                  </a:cubicBezTo>
                  <a:close/>
                </a:path>
              </a:pathLst>
            </a:custGeom>
            <a:solidFill>
              <a:srgbClr val="F4F4F4"/>
            </a:solidFill>
          </p:spPr>
        </p:sp>
      </p:grpSp>
      <p:sp>
        <p:nvSpPr>
          <p:cNvPr id="30" name="TextBox 26">
            <a:extLst>
              <a:ext uri="{FF2B5EF4-FFF2-40B4-BE49-F238E27FC236}">
                <a16:creationId xmlns:a16="http://schemas.microsoft.com/office/drawing/2014/main" id="{59723248-8669-CC3D-419E-B9DC406FE753}"/>
              </a:ext>
            </a:extLst>
          </p:cNvPr>
          <p:cNvSpPr txBox="1"/>
          <p:nvPr/>
        </p:nvSpPr>
        <p:spPr>
          <a:xfrm>
            <a:off x="6032284" y="327775"/>
            <a:ext cx="5151431" cy="396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000000"/>
                </a:solidFill>
                <a:latin typeface="Montserrat Extra-Bold"/>
              </a:rPr>
              <a:t>ARAHAN PRESIDEN RI</a:t>
            </a:r>
          </a:p>
        </p:txBody>
      </p:sp>
      <p:sp>
        <p:nvSpPr>
          <p:cNvPr id="34" name="TextBox 27">
            <a:extLst>
              <a:ext uri="{FF2B5EF4-FFF2-40B4-BE49-F238E27FC236}">
                <a16:creationId xmlns:a16="http://schemas.microsoft.com/office/drawing/2014/main" id="{D702EC1B-CB3C-A955-26D1-573A2B100E91}"/>
              </a:ext>
            </a:extLst>
          </p:cNvPr>
          <p:cNvSpPr txBox="1"/>
          <p:nvPr/>
        </p:nvSpPr>
        <p:spPr>
          <a:xfrm>
            <a:off x="4749900" y="883449"/>
            <a:ext cx="9227863" cy="819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Agar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Segera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Menyelesaikan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Permasalahan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Tanah di Kawasan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Wonorejo</a:t>
            </a:r>
            <a:r>
              <a:rPr lang="en-US" sz="2500" spc="5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000000"/>
                </a:solidFill>
                <a:latin typeface="Montserrat"/>
              </a:rPr>
              <a:t>Blora</a:t>
            </a:r>
            <a:endParaRPr lang="en-US" sz="2500" spc="50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2">
            <a:extLst>
              <a:ext uri="{FF2B5EF4-FFF2-40B4-BE49-F238E27FC236}">
                <a16:creationId xmlns:a16="http://schemas.microsoft.com/office/drawing/2014/main" id="{E7E9182B-2014-F706-66EC-8FB044DF2418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8035" y="1341"/>
            <a:ext cx="1675202" cy="825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3229E2-46F8-7351-A28D-1EAD05D21905}"/>
              </a:ext>
            </a:extLst>
          </p:cNvPr>
          <p:cNvSpPr txBox="1"/>
          <p:nvPr/>
        </p:nvSpPr>
        <p:spPr>
          <a:xfrm>
            <a:off x="914401" y="1673035"/>
            <a:ext cx="3074830" cy="44627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en-US" sz="20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mbria" pitchFamily="18" charset="0"/>
                <a:cs typeface="Segoe UI" panose="020B0502040204020203" pitchFamily="34" charset="0"/>
              </a:rPr>
              <a:t>Oktober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mbria" pitchFamily="18" charset="0"/>
                <a:cs typeface="Segoe UI" panose="020B0502040204020203" pitchFamily="34" charset="0"/>
              </a:rPr>
              <a:t> 2022</a:t>
            </a:r>
            <a:endParaRPr lang="en-US" sz="2000" b="1" dirty="0">
              <a:solidFill>
                <a:srgbClr val="70AD47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TextBox 88">
            <a:extLst>
              <a:ext uri="{FF2B5EF4-FFF2-40B4-BE49-F238E27FC236}">
                <a16:creationId xmlns:a16="http://schemas.microsoft.com/office/drawing/2014/main" id="{AC26A212-294C-25C5-5E3C-D325D01237D2}"/>
              </a:ext>
            </a:extLst>
          </p:cNvPr>
          <p:cNvSpPr txBox="1"/>
          <p:nvPr/>
        </p:nvSpPr>
        <p:spPr>
          <a:xfrm>
            <a:off x="95896" y="2112764"/>
            <a:ext cx="843850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6" indent="-257176" algn="just" defTabSz="1371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Dilaksanakan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Rapat</a:t>
            </a:r>
            <a:r>
              <a:rPr lang="en-US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koordinasi</a:t>
            </a:r>
            <a:r>
              <a:rPr lang="en-US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antara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Kanwil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BPN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Provinsi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Jawa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Tengah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dengan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dan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telah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menyurati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Menteri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Dalam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Negeri, Menteri ATR/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Kepala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BPN dan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Gubernur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Jawa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Tengah </a:t>
            </a:r>
            <a:r>
              <a:rPr lang="en-US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untuk</a:t>
            </a:r>
            <a:r>
              <a:rPr lang="en-US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meminta</a:t>
            </a:r>
            <a:r>
              <a:rPr lang="en-US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rekomendasi</a:t>
            </a:r>
            <a:r>
              <a:rPr lang="en-US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/</a:t>
            </a:r>
            <a:r>
              <a:rPr lang="en-US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persetujuan</a:t>
            </a:r>
            <a:r>
              <a:rPr lang="en-US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penyelesaian</a:t>
            </a:r>
            <a:r>
              <a:rPr lang="en-US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permasalahan</a:t>
            </a:r>
            <a:r>
              <a:rPr lang="en-US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tanah</a:t>
            </a:r>
            <a:r>
              <a:rPr lang="en-US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Hak </a:t>
            </a:r>
            <a:r>
              <a:rPr lang="en-US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Pakai</a:t>
            </a:r>
            <a:r>
              <a:rPr lang="en-US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a.n</a:t>
            </a:r>
            <a:r>
              <a:rPr lang="en-US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. </a:t>
            </a:r>
            <a:r>
              <a:rPr lang="en-US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.</a:t>
            </a:r>
          </a:p>
          <a:p>
            <a:pPr marL="257176" indent="-257176" algn="just" defTabSz="13716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Telah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dilakukan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konsultasi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oleh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Bupati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kepada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Inspektorat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Jenderal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Kementerian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Dalam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Negeri. Hasil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konsultasi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tersebut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ialah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pengelolaan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Barang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Milik Daerah (BMD)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merupakan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kewenangan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daerah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untuk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memanfaatkannya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sebagaimana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diatur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dalam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UU No. 1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Tahun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2004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tentang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Perbendaharaan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Negara, PP No. 27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Tahun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2014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tentang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Pengelolaan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Barang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Milik Negara/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Barang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Milik Daerah, dan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Permendagri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No. 19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Tahun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2016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tentang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Pedoman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Pengelolaan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Barang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Milik Daerah.</a:t>
            </a:r>
            <a:endParaRPr lang="en-ID" dirty="0">
              <a:solidFill>
                <a:srgbClr val="44546A">
                  <a:lumMod val="50000"/>
                </a:srgbClr>
              </a:solidFill>
              <a:latin typeface="Bookman Old Style" panose="0205060405050502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88">
            <a:extLst>
              <a:ext uri="{FF2B5EF4-FFF2-40B4-BE49-F238E27FC236}">
                <a16:creationId xmlns:a16="http://schemas.microsoft.com/office/drawing/2014/main" id="{71EF8D74-EBEA-0D71-6D38-60077CFB27C6}"/>
              </a:ext>
            </a:extLst>
          </p:cNvPr>
          <p:cNvSpPr txBox="1"/>
          <p:nvPr/>
        </p:nvSpPr>
        <p:spPr>
          <a:xfrm>
            <a:off x="250003" y="6679676"/>
            <a:ext cx="82534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Direktorat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Jenderal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Penetapan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Hak dan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Pendaftaran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Tanah (PHPT)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telah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mengadakan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Rapat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Koordinasi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yang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dihadiri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oleh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.</a:t>
            </a:r>
            <a:endParaRPr lang="en-ID" dirty="0">
              <a:solidFill>
                <a:srgbClr val="44546A">
                  <a:lumMod val="50000"/>
                </a:srgbClr>
              </a:solidFill>
              <a:latin typeface="Bookman Old Style" panose="0205060405050502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BBD532-74C2-9C8C-7091-E480C3C9E2AB}"/>
              </a:ext>
            </a:extLst>
          </p:cNvPr>
          <p:cNvSpPr/>
          <p:nvPr/>
        </p:nvSpPr>
        <p:spPr>
          <a:xfrm>
            <a:off x="300210" y="1638301"/>
            <a:ext cx="655496" cy="501614"/>
          </a:xfrm>
          <a:prstGeom prst="ellipse">
            <a:avLst/>
          </a:prstGeom>
          <a:solidFill>
            <a:srgbClr val="2159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dirty="0">
                <a:solidFill>
                  <a:prstClr val="white"/>
                </a:solidFill>
                <a:latin typeface="Bookman Old Style" panose="02050604050505020204" pitchFamily="18" charset="0"/>
              </a:rPr>
              <a:t>1</a:t>
            </a:r>
            <a:endParaRPr lang="en-ID" dirty="0">
              <a:solidFill>
                <a:prstClr val="whit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FE63C6-DF06-449C-2ECB-16F0673D5BB4}"/>
              </a:ext>
            </a:extLst>
          </p:cNvPr>
          <p:cNvSpPr/>
          <p:nvPr/>
        </p:nvSpPr>
        <p:spPr>
          <a:xfrm>
            <a:off x="394478" y="6196847"/>
            <a:ext cx="655496" cy="501614"/>
          </a:xfrm>
          <a:prstGeom prst="ellipse">
            <a:avLst/>
          </a:prstGeom>
          <a:solidFill>
            <a:srgbClr val="2159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dirty="0">
                <a:solidFill>
                  <a:prstClr val="white"/>
                </a:solidFill>
                <a:latin typeface="Bookman Old Style" panose="02050604050505020204" pitchFamily="18" charset="0"/>
              </a:rPr>
              <a:t>2</a:t>
            </a:r>
            <a:endParaRPr lang="en-ID" dirty="0">
              <a:solidFill>
                <a:prstClr val="white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805A732-D017-A137-10A8-112554E1646F}"/>
              </a:ext>
            </a:extLst>
          </p:cNvPr>
          <p:cNvCxnSpPr>
            <a:cxnSpLocks/>
          </p:cNvCxnSpPr>
          <p:nvPr/>
        </p:nvCxnSpPr>
        <p:spPr>
          <a:xfrm>
            <a:off x="597856" y="2110786"/>
            <a:ext cx="3047656" cy="0"/>
          </a:xfrm>
          <a:prstGeom prst="line">
            <a:avLst/>
          </a:prstGeom>
          <a:ln w="38100">
            <a:solidFill>
              <a:srgbClr val="215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587528B-BE76-CB69-1383-9B16456C400E}"/>
              </a:ext>
            </a:extLst>
          </p:cNvPr>
          <p:cNvCxnSpPr>
            <a:cxnSpLocks/>
          </p:cNvCxnSpPr>
          <p:nvPr/>
        </p:nvCxnSpPr>
        <p:spPr>
          <a:xfrm>
            <a:off x="755552" y="6679676"/>
            <a:ext cx="3858248" cy="0"/>
          </a:xfrm>
          <a:prstGeom prst="line">
            <a:avLst/>
          </a:prstGeom>
          <a:ln w="38100">
            <a:solidFill>
              <a:srgbClr val="215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CDE1ACA-CB58-5DD0-683B-69656D208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700" y="1855410"/>
            <a:ext cx="3960000" cy="39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0D63B5-2FEE-29F8-041B-1807B46BB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542" y="1842288"/>
            <a:ext cx="3960000" cy="396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4D8058-53E6-4FEA-AD64-05754A7023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700" y="5789166"/>
            <a:ext cx="3960000" cy="3960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E504B23-B38B-8DD0-C1B5-F75714B58D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542" y="5789166"/>
            <a:ext cx="3960000" cy="3960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637EFB8-EC07-B98B-3BF9-7E9C090E90E8}"/>
              </a:ext>
            </a:extLst>
          </p:cNvPr>
          <p:cNvSpPr txBox="1"/>
          <p:nvPr/>
        </p:nvSpPr>
        <p:spPr>
          <a:xfrm>
            <a:off x="977824" y="6203503"/>
            <a:ext cx="3991812" cy="44627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mbria" pitchFamily="18" charset="0"/>
                <a:cs typeface="Segoe UI" panose="020B0502040204020203" pitchFamily="34" charset="0"/>
              </a:rPr>
              <a:t>27 </a:t>
            </a:r>
            <a:r>
              <a:rPr lang="en-US" sz="20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mbria" pitchFamily="18" charset="0"/>
                <a:cs typeface="Segoe UI" panose="020B0502040204020203" pitchFamily="34" charset="0"/>
              </a:rPr>
              <a:t>Desember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mbria" pitchFamily="18" charset="0"/>
                <a:cs typeface="Segoe UI" panose="020B0502040204020203" pitchFamily="34" charset="0"/>
              </a:rPr>
              <a:t> 2022</a:t>
            </a:r>
            <a:endParaRPr lang="en-US" sz="2000" b="1" dirty="0">
              <a:solidFill>
                <a:srgbClr val="70AD47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C42AA55-2D70-8464-8600-1A3004961B3E}"/>
              </a:ext>
            </a:extLst>
          </p:cNvPr>
          <p:cNvCxnSpPr>
            <a:cxnSpLocks/>
          </p:cNvCxnSpPr>
          <p:nvPr/>
        </p:nvCxnSpPr>
        <p:spPr>
          <a:xfrm>
            <a:off x="597856" y="2116884"/>
            <a:ext cx="3047656" cy="0"/>
          </a:xfrm>
          <a:prstGeom prst="line">
            <a:avLst/>
          </a:prstGeom>
          <a:ln w="38100">
            <a:solidFill>
              <a:srgbClr val="215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A450AA2-704E-8D84-CC9B-F275DC5354F5}"/>
              </a:ext>
            </a:extLst>
          </p:cNvPr>
          <p:cNvCxnSpPr>
            <a:cxnSpLocks/>
          </p:cNvCxnSpPr>
          <p:nvPr/>
        </p:nvCxnSpPr>
        <p:spPr>
          <a:xfrm>
            <a:off x="755552" y="6685774"/>
            <a:ext cx="3858248" cy="0"/>
          </a:xfrm>
          <a:prstGeom prst="line">
            <a:avLst/>
          </a:prstGeom>
          <a:ln w="38100">
            <a:solidFill>
              <a:srgbClr val="215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A7177C8-A6BB-E507-429C-35347A4C7417}"/>
              </a:ext>
            </a:extLst>
          </p:cNvPr>
          <p:cNvGrpSpPr/>
          <p:nvPr/>
        </p:nvGrpSpPr>
        <p:grpSpPr>
          <a:xfrm>
            <a:off x="-1" y="215819"/>
            <a:ext cx="13211582" cy="1088178"/>
            <a:chOff x="3247105" y="6045909"/>
            <a:chExt cx="5050772" cy="559607"/>
          </a:xfrm>
          <a:solidFill>
            <a:srgbClr val="4BACC6">
              <a:lumMod val="50000"/>
            </a:srgbClr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1FB9E99-89B6-F5C1-F14E-E685346FDD9A}"/>
                </a:ext>
              </a:extLst>
            </p:cNvPr>
            <p:cNvSpPr/>
            <p:nvPr/>
          </p:nvSpPr>
          <p:spPr>
            <a:xfrm>
              <a:off x="3247105" y="6045909"/>
              <a:ext cx="4503761" cy="558457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36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Flowchart: Delay 52">
              <a:extLst>
                <a:ext uri="{FF2B5EF4-FFF2-40B4-BE49-F238E27FC236}">
                  <a16:creationId xmlns:a16="http://schemas.microsoft.com/office/drawing/2014/main" id="{311C1F45-33FC-2336-5FC6-49861AA72F4E}"/>
                </a:ext>
              </a:extLst>
            </p:cNvPr>
            <p:cNvSpPr/>
            <p:nvPr/>
          </p:nvSpPr>
          <p:spPr>
            <a:xfrm>
              <a:off x="7750830" y="6045909"/>
              <a:ext cx="547047" cy="559607"/>
            </a:xfrm>
            <a:prstGeom prst="flowChartDelay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3600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71D91B9-10D0-2FC3-69CE-E8FFB51EB0BB}"/>
              </a:ext>
            </a:extLst>
          </p:cNvPr>
          <p:cNvSpPr txBox="1"/>
          <p:nvPr/>
        </p:nvSpPr>
        <p:spPr>
          <a:xfrm>
            <a:off x="428080" y="297122"/>
            <a:ext cx="12619076" cy="92333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Upaya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Penyelesaian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Melalui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 Skema Hak Guna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Bangunan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diatas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 Hak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Pengelolaan</a:t>
            </a:r>
            <a:endParaRPr lang="en-US" sz="25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Segoe UI" panose="020B0502040204020203" pitchFamily="34" charset="0"/>
            </a:endParaRPr>
          </a:p>
          <a:p>
            <a:pPr defTabSz="1371600">
              <a:defRPr/>
            </a:pP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Kawasan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Wonorejo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,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Kab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.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Blora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,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Provinsi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Jawa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 Tengah</a:t>
            </a:r>
            <a:endParaRPr lang="en-US" sz="25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10206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2">
            <a:extLst>
              <a:ext uri="{FF2B5EF4-FFF2-40B4-BE49-F238E27FC236}">
                <a16:creationId xmlns:a16="http://schemas.microsoft.com/office/drawing/2014/main" id="{E7E9182B-2014-F706-66EC-8FB044DF2418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8035" y="1341"/>
            <a:ext cx="1675202" cy="8250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B2B217-BE0A-1ACC-0B5A-680F13FFC0B8}"/>
              </a:ext>
            </a:extLst>
          </p:cNvPr>
          <p:cNvSpPr txBox="1"/>
          <p:nvPr/>
        </p:nvSpPr>
        <p:spPr>
          <a:xfrm>
            <a:off x="1454522" y="1419767"/>
            <a:ext cx="2691076" cy="44627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mbria" pitchFamily="18" charset="0"/>
                <a:cs typeface="Segoe UI" panose="020B0502040204020203" pitchFamily="34" charset="0"/>
              </a:rPr>
              <a:t>25 </a:t>
            </a:r>
            <a:r>
              <a:rPr lang="en-US" sz="20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mbria" pitchFamily="18" charset="0"/>
                <a:cs typeface="Segoe UI" panose="020B0502040204020203" pitchFamily="34" charset="0"/>
              </a:rPr>
              <a:t>Januari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mbria" pitchFamily="18" charset="0"/>
                <a:cs typeface="Segoe UI" panose="020B0502040204020203" pitchFamily="34" charset="0"/>
              </a:rPr>
              <a:t> 2023</a:t>
            </a:r>
            <a:endParaRPr lang="en-US" sz="2000" dirty="0">
              <a:solidFill>
                <a:srgbClr val="70AD47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88">
            <a:extLst>
              <a:ext uri="{FF2B5EF4-FFF2-40B4-BE49-F238E27FC236}">
                <a16:creationId xmlns:a16="http://schemas.microsoft.com/office/drawing/2014/main" id="{60BC66AB-1012-7ECC-3C68-19B4273A7C52}"/>
              </a:ext>
            </a:extLst>
          </p:cNvPr>
          <p:cNvSpPr txBox="1"/>
          <p:nvPr/>
        </p:nvSpPr>
        <p:spPr>
          <a:xfrm>
            <a:off x="854688" y="2079664"/>
            <a:ext cx="8556816" cy="5262979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</p:spPr>
        <p:txBody>
          <a:bodyPr wrap="square">
            <a:spAutoFit/>
          </a:bodyPr>
          <a:lstStyle/>
          <a:p>
            <a:pPr algn="just" defTabSz="1371600"/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Menteri ATR/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Kepala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BPN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mengadakan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Rapat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Tindak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Lanjut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Penyelesaian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Permasalahan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Tanah Hak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Pakai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yang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dihadiri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oleh: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Dirjen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Bina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Administrasi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Kewilayahan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Kementerian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Dalam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Negeri,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Bupati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dan Wakil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Bupati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beserta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jajaran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, Wakil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Ketua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DPRD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serta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jajaran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Kementerian ATR/BPN.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Dalam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pertemuan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tersebut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disepakati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hal-hal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sebagai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berikut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 algn="just" defTabSz="1371600">
              <a:buFont typeface="+mj-lt"/>
              <a:buAutoNum type="arabicPeriod"/>
            </a:pP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Terhadap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tanah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Hak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Pakai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a.n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.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diubah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menjadi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HPL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a.n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.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,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untuk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kemudian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diberikan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Hak Guna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Bangunan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bagi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masyarakat</a:t>
            </a:r>
            <a:r>
              <a:rPr lang="en-US" sz="1600" b="1" dirty="0">
                <a:solidFill>
                  <a:srgbClr val="215968"/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atasnya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;</a:t>
            </a:r>
          </a:p>
          <a:p>
            <a:pPr marL="342900" indent="-342900" algn="just" defTabSz="1371600">
              <a:buFont typeface="+mj-lt"/>
              <a:buAutoNum type="arabicPeriod"/>
            </a:pP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berkomitmen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untuk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menyelesaikan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hibah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tanah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hak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pakai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kepada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yayasan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instansi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Pendidikan, dan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fasilitas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sosial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lainnya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dan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segera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diserahkan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kepada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masyarakat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;</a:t>
            </a:r>
          </a:p>
          <a:p>
            <a:pPr marL="342900" indent="-342900" algn="just" defTabSz="1371600">
              <a:buFont typeface="+mj-lt"/>
              <a:buAutoNum type="arabicPeriod"/>
            </a:pP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segera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menetapkan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daftar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verifikasi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subjek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calon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penerima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Hak Guna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Bangunan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 di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atas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Hak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Pengelolaan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;</a:t>
            </a:r>
          </a:p>
          <a:p>
            <a:pPr marL="342900" indent="-342900" algn="just" defTabSz="1371600">
              <a:buFont typeface="+mj-lt"/>
              <a:buAutoNum type="arabicPeriod"/>
            </a:pP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berkomitmen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untuk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menganggarkan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biaya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sertifikasi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HGB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kepada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masyarakat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di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atas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HPL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a.n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.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melalui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APBD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serta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memberikan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uang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wakib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tahunan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yang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serendah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mungkin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bagi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masyarakat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yang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kurang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mampu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dan/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atau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masyarakat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yang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masuk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dalam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Data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Terpadu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Kesejahteraan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Sosial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(DTKS)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melalui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penerbitan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peraturan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daerah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136392-843A-84DC-C91B-2C1C956FEC2C}"/>
              </a:ext>
            </a:extLst>
          </p:cNvPr>
          <p:cNvSpPr txBox="1"/>
          <p:nvPr/>
        </p:nvSpPr>
        <p:spPr>
          <a:xfrm>
            <a:off x="10431261" y="4157697"/>
            <a:ext cx="2780320" cy="44627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mbria" pitchFamily="18" charset="0"/>
                <a:cs typeface="Segoe UI" panose="020B0502040204020203" pitchFamily="34" charset="0"/>
              </a:rPr>
              <a:t>1 </a:t>
            </a:r>
            <a:r>
              <a:rPr lang="en-US" sz="20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mbria" pitchFamily="18" charset="0"/>
                <a:cs typeface="Segoe UI" panose="020B0502040204020203" pitchFamily="34" charset="0"/>
              </a:rPr>
              <a:t>Februari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mbria" pitchFamily="18" charset="0"/>
                <a:cs typeface="Segoe UI" panose="020B0502040204020203" pitchFamily="34" charset="0"/>
              </a:rPr>
              <a:t> 2023</a:t>
            </a:r>
            <a:endParaRPr lang="en-US" sz="2000" dirty="0">
              <a:solidFill>
                <a:srgbClr val="70AD47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TextBox 88">
            <a:extLst>
              <a:ext uri="{FF2B5EF4-FFF2-40B4-BE49-F238E27FC236}">
                <a16:creationId xmlns:a16="http://schemas.microsoft.com/office/drawing/2014/main" id="{34BE1905-7CE8-4C82-C985-F6D88F7B0499}"/>
              </a:ext>
            </a:extLst>
          </p:cNvPr>
          <p:cNvSpPr txBox="1"/>
          <p:nvPr/>
        </p:nvSpPr>
        <p:spPr>
          <a:xfrm>
            <a:off x="9939138" y="4809677"/>
            <a:ext cx="6927478" cy="5262979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</p:spPr>
        <p:txBody>
          <a:bodyPr wrap="square">
            <a:spAutoFit/>
          </a:bodyPr>
          <a:lstStyle/>
          <a:p>
            <a:pPr algn="just" defTabSz="1371600"/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Menteri ATR/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Kepala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BPN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mengeluarkan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Surat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Tindak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Lanjut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Permohonan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Rekomendasi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/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Persetujuan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terhadap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penyelesaian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permasalahan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tanah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kepada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Bupati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dengan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rincian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substansi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sebagai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berikut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 algn="just" defTabSz="1371600">
              <a:buFont typeface="+mj-lt"/>
              <a:buAutoNum type="arabicPeriod"/>
            </a:pP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Informasi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bahwa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pelepasan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hak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atas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tanah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tidak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mengakibatkan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pelepasan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aset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atau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menghapuskan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aset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tanah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;</a:t>
            </a:r>
          </a:p>
          <a:p>
            <a:pPr marL="342900" indent="-342900" algn="just" defTabSz="1371600">
              <a:buFont typeface="+mj-lt"/>
              <a:buAutoNum type="arabicPeriod"/>
            </a:pP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Dengan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memperhatikan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kronologi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permasalahan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masyarakat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yang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telah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menguasai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menggunakan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dan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memanfaatkan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tanah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sebelum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terbitnya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Hak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Pakai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maka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diberikan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mekanisme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penyelesaian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permasalahan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dengan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pemberian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HGB/Hak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Pakai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di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atas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HPL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a.n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.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setelah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memperoleh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HPL; dan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pemberian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hibah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kepada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Badan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hukum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disertai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pengahpusan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aset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sesuai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ketentuan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perundang-undangan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;</a:t>
            </a:r>
          </a:p>
          <a:p>
            <a:pPr marL="342900" indent="-342900" algn="just" defTabSz="1371600">
              <a:buFont typeface="+mj-lt"/>
              <a:buAutoNum type="arabicPeriod"/>
            </a:pP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Pemberian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HGB di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atas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HPL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berdasarkan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pada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Perjanjian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Pemanfaatan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Tanah HPL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antara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Pemerintah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Kabupaten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Blora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dengan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masyarakat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;</a:t>
            </a:r>
          </a:p>
          <a:p>
            <a:pPr marL="342900" indent="-342900" algn="just" defTabSz="1371600">
              <a:buFont typeface="+mj-lt"/>
              <a:buAutoNum type="arabicPeriod"/>
            </a:pP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Pemberian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HGB di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atas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HPL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diberikan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dengan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jangka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waktu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keseluruhan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80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tahun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(30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tahun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pemberian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pertama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kali, 20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tahun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perpanjangan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hak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dan 30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tahun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permbaharuan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hak</a:t>
            </a:r>
            <a:r>
              <a:rPr lang="en-US" sz="1600" dirty="0">
                <a:solidFill>
                  <a:srgbClr val="44546A">
                    <a:lumMod val="50000"/>
                  </a:srgbClr>
                </a:solidFill>
                <a:latin typeface="Bookman Old Style" panose="0205060405050502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712BDDF-F840-6074-78BA-BEB7B0614877}"/>
              </a:ext>
            </a:extLst>
          </p:cNvPr>
          <p:cNvSpPr/>
          <p:nvPr/>
        </p:nvSpPr>
        <p:spPr>
          <a:xfrm>
            <a:off x="914636" y="1432069"/>
            <a:ext cx="539884" cy="501614"/>
          </a:xfrm>
          <a:prstGeom prst="ellipse">
            <a:avLst/>
          </a:prstGeom>
          <a:solidFill>
            <a:srgbClr val="2159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000" dirty="0">
                <a:solidFill>
                  <a:prstClr val="white"/>
                </a:solidFill>
                <a:latin typeface="Bookman Old Style" panose="02050604050505020204" pitchFamily="18" charset="0"/>
              </a:rPr>
              <a:t>3</a:t>
            </a:r>
            <a:endParaRPr lang="en-ID" sz="2000" dirty="0">
              <a:solidFill>
                <a:prstClr val="white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2657BF-BC4E-618A-414E-0AE86D9BBD1D}"/>
              </a:ext>
            </a:extLst>
          </p:cNvPr>
          <p:cNvSpPr/>
          <p:nvPr/>
        </p:nvSpPr>
        <p:spPr>
          <a:xfrm>
            <a:off x="9925255" y="4171499"/>
            <a:ext cx="539884" cy="501614"/>
          </a:xfrm>
          <a:prstGeom prst="ellipse">
            <a:avLst/>
          </a:prstGeom>
          <a:solidFill>
            <a:srgbClr val="2159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000" dirty="0">
                <a:solidFill>
                  <a:prstClr val="white"/>
                </a:solidFill>
                <a:latin typeface="Bookman Old Style" panose="02050604050505020204" pitchFamily="18" charset="0"/>
              </a:rPr>
              <a:t>4</a:t>
            </a:r>
            <a:endParaRPr lang="en-ID" sz="2000" dirty="0">
              <a:solidFill>
                <a:prstClr val="white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02541E-6385-FF13-D2D7-73D71614EB1E}"/>
              </a:ext>
            </a:extLst>
          </p:cNvPr>
          <p:cNvCxnSpPr>
            <a:cxnSpLocks/>
          </p:cNvCxnSpPr>
          <p:nvPr/>
        </p:nvCxnSpPr>
        <p:spPr>
          <a:xfrm>
            <a:off x="1184578" y="1911330"/>
            <a:ext cx="2961020" cy="0"/>
          </a:xfrm>
          <a:prstGeom prst="line">
            <a:avLst/>
          </a:prstGeom>
          <a:ln w="38100">
            <a:solidFill>
              <a:srgbClr val="215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0C0749A-5729-56C0-DB3E-91AFC985F715}"/>
              </a:ext>
            </a:extLst>
          </p:cNvPr>
          <p:cNvCxnSpPr>
            <a:cxnSpLocks/>
          </p:cNvCxnSpPr>
          <p:nvPr/>
        </p:nvCxnSpPr>
        <p:spPr>
          <a:xfrm>
            <a:off x="10431261" y="4809677"/>
            <a:ext cx="2961020" cy="0"/>
          </a:xfrm>
          <a:prstGeom prst="line">
            <a:avLst/>
          </a:prstGeom>
          <a:ln w="38100">
            <a:solidFill>
              <a:srgbClr val="215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owchart: Delay 33">
            <a:extLst>
              <a:ext uri="{FF2B5EF4-FFF2-40B4-BE49-F238E27FC236}">
                <a16:creationId xmlns:a16="http://schemas.microsoft.com/office/drawing/2014/main" id="{2EECC51C-A32D-364D-5AC8-D4B17122F61E}"/>
              </a:ext>
            </a:extLst>
          </p:cNvPr>
          <p:cNvSpPr/>
          <p:nvPr/>
        </p:nvSpPr>
        <p:spPr>
          <a:xfrm>
            <a:off x="11780640" y="215819"/>
            <a:ext cx="1430941" cy="1088178"/>
          </a:xfrm>
          <a:prstGeom prst="flowChartDelay">
            <a:avLst/>
          </a:prstGeom>
          <a:solidFill>
            <a:srgbClr val="4BACC6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36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9B0A70-DEB0-2046-479D-8F2D6E3FF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132" y="214344"/>
            <a:ext cx="5517966" cy="36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84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2">
            <a:extLst>
              <a:ext uri="{FF2B5EF4-FFF2-40B4-BE49-F238E27FC236}">
                <a16:creationId xmlns:a16="http://schemas.microsoft.com/office/drawing/2014/main" id="{E7E9182B-2014-F706-66EC-8FB044DF2418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8035" y="1341"/>
            <a:ext cx="1675202" cy="8250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B2B217-BE0A-1ACC-0B5A-680F13FFC0B8}"/>
              </a:ext>
            </a:extLst>
          </p:cNvPr>
          <p:cNvSpPr txBox="1"/>
          <p:nvPr/>
        </p:nvSpPr>
        <p:spPr>
          <a:xfrm>
            <a:off x="1352415" y="4094959"/>
            <a:ext cx="2691076" cy="44627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mbria" pitchFamily="18" charset="0"/>
                <a:cs typeface="Segoe UI" panose="020B0502040204020203" pitchFamily="34" charset="0"/>
              </a:rPr>
              <a:t>25 </a:t>
            </a:r>
            <a:r>
              <a:rPr lang="en-US" sz="20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mbria" pitchFamily="18" charset="0"/>
                <a:cs typeface="Segoe UI" panose="020B0502040204020203" pitchFamily="34" charset="0"/>
              </a:rPr>
              <a:t>Januari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mbria" pitchFamily="18" charset="0"/>
                <a:cs typeface="Segoe UI" panose="020B0502040204020203" pitchFamily="34" charset="0"/>
              </a:rPr>
              <a:t> 2023</a:t>
            </a:r>
            <a:endParaRPr lang="en-US" sz="2000" dirty="0">
              <a:solidFill>
                <a:srgbClr val="70AD47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88">
            <a:extLst>
              <a:ext uri="{FF2B5EF4-FFF2-40B4-BE49-F238E27FC236}">
                <a16:creationId xmlns:a16="http://schemas.microsoft.com/office/drawing/2014/main" id="{60BC66AB-1012-7ECC-3C68-19B4273A7C52}"/>
              </a:ext>
            </a:extLst>
          </p:cNvPr>
          <p:cNvSpPr txBox="1"/>
          <p:nvPr/>
        </p:nvSpPr>
        <p:spPr>
          <a:xfrm>
            <a:off x="752581" y="4754856"/>
            <a:ext cx="8556816" cy="1630575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4224"/>
              </a:lnSpc>
            </a:pPr>
            <a:r>
              <a:rPr lang="en-US" sz="1800" spc="49" dirty="0">
                <a:latin typeface="Montserrat"/>
              </a:rPr>
              <a:t>PERATURAN BUPATI BLORA NOMOR 2 TAHUN 2023 TENTANG TATA CARA PEMANFAATAN BARANG MILIK DAERAH BERUPA TANAH PADA KAWASAN WONOREJO KECAMATAN CEPU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712BDDF-F840-6074-78BA-BEB7B0614877}"/>
              </a:ext>
            </a:extLst>
          </p:cNvPr>
          <p:cNvSpPr/>
          <p:nvPr/>
        </p:nvSpPr>
        <p:spPr>
          <a:xfrm>
            <a:off x="812529" y="4107261"/>
            <a:ext cx="539884" cy="501614"/>
          </a:xfrm>
          <a:prstGeom prst="ellipse">
            <a:avLst/>
          </a:prstGeom>
          <a:solidFill>
            <a:srgbClr val="21596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000" dirty="0">
                <a:solidFill>
                  <a:prstClr val="white"/>
                </a:solidFill>
                <a:latin typeface="Bookman Old Style" panose="02050604050505020204" pitchFamily="18" charset="0"/>
              </a:rPr>
              <a:t>5</a:t>
            </a:r>
            <a:endParaRPr lang="en-ID" sz="2000" dirty="0">
              <a:solidFill>
                <a:prstClr val="white"/>
              </a:solidFill>
              <a:latin typeface="Bookman Old Style" panose="020506040505050202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02541E-6385-FF13-D2D7-73D71614EB1E}"/>
              </a:ext>
            </a:extLst>
          </p:cNvPr>
          <p:cNvCxnSpPr>
            <a:cxnSpLocks/>
          </p:cNvCxnSpPr>
          <p:nvPr/>
        </p:nvCxnSpPr>
        <p:spPr>
          <a:xfrm>
            <a:off x="1082471" y="4586522"/>
            <a:ext cx="2961020" cy="0"/>
          </a:xfrm>
          <a:prstGeom prst="line">
            <a:avLst/>
          </a:prstGeom>
          <a:ln w="38100">
            <a:solidFill>
              <a:srgbClr val="215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3766EE9-3AC2-5010-13DB-85135A59E59C}"/>
              </a:ext>
            </a:extLst>
          </p:cNvPr>
          <p:cNvGrpSpPr/>
          <p:nvPr/>
        </p:nvGrpSpPr>
        <p:grpSpPr>
          <a:xfrm>
            <a:off x="-1" y="215819"/>
            <a:ext cx="13211582" cy="1088178"/>
            <a:chOff x="3247105" y="6045909"/>
            <a:chExt cx="5050772" cy="559607"/>
          </a:xfrm>
          <a:solidFill>
            <a:srgbClr val="4BACC6">
              <a:lumMod val="50000"/>
            </a:srgb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97F1E1F-0A29-6533-7411-970865FB29CE}"/>
                </a:ext>
              </a:extLst>
            </p:cNvPr>
            <p:cNvSpPr/>
            <p:nvPr/>
          </p:nvSpPr>
          <p:spPr>
            <a:xfrm>
              <a:off x="3247105" y="6045909"/>
              <a:ext cx="4503761" cy="558457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36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Flowchart: Delay 33">
              <a:extLst>
                <a:ext uri="{FF2B5EF4-FFF2-40B4-BE49-F238E27FC236}">
                  <a16:creationId xmlns:a16="http://schemas.microsoft.com/office/drawing/2014/main" id="{2EECC51C-A32D-364D-5AC8-D4B17122F61E}"/>
                </a:ext>
              </a:extLst>
            </p:cNvPr>
            <p:cNvSpPr/>
            <p:nvPr/>
          </p:nvSpPr>
          <p:spPr>
            <a:xfrm>
              <a:off x="7750830" y="6045909"/>
              <a:ext cx="547047" cy="559607"/>
            </a:xfrm>
            <a:prstGeom prst="flowChartDelay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371600">
                <a:defRPr/>
              </a:pPr>
              <a:endParaRPr lang="en-US" sz="3600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91E0EA7-D699-F718-E946-02D06F5C3BE8}"/>
              </a:ext>
            </a:extLst>
          </p:cNvPr>
          <p:cNvSpPr txBox="1"/>
          <p:nvPr/>
        </p:nvSpPr>
        <p:spPr>
          <a:xfrm>
            <a:off x="428080" y="297122"/>
            <a:ext cx="12619076" cy="92333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defTabSz="1371600">
              <a:defRPr/>
            </a:pP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Upaya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Penyelesaian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Melalui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 Skema Hak Guna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Bangunan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diatas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 Hak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Pengelolaan</a:t>
            </a:r>
            <a:endParaRPr lang="en-US" sz="255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Segoe UI" panose="020B0502040204020203" pitchFamily="34" charset="0"/>
            </a:endParaRPr>
          </a:p>
          <a:p>
            <a:pPr defTabSz="1371600">
              <a:defRPr/>
            </a:pP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Kawasan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Wonorejo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,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Kab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.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Blora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,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Provinsi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 </a:t>
            </a:r>
            <a:r>
              <a:rPr lang="en-US" sz="255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Jawa</a:t>
            </a:r>
            <a:r>
              <a:rPr lang="en-US" sz="25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Segoe UI" panose="020B0502040204020203" pitchFamily="34" charset="0"/>
              </a:rPr>
              <a:t> Tengah</a:t>
            </a:r>
            <a:endParaRPr lang="en-US" sz="25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7B8CCC50-338E-2532-E957-4FC84160F720}"/>
              </a:ext>
            </a:extLst>
          </p:cNvPr>
          <p:cNvSpPr/>
          <p:nvPr/>
        </p:nvSpPr>
        <p:spPr>
          <a:xfrm>
            <a:off x="10032483" y="1220453"/>
            <a:ext cx="6045718" cy="8850728"/>
          </a:xfrm>
          <a:custGeom>
            <a:avLst/>
            <a:gdLst/>
            <a:ahLst/>
            <a:cxnLst/>
            <a:rect l="l" t="t" r="r" b="b"/>
            <a:pathLst>
              <a:path w="6358197" h="9731935">
                <a:moveTo>
                  <a:pt x="0" y="0"/>
                </a:moveTo>
                <a:lnTo>
                  <a:pt x="6358198" y="0"/>
                </a:lnTo>
                <a:lnTo>
                  <a:pt x="6358198" y="9731934"/>
                </a:lnTo>
                <a:lnTo>
                  <a:pt x="0" y="9731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38351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501BB95-FD9B-7F55-EA2D-E2B39ABBB6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833153"/>
              </p:ext>
            </p:extLst>
          </p:nvPr>
        </p:nvGraphicFramePr>
        <p:xfrm>
          <a:off x="3124200" y="190500"/>
          <a:ext cx="124968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1F5C1D4-2AA8-03BC-34D7-1197500D894B}"/>
              </a:ext>
            </a:extLst>
          </p:cNvPr>
          <p:cNvGraphicFramePr/>
          <p:nvPr/>
        </p:nvGraphicFramePr>
        <p:xfrm>
          <a:off x="381000" y="2324100"/>
          <a:ext cx="17526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87774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753206">
            <a:off x="-1053244" y="3888605"/>
            <a:ext cx="25783492" cy="9586163"/>
          </a:xfrm>
          <a:prstGeom prst="rect">
            <a:avLst/>
          </a:prstGeom>
          <a:solidFill>
            <a:srgbClr val="545454">
              <a:alpha val="4706"/>
            </a:srgbClr>
          </a:solidFill>
        </p:spPr>
      </p:sp>
      <p:grpSp>
        <p:nvGrpSpPr>
          <p:cNvPr id="6" name="Group 6"/>
          <p:cNvGrpSpPr/>
          <p:nvPr/>
        </p:nvGrpSpPr>
        <p:grpSpPr>
          <a:xfrm>
            <a:off x="10763645" y="3251159"/>
            <a:ext cx="3537335" cy="2239110"/>
            <a:chOff x="0" y="0"/>
            <a:chExt cx="1500474" cy="10591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3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422822" y="3251164"/>
            <a:ext cx="3537335" cy="2239105"/>
            <a:chOff x="0" y="0"/>
            <a:chExt cx="1500474" cy="10591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3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284771" y="3285226"/>
            <a:ext cx="3241123" cy="2205043"/>
            <a:chOff x="0" y="0"/>
            <a:chExt cx="1500474" cy="10591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3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537661" y="3285226"/>
            <a:ext cx="3614993" cy="2239107"/>
            <a:chOff x="0" y="0"/>
            <a:chExt cx="1500474" cy="105914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3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2134937" y="1200150"/>
            <a:ext cx="14018125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4"/>
              </a:lnSpc>
            </a:pPr>
            <a:r>
              <a:rPr lang="en-US" sz="8000" spc="-489" dirty="0">
                <a:solidFill>
                  <a:srgbClr val="263F6B"/>
                </a:solidFill>
                <a:latin typeface="Montserrat Extra-Bold"/>
              </a:rPr>
              <a:t>PROSES HPL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242641" y="3779270"/>
            <a:ext cx="2787413" cy="1242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FFFFF"/>
                </a:solidFill>
                <a:latin typeface="Montserrat"/>
              </a:rPr>
              <a:t>PERMOHONAN PENDAFTARAN HPL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837374" y="3505872"/>
            <a:ext cx="3241123" cy="1637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3250"/>
              </a:lnSpc>
              <a:buFont typeface="Arial" panose="020B0604020202020204" pitchFamily="34" charset="0"/>
              <a:buChar char="•"/>
            </a:pPr>
            <a:r>
              <a:rPr lang="en-US" sz="1600" spc="50" dirty="0" err="1">
                <a:solidFill>
                  <a:srgbClr val="FFFFFF"/>
                </a:solidFill>
                <a:latin typeface="Montserrat"/>
              </a:rPr>
              <a:t>Pengukuran</a:t>
            </a:r>
            <a:endParaRPr lang="en-US" sz="1600" spc="50" dirty="0">
              <a:solidFill>
                <a:srgbClr val="FFFFFF"/>
              </a:solidFill>
              <a:latin typeface="Montserrat"/>
            </a:endParaRPr>
          </a:p>
          <a:p>
            <a:pPr marL="342900" indent="-342900">
              <a:lnSpc>
                <a:spcPts val="3250"/>
              </a:lnSpc>
              <a:buFont typeface="Arial" panose="020B0604020202020204" pitchFamily="34" charset="0"/>
              <a:buChar char="•"/>
            </a:pPr>
            <a:r>
              <a:rPr lang="en-US" sz="1600" spc="50" dirty="0" err="1">
                <a:solidFill>
                  <a:srgbClr val="FFFFFF"/>
                </a:solidFill>
                <a:latin typeface="Montserrat"/>
              </a:rPr>
              <a:t>Pemeriksaan</a:t>
            </a:r>
            <a:r>
              <a:rPr lang="en-US" sz="1600" spc="50" dirty="0">
                <a:solidFill>
                  <a:srgbClr val="FFFFFF"/>
                </a:solidFill>
                <a:latin typeface="Montserrat"/>
              </a:rPr>
              <a:t> Tanah </a:t>
            </a:r>
          </a:p>
          <a:p>
            <a:pPr marL="342900" indent="-342900">
              <a:lnSpc>
                <a:spcPts val="3250"/>
              </a:lnSpc>
              <a:buFont typeface="Arial" panose="020B0604020202020204" pitchFamily="34" charset="0"/>
              <a:buChar char="•"/>
            </a:pPr>
            <a:r>
              <a:rPr lang="en-US" sz="1600" spc="50" dirty="0" err="1">
                <a:solidFill>
                  <a:srgbClr val="FFFFFF"/>
                </a:solidFill>
                <a:latin typeface="Montserrat"/>
              </a:rPr>
              <a:t>Pengantar</a:t>
            </a:r>
            <a:r>
              <a:rPr lang="en-US" sz="1600" spc="5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1600" spc="50" dirty="0" err="1">
                <a:solidFill>
                  <a:srgbClr val="FFFFFF"/>
                </a:solidFill>
                <a:latin typeface="Montserrat"/>
              </a:rPr>
              <a:t>Permohonan</a:t>
            </a:r>
            <a:r>
              <a:rPr lang="en-US" sz="1600" spc="50" dirty="0">
                <a:solidFill>
                  <a:srgbClr val="FFFFFF"/>
                </a:solidFill>
                <a:latin typeface="Montserrat"/>
              </a:rPr>
              <a:t> HPL </a:t>
            </a:r>
            <a:r>
              <a:rPr lang="en-US" sz="1600" spc="50" dirty="0" err="1">
                <a:solidFill>
                  <a:srgbClr val="FFFFFF"/>
                </a:solidFill>
                <a:latin typeface="Montserrat"/>
              </a:rPr>
              <a:t>Ke</a:t>
            </a:r>
            <a:r>
              <a:rPr lang="en-US" sz="1600" spc="50" dirty="0">
                <a:solidFill>
                  <a:srgbClr val="FFFFFF"/>
                </a:solidFill>
                <a:latin typeface="Montserrat"/>
              </a:rPr>
              <a:t> Kementerian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628332" y="3567674"/>
            <a:ext cx="2553999" cy="1666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FFFFF"/>
                </a:solidFill>
                <a:latin typeface="Montserrat"/>
              </a:rPr>
              <a:t>TERBIT SK PEMBERIAN HPL (BPN PUSAT)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923352" y="3567674"/>
            <a:ext cx="2848608" cy="1666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FFFFF"/>
                </a:solidFill>
                <a:latin typeface="Montserrat"/>
              </a:rPr>
              <a:t>PENERBITAN SERTIPIKAT HPL An. </a:t>
            </a:r>
            <a:r>
              <a:rPr lang="en-US" sz="2500" spc="50" dirty="0" err="1">
                <a:solidFill>
                  <a:srgbClr val="FFFFFF"/>
                </a:solidFill>
                <a:latin typeface="Montserrat"/>
              </a:rPr>
              <a:t>Pemerintah</a:t>
            </a:r>
            <a:r>
              <a:rPr lang="en-US" sz="2500" spc="5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2500" spc="50" dirty="0" err="1">
                <a:solidFill>
                  <a:srgbClr val="FFFFFF"/>
                </a:solidFill>
                <a:latin typeface="Montserrat"/>
              </a:rPr>
              <a:t>Kab</a:t>
            </a:r>
            <a:r>
              <a:rPr lang="en-US" sz="2500" spc="50" dirty="0">
                <a:solidFill>
                  <a:srgbClr val="FFFFFF"/>
                </a:solidFill>
                <a:latin typeface="Montserrat"/>
              </a:rPr>
              <a:t>. </a:t>
            </a:r>
            <a:r>
              <a:rPr lang="en-US" sz="2500" spc="50" dirty="0" err="1">
                <a:solidFill>
                  <a:srgbClr val="FFFFFF"/>
                </a:solidFill>
                <a:latin typeface="Montserrat"/>
              </a:rPr>
              <a:t>Blora</a:t>
            </a:r>
            <a:endParaRPr lang="en-US" sz="2500" spc="50" dirty="0">
              <a:solidFill>
                <a:srgbClr val="FFFFFF"/>
              </a:solidFill>
              <a:latin typeface="Montserrat"/>
            </a:endParaRPr>
          </a:p>
        </p:txBody>
      </p:sp>
      <p:grpSp>
        <p:nvGrpSpPr>
          <p:cNvPr id="33" name="Group 8">
            <a:extLst>
              <a:ext uri="{FF2B5EF4-FFF2-40B4-BE49-F238E27FC236}">
                <a16:creationId xmlns:a16="http://schemas.microsoft.com/office/drawing/2014/main" id="{5B7A24CC-FF4D-B81A-DDB5-C49B7D81239E}"/>
              </a:ext>
            </a:extLst>
          </p:cNvPr>
          <p:cNvGrpSpPr/>
          <p:nvPr/>
        </p:nvGrpSpPr>
        <p:grpSpPr>
          <a:xfrm>
            <a:off x="302631" y="3251159"/>
            <a:ext cx="2871385" cy="2239108"/>
            <a:chOff x="0" y="0"/>
            <a:chExt cx="1500474" cy="1059142"/>
          </a:xfrm>
        </p:grpSpPr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D956A1BD-9D53-A33E-9D47-F49D056FDE78}"/>
                </a:ext>
              </a:extLst>
            </p:cNvPr>
            <p:cNvSpPr/>
            <p:nvPr/>
          </p:nvSpPr>
          <p:spPr>
            <a:xfrm>
              <a:off x="0" y="0"/>
              <a:ext cx="1500474" cy="1059143"/>
            </a:xfrm>
            <a:custGeom>
              <a:avLst/>
              <a:gdLst/>
              <a:ahLst/>
              <a:cxnLst/>
              <a:rect l="l" t="t" r="r" b="b"/>
              <a:pathLst>
                <a:path w="1500474" h="1059143">
                  <a:moveTo>
                    <a:pt x="1376013" y="1059142"/>
                  </a:moveTo>
                  <a:lnTo>
                    <a:pt x="124460" y="1059142"/>
                  </a:lnTo>
                  <a:cubicBezTo>
                    <a:pt x="55880" y="1059142"/>
                    <a:pt x="0" y="1003262"/>
                    <a:pt x="0" y="9346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76014" y="0"/>
                  </a:lnTo>
                  <a:cubicBezTo>
                    <a:pt x="1444594" y="0"/>
                    <a:pt x="1500474" y="55880"/>
                    <a:pt x="1500474" y="124460"/>
                  </a:cubicBezTo>
                  <a:lnTo>
                    <a:pt x="1500474" y="934682"/>
                  </a:lnTo>
                  <a:cubicBezTo>
                    <a:pt x="1500474" y="1003263"/>
                    <a:pt x="1444594" y="1059143"/>
                    <a:pt x="1376014" y="1059143"/>
                  </a:cubicBezTo>
                  <a:close/>
                </a:path>
              </a:pathLst>
            </a:custGeom>
            <a:solidFill>
              <a:srgbClr val="263F6B"/>
            </a:solidFill>
          </p:spPr>
        </p:sp>
      </p:grpSp>
      <p:sp>
        <p:nvSpPr>
          <p:cNvPr id="35" name="TextBox 29">
            <a:extLst>
              <a:ext uri="{FF2B5EF4-FFF2-40B4-BE49-F238E27FC236}">
                <a16:creationId xmlns:a16="http://schemas.microsoft.com/office/drawing/2014/main" id="{B375B6DE-1E7C-2368-A842-45125442E5FE}"/>
              </a:ext>
            </a:extLst>
          </p:cNvPr>
          <p:cNvSpPr txBox="1"/>
          <p:nvPr/>
        </p:nvSpPr>
        <p:spPr>
          <a:xfrm>
            <a:off x="117761" y="3941797"/>
            <a:ext cx="3241123" cy="819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en-US" sz="2500" spc="50" dirty="0" err="1">
                <a:solidFill>
                  <a:srgbClr val="FFFFFF"/>
                </a:solidFill>
                <a:latin typeface="Montserrat"/>
              </a:rPr>
              <a:t>Permohonan</a:t>
            </a:r>
            <a:r>
              <a:rPr lang="en-US" sz="2500" spc="50" dirty="0">
                <a:solidFill>
                  <a:srgbClr val="FFFFFF"/>
                </a:solidFill>
                <a:latin typeface="Montserrat"/>
              </a:rPr>
              <a:t> </a:t>
            </a:r>
          </a:p>
          <a:p>
            <a:pPr algn="ctr">
              <a:lnSpc>
                <a:spcPts val="3250"/>
              </a:lnSpc>
            </a:pPr>
            <a:r>
              <a:rPr lang="en-US" sz="2500" spc="50" dirty="0">
                <a:solidFill>
                  <a:srgbClr val="FFFFFF"/>
                </a:solidFill>
                <a:latin typeface="Montserrat"/>
              </a:rPr>
              <a:t>HPL</a:t>
            </a:r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2E8F63F6-1FFF-FF49-B37B-CA8C5C79845A}"/>
              </a:ext>
            </a:extLst>
          </p:cNvPr>
          <p:cNvSpPr/>
          <p:nvPr/>
        </p:nvSpPr>
        <p:spPr>
          <a:xfrm>
            <a:off x="5988286" y="5708518"/>
            <a:ext cx="5850216" cy="4309884"/>
          </a:xfrm>
          <a:custGeom>
            <a:avLst/>
            <a:gdLst/>
            <a:ahLst/>
            <a:cxnLst/>
            <a:rect l="l" t="t" r="r" b="b"/>
            <a:pathLst>
              <a:path w="12091529" h="8549719">
                <a:moveTo>
                  <a:pt x="0" y="0"/>
                </a:moveTo>
                <a:lnTo>
                  <a:pt x="12091529" y="0"/>
                </a:lnTo>
                <a:lnTo>
                  <a:pt x="12091529" y="8549718"/>
                </a:lnTo>
                <a:lnTo>
                  <a:pt x="0" y="8549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1170</Words>
  <Application>Microsoft Office PowerPoint</Application>
  <PresentationFormat>Custom</PresentationFormat>
  <Paragraphs>108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Cambria</vt:lpstr>
      <vt:lpstr>Calibri</vt:lpstr>
      <vt:lpstr>Montserrat Extra-Bold Italics</vt:lpstr>
      <vt:lpstr>Montserrat Italics</vt:lpstr>
      <vt:lpstr>Arial</vt:lpstr>
      <vt:lpstr>Montserrat Extra-Bold</vt:lpstr>
      <vt:lpstr>Montserrat</vt:lpstr>
      <vt:lpstr>Bookman Old Style</vt:lpstr>
      <vt:lpstr>Arial Black</vt:lpstr>
      <vt:lpstr>Bahnschrift SemiLight SemiConde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Profile</dc:title>
  <dc:creator>User</dc:creator>
  <cp:lastModifiedBy>sapto</cp:lastModifiedBy>
  <cp:revision>12</cp:revision>
  <dcterms:created xsi:type="dcterms:W3CDTF">2006-08-16T00:00:00Z</dcterms:created>
  <dcterms:modified xsi:type="dcterms:W3CDTF">2023-07-20T03:21:10Z</dcterms:modified>
  <dc:identifier>DAFlIawE-n0</dc:identifier>
</cp:coreProperties>
</file>