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72" r:id="rId7"/>
    <p:sldId id="276" r:id="rId8"/>
    <p:sldId id="277" r:id="rId9"/>
    <p:sldId id="275" r:id="rId10"/>
    <p:sldId id="262" r:id="rId11"/>
    <p:sldId id="261" r:id="rId12"/>
  </p:sldIdLst>
  <p:sldSz cx="18288000" cy="10287000"/>
  <p:notesSz cx="6858000" cy="9144000"/>
  <p:embeddedFontLst>
    <p:embeddedFont>
      <p:font typeface="Freestyle Script" panose="030804020302050B0404" pitchFamily="66" charset="0"/>
      <p:regular r:id="rId13"/>
    </p:embeddedFont>
    <p:embeddedFont>
      <p:font typeface="Canva Sans" panose="020B0604020202020204" charset="0"/>
      <p:regular r:id="rId14"/>
    </p:embeddedFont>
    <p:embeddedFont>
      <p:font typeface="Archivo Black" panose="020B0604020202020204" charset="0"/>
      <p:regular r:id="rId15"/>
    </p:embeddedFont>
    <p:embeddedFont>
      <p:font typeface="Century" panose="02040604050505020304" pitchFamily="18" charset="0"/>
      <p:regular r:id="rId16"/>
    </p:embeddedFont>
    <p:embeddedFont>
      <p:font typeface="Montserrat Classic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 Bold" panose="020B0704020202020204" pitchFamily="34" charset="0"/>
      <p:bold r:id="rId22"/>
    </p:embeddedFont>
    <p:embeddedFont>
      <p:font typeface="Canva Sans Bold" panose="020B0604020202020204" charset="0"/>
      <p:regular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Arial Unicode MS" panose="020B0604020202020204" pitchFamily="34" charset="-128"/>
      <p:regular r:id="rId28"/>
    </p:embeddedFont>
  </p:embeddedFontLst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03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CAA60-F2FA-4EC1-A868-37461EFA4D2E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E34C6D5-D11E-4F67-91AB-5544F873411D}">
      <dgm:prSet phldrT="[Text]" custT="1"/>
      <dgm:spPr>
        <a:solidFill>
          <a:srgbClr val="8E0000"/>
        </a:solidFill>
      </dgm:spPr>
      <dgm:t>
        <a:bodyPr/>
        <a:lstStyle/>
        <a:p>
          <a:pPr algn="just"/>
          <a:r>
            <a:rPr lang="en-US" sz="3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Pengamanan</a:t>
          </a:r>
          <a:r>
            <a:rPr lang="en-US" sz="3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Hukum</a:t>
          </a:r>
          <a:r>
            <a:rPr lang="en-US" sz="3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terhadap</a:t>
          </a:r>
          <a:r>
            <a:rPr lang="en-US" sz="3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tanah</a:t>
          </a:r>
          <a:r>
            <a:rPr lang="en-US" sz="3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yang </a:t>
          </a:r>
          <a:r>
            <a:rPr lang="en-US" sz="3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belum</a:t>
          </a:r>
          <a:r>
            <a:rPr lang="en-US" sz="3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memiliki</a:t>
          </a:r>
          <a:r>
            <a:rPr lang="en-US" sz="3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sertipikat</a:t>
          </a:r>
          <a:endParaRPr lang="en-US" sz="3200" dirty="0">
            <a:solidFill>
              <a:schemeClr val="bg1"/>
            </a:solidFill>
            <a:latin typeface="Century" panose="02040604050505020304" pitchFamily="18" charset="0"/>
            <a:cs typeface="Arial" panose="020B0604020202020204" pitchFamily="34" charset="0"/>
          </a:endParaRPr>
        </a:p>
      </dgm:t>
    </dgm:pt>
    <dgm:pt modelId="{9BAB8216-F139-4535-BBCD-7B7054460780}" type="parTrans" cxnId="{B0D817F5-C4CD-40A9-8913-8DCAF053E9A1}">
      <dgm:prSet/>
      <dgm:spPr/>
      <dgm:t>
        <a:bodyPr/>
        <a:lstStyle/>
        <a:p>
          <a:endParaRPr lang="en-US" sz="2200">
            <a:latin typeface="Century" panose="02040604050505020304" pitchFamily="18" charset="0"/>
          </a:endParaRPr>
        </a:p>
      </dgm:t>
    </dgm:pt>
    <dgm:pt modelId="{588F1D8B-4E33-4006-A4DF-0FF9FD0031FA}" type="sibTrans" cxnId="{B0D817F5-C4CD-40A9-8913-8DCAF053E9A1}">
      <dgm:prSet/>
      <dgm:spPr>
        <a:ln>
          <a:solidFill>
            <a:srgbClr val="8E0000"/>
          </a:solidFill>
        </a:ln>
      </dgm:spPr>
      <dgm:t>
        <a:bodyPr/>
        <a:lstStyle/>
        <a:p>
          <a:endParaRPr lang="en-US" sz="2200">
            <a:latin typeface="Century" panose="02040604050505020304" pitchFamily="18" charset="0"/>
          </a:endParaRPr>
        </a:p>
      </dgm:t>
    </dgm:pt>
    <dgm:pt modelId="{09D43728-2924-442D-AB84-69136E08DBCF}">
      <dgm:prSet phldrT="[Text]" custT="1"/>
      <dgm:spPr>
        <a:solidFill>
          <a:srgbClr val="8E0000"/>
        </a:solidFill>
      </dgm:spPr>
      <dgm:t>
        <a:bodyPr/>
        <a:lstStyle/>
        <a:p>
          <a:pPr algn="just"/>
          <a:r>
            <a:rPr lang="en-US" sz="3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Pengamanan</a:t>
          </a:r>
          <a:r>
            <a:rPr lang="en-US" sz="3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Hukum</a:t>
          </a:r>
          <a:r>
            <a:rPr lang="en-US" sz="3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terhadap</a:t>
          </a:r>
          <a:r>
            <a:rPr lang="en-US" sz="3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tanah</a:t>
          </a:r>
          <a:r>
            <a:rPr lang="en-US" sz="3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yang </a:t>
          </a:r>
          <a:r>
            <a:rPr lang="en-US" sz="3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sudah</a:t>
          </a:r>
          <a:r>
            <a:rPr lang="en-US" sz="3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bersertipikat</a:t>
          </a:r>
          <a:r>
            <a:rPr lang="en-US" sz="3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namun</a:t>
          </a:r>
          <a:r>
            <a:rPr lang="en-US" sz="3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belum</a:t>
          </a:r>
          <a:r>
            <a:rPr lang="en-US" sz="3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atas</a:t>
          </a:r>
          <a:r>
            <a:rPr lang="en-US" sz="3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nama</a:t>
          </a:r>
          <a:r>
            <a:rPr lang="en-US" sz="3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Pemerintah</a:t>
          </a:r>
          <a:r>
            <a:rPr lang="en-US" sz="3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Daerah</a:t>
          </a:r>
          <a:endParaRPr lang="en-US" sz="3200" dirty="0">
            <a:solidFill>
              <a:schemeClr val="bg1"/>
            </a:solidFill>
            <a:latin typeface="Century" panose="02040604050505020304" pitchFamily="18" charset="0"/>
          </a:endParaRPr>
        </a:p>
      </dgm:t>
    </dgm:pt>
    <dgm:pt modelId="{3791D071-23AB-41AD-8D35-7BC8CAB6383D}" type="parTrans" cxnId="{55B4945C-B0E8-4007-97F4-E9457BD4CECA}">
      <dgm:prSet/>
      <dgm:spPr/>
      <dgm:t>
        <a:bodyPr/>
        <a:lstStyle/>
        <a:p>
          <a:endParaRPr lang="en-US" sz="2200">
            <a:latin typeface="Century" panose="02040604050505020304" pitchFamily="18" charset="0"/>
          </a:endParaRPr>
        </a:p>
      </dgm:t>
    </dgm:pt>
    <dgm:pt modelId="{02208E37-AA68-4B2A-B1E3-9DC8F64413CE}" type="sibTrans" cxnId="{55B4945C-B0E8-4007-97F4-E9457BD4CECA}">
      <dgm:prSet/>
      <dgm:spPr/>
      <dgm:t>
        <a:bodyPr/>
        <a:lstStyle/>
        <a:p>
          <a:endParaRPr lang="en-US" sz="2200">
            <a:latin typeface="Century" panose="02040604050505020304" pitchFamily="18" charset="0"/>
          </a:endParaRPr>
        </a:p>
      </dgm:t>
    </dgm:pt>
    <dgm:pt modelId="{6A98A7B1-963F-4B78-9EF3-17D2E1A04C0E}" type="pres">
      <dgm:prSet presAssocID="{FABCAA60-F2FA-4EC1-A868-37461EFA4D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D580DCD-23CC-4BE8-8D47-33B6A63D9D4B}" type="pres">
      <dgm:prSet presAssocID="{FABCAA60-F2FA-4EC1-A868-37461EFA4D2E}" presName="Name1" presStyleCnt="0"/>
      <dgm:spPr/>
    </dgm:pt>
    <dgm:pt modelId="{603DEAD5-86C6-411A-A64E-8683DFD9F42D}" type="pres">
      <dgm:prSet presAssocID="{FABCAA60-F2FA-4EC1-A868-37461EFA4D2E}" presName="cycle" presStyleCnt="0"/>
      <dgm:spPr/>
    </dgm:pt>
    <dgm:pt modelId="{5F200FBA-E632-4379-91AC-388B4DEBA760}" type="pres">
      <dgm:prSet presAssocID="{FABCAA60-F2FA-4EC1-A868-37461EFA4D2E}" presName="srcNode" presStyleLbl="node1" presStyleIdx="0" presStyleCnt="2"/>
      <dgm:spPr/>
    </dgm:pt>
    <dgm:pt modelId="{49326E6A-8179-4AF4-84F3-BF6FC8D9E587}" type="pres">
      <dgm:prSet presAssocID="{FABCAA60-F2FA-4EC1-A868-37461EFA4D2E}" presName="conn" presStyleLbl="parChTrans1D2" presStyleIdx="0" presStyleCnt="1"/>
      <dgm:spPr/>
      <dgm:t>
        <a:bodyPr/>
        <a:lstStyle/>
        <a:p>
          <a:endParaRPr lang="en-US"/>
        </a:p>
      </dgm:t>
    </dgm:pt>
    <dgm:pt modelId="{E2F0474E-B2F7-4A87-A63C-16FCCE5BB3A5}" type="pres">
      <dgm:prSet presAssocID="{FABCAA60-F2FA-4EC1-A868-37461EFA4D2E}" presName="extraNode" presStyleLbl="node1" presStyleIdx="0" presStyleCnt="2"/>
      <dgm:spPr/>
    </dgm:pt>
    <dgm:pt modelId="{F7C7BF76-60AA-4FD9-8472-04ED37208B09}" type="pres">
      <dgm:prSet presAssocID="{FABCAA60-F2FA-4EC1-A868-37461EFA4D2E}" presName="dstNode" presStyleLbl="node1" presStyleIdx="0" presStyleCnt="2"/>
      <dgm:spPr/>
    </dgm:pt>
    <dgm:pt modelId="{5003C48F-B731-4CCF-BE57-ADAD87DA78E3}" type="pres">
      <dgm:prSet presAssocID="{DE34C6D5-D11E-4F67-91AB-5544F873411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A1D20-CFE8-4617-A48D-4FDC952AE504}" type="pres">
      <dgm:prSet presAssocID="{DE34C6D5-D11E-4F67-91AB-5544F873411D}" presName="accent_1" presStyleCnt="0"/>
      <dgm:spPr/>
    </dgm:pt>
    <dgm:pt modelId="{0A319802-D3C3-4F2B-8C8B-DC53ADCFCC68}" type="pres">
      <dgm:prSet presAssocID="{DE34C6D5-D11E-4F67-91AB-5544F873411D}" presName="accentRepeatNode" presStyleLbl="solidFgAcc1" presStyleIdx="0" presStyleCnt="2"/>
      <dgm:spPr>
        <a:solidFill>
          <a:schemeClr val="bg1"/>
        </a:solidFill>
        <a:ln>
          <a:solidFill>
            <a:srgbClr val="8E0000"/>
          </a:solidFill>
        </a:ln>
      </dgm:spPr>
    </dgm:pt>
    <dgm:pt modelId="{B15EF7DA-B1F3-4FF1-84A7-9E1E0FBA6360}" type="pres">
      <dgm:prSet presAssocID="{09D43728-2924-442D-AB84-69136E08DBC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C1F66-50F7-4FB3-B607-9801665AA236}" type="pres">
      <dgm:prSet presAssocID="{09D43728-2924-442D-AB84-69136E08DBCF}" presName="accent_2" presStyleCnt="0"/>
      <dgm:spPr/>
    </dgm:pt>
    <dgm:pt modelId="{97119D34-24A2-4F50-BC23-CA6A1C3CEBD2}" type="pres">
      <dgm:prSet presAssocID="{09D43728-2924-442D-AB84-69136E08DBCF}" presName="accentRepeatNode" presStyleLbl="solidFgAcc1" presStyleIdx="1" presStyleCnt="2"/>
      <dgm:spPr>
        <a:solidFill>
          <a:schemeClr val="bg1"/>
        </a:solidFill>
        <a:ln>
          <a:solidFill>
            <a:srgbClr val="8E0000"/>
          </a:solidFill>
        </a:ln>
      </dgm:spPr>
    </dgm:pt>
  </dgm:ptLst>
  <dgm:cxnLst>
    <dgm:cxn modelId="{A7CB1EAE-47BA-4EA5-B848-A5383C279C5F}" type="presOf" srcId="{DE34C6D5-D11E-4F67-91AB-5544F873411D}" destId="{5003C48F-B731-4CCF-BE57-ADAD87DA78E3}" srcOrd="0" destOrd="0" presId="urn:microsoft.com/office/officeart/2008/layout/VerticalCurvedList"/>
    <dgm:cxn modelId="{B0D817F5-C4CD-40A9-8913-8DCAF053E9A1}" srcId="{FABCAA60-F2FA-4EC1-A868-37461EFA4D2E}" destId="{DE34C6D5-D11E-4F67-91AB-5544F873411D}" srcOrd="0" destOrd="0" parTransId="{9BAB8216-F139-4535-BBCD-7B7054460780}" sibTransId="{588F1D8B-4E33-4006-A4DF-0FF9FD0031FA}"/>
    <dgm:cxn modelId="{61D48F7F-D9CB-4281-AEBD-2FFCF6859681}" type="presOf" srcId="{588F1D8B-4E33-4006-A4DF-0FF9FD0031FA}" destId="{49326E6A-8179-4AF4-84F3-BF6FC8D9E587}" srcOrd="0" destOrd="0" presId="urn:microsoft.com/office/officeart/2008/layout/VerticalCurvedList"/>
    <dgm:cxn modelId="{55B4945C-B0E8-4007-97F4-E9457BD4CECA}" srcId="{FABCAA60-F2FA-4EC1-A868-37461EFA4D2E}" destId="{09D43728-2924-442D-AB84-69136E08DBCF}" srcOrd="1" destOrd="0" parTransId="{3791D071-23AB-41AD-8D35-7BC8CAB6383D}" sibTransId="{02208E37-AA68-4B2A-B1E3-9DC8F64413CE}"/>
    <dgm:cxn modelId="{CE0F1D6C-2E23-4193-AC0C-8E9A5B765167}" type="presOf" srcId="{09D43728-2924-442D-AB84-69136E08DBCF}" destId="{B15EF7DA-B1F3-4FF1-84A7-9E1E0FBA6360}" srcOrd="0" destOrd="0" presId="urn:microsoft.com/office/officeart/2008/layout/VerticalCurvedList"/>
    <dgm:cxn modelId="{F34B7588-A6E3-4991-9301-9851AC9D5C12}" type="presOf" srcId="{FABCAA60-F2FA-4EC1-A868-37461EFA4D2E}" destId="{6A98A7B1-963F-4B78-9EF3-17D2E1A04C0E}" srcOrd="0" destOrd="0" presId="urn:microsoft.com/office/officeart/2008/layout/VerticalCurvedList"/>
    <dgm:cxn modelId="{22F1B6F4-B360-49F3-BCF1-071F7F3E9B44}" type="presParOf" srcId="{6A98A7B1-963F-4B78-9EF3-17D2E1A04C0E}" destId="{ED580DCD-23CC-4BE8-8D47-33B6A63D9D4B}" srcOrd="0" destOrd="0" presId="urn:microsoft.com/office/officeart/2008/layout/VerticalCurvedList"/>
    <dgm:cxn modelId="{00B7512C-66A4-465F-AD01-2FA04D6F7887}" type="presParOf" srcId="{ED580DCD-23CC-4BE8-8D47-33B6A63D9D4B}" destId="{603DEAD5-86C6-411A-A64E-8683DFD9F42D}" srcOrd="0" destOrd="0" presId="urn:microsoft.com/office/officeart/2008/layout/VerticalCurvedList"/>
    <dgm:cxn modelId="{C53AB057-E611-44F7-B3B3-EA407797A10A}" type="presParOf" srcId="{603DEAD5-86C6-411A-A64E-8683DFD9F42D}" destId="{5F200FBA-E632-4379-91AC-388B4DEBA760}" srcOrd="0" destOrd="0" presId="urn:microsoft.com/office/officeart/2008/layout/VerticalCurvedList"/>
    <dgm:cxn modelId="{9AAA0414-FFCF-48A4-AEE8-E579F1357712}" type="presParOf" srcId="{603DEAD5-86C6-411A-A64E-8683DFD9F42D}" destId="{49326E6A-8179-4AF4-84F3-BF6FC8D9E587}" srcOrd="1" destOrd="0" presId="urn:microsoft.com/office/officeart/2008/layout/VerticalCurvedList"/>
    <dgm:cxn modelId="{8A25E209-45E8-4722-BDF0-3D5B3A0EDA4E}" type="presParOf" srcId="{603DEAD5-86C6-411A-A64E-8683DFD9F42D}" destId="{E2F0474E-B2F7-4A87-A63C-16FCCE5BB3A5}" srcOrd="2" destOrd="0" presId="urn:microsoft.com/office/officeart/2008/layout/VerticalCurvedList"/>
    <dgm:cxn modelId="{EDB9A3E7-0A0C-4854-AFE6-3D290BC3A903}" type="presParOf" srcId="{603DEAD5-86C6-411A-A64E-8683DFD9F42D}" destId="{F7C7BF76-60AA-4FD9-8472-04ED37208B09}" srcOrd="3" destOrd="0" presId="urn:microsoft.com/office/officeart/2008/layout/VerticalCurvedList"/>
    <dgm:cxn modelId="{21F11AEB-2B6D-4F06-8984-4699AEF1BCBF}" type="presParOf" srcId="{ED580DCD-23CC-4BE8-8D47-33B6A63D9D4B}" destId="{5003C48F-B731-4CCF-BE57-ADAD87DA78E3}" srcOrd="1" destOrd="0" presId="urn:microsoft.com/office/officeart/2008/layout/VerticalCurvedList"/>
    <dgm:cxn modelId="{F95B5B51-9CDD-433C-8979-A0D44A026A2A}" type="presParOf" srcId="{ED580DCD-23CC-4BE8-8D47-33B6A63D9D4B}" destId="{E00A1D20-CFE8-4617-A48D-4FDC952AE504}" srcOrd="2" destOrd="0" presId="urn:microsoft.com/office/officeart/2008/layout/VerticalCurvedList"/>
    <dgm:cxn modelId="{A6533DB2-298D-4355-A980-C0D3559B2BAD}" type="presParOf" srcId="{E00A1D20-CFE8-4617-A48D-4FDC952AE504}" destId="{0A319802-D3C3-4F2B-8C8B-DC53ADCFCC68}" srcOrd="0" destOrd="0" presId="urn:microsoft.com/office/officeart/2008/layout/VerticalCurvedList"/>
    <dgm:cxn modelId="{69965069-3665-4D45-8E2E-F5A01D3862BE}" type="presParOf" srcId="{ED580DCD-23CC-4BE8-8D47-33B6A63D9D4B}" destId="{B15EF7DA-B1F3-4FF1-84A7-9E1E0FBA6360}" srcOrd="3" destOrd="0" presId="urn:microsoft.com/office/officeart/2008/layout/VerticalCurvedList"/>
    <dgm:cxn modelId="{AC4AF5AA-DFBA-4C27-A0BE-5027B143FAB0}" type="presParOf" srcId="{ED580DCD-23CC-4BE8-8D47-33B6A63D9D4B}" destId="{9A7C1F66-50F7-4FB3-B607-9801665AA236}" srcOrd="4" destOrd="0" presId="urn:microsoft.com/office/officeart/2008/layout/VerticalCurvedList"/>
    <dgm:cxn modelId="{6D069911-E34C-484A-9438-DC661216CA3B}" type="presParOf" srcId="{9A7C1F66-50F7-4FB3-B607-9801665AA236}" destId="{97119D34-24A2-4F50-BC23-CA6A1C3CEBD2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26E6A-8179-4AF4-84F3-BF6FC8D9E587}">
      <dsp:nvSpPr>
        <dsp:cNvPr id="0" name=""/>
        <dsp:cNvSpPr/>
      </dsp:nvSpPr>
      <dsp:spPr>
        <a:xfrm>
          <a:off x="-5172689" y="-798337"/>
          <a:ext cx="6206774" cy="6206774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rgbClr val="8E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3C48F-B731-4CCF-BE57-ADAD87DA78E3}">
      <dsp:nvSpPr>
        <dsp:cNvPr id="0" name=""/>
        <dsp:cNvSpPr/>
      </dsp:nvSpPr>
      <dsp:spPr>
        <a:xfrm>
          <a:off x="847451" y="658598"/>
          <a:ext cx="14977830" cy="1317013"/>
        </a:xfrm>
        <a:prstGeom prst="rect">
          <a:avLst/>
        </a:prstGeom>
        <a:solidFill>
          <a:srgbClr val="8E000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379" tIns="81280" rIns="81280" bIns="8128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Pengamanan</a:t>
          </a:r>
          <a:r>
            <a:rPr lang="en-US" sz="3200" kern="1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Hukum</a:t>
          </a:r>
          <a:r>
            <a:rPr lang="en-US" sz="3200" kern="1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terhadap</a:t>
          </a:r>
          <a:r>
            <a:rPr lang="en-US" sz="3200" kern="1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tanah</a:t>
          </a:r>
          <a:r>
            <a:rPr lang="en-US" sz="3200" kern="1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yang </a:t>
          </a:r>
          <a:r>
            <a:rPr lang="en-US" sz="3200" kern="1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belum</a:t>
          </a:r>
          <a:r>
            <a:rPr lang="en-US" sz="3200" kern="1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memiliki</a:t>
          </a:r>
          <a:r>
            <a:rPr lang="en-US" sz="3200" kern="1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sertipikat</a:t>
          </a:r>
          <a:endParaRPr lang="en-US" sz="3200" kern="1200" dirty="0">
            <a:solidFill>
              <a:schemeClr val="bg1"/>
            </a:solidFill>
            <a:latin typeface="Century" panose="02040604050505020304" pitchFamily="18" charset="0"/>
            <a:cs typeface="Arial" panose="020B0604020202020204" pitchFamily="34" charset="0"/>
          </a:endParaRPr>
        </a:p>
      </dsp:txBody>
      <dsp:txXfrm>
        <a:off x="847451" y="658598"/>
        <a:ext cx="14977830" cy="1317013"/>
      </dsp:txXfrm>
    </dsp:sp>
    <dsp:sp modelId="{0A319802-D3C3-4F2B-8C8B-DC53ADCFCC68}">
      <dsp:nvSpPr>
        <dsp:cNvPr id="0" name=""/>
        <dsp:cNvSpPr/>
      </dsp:nvSpPr>
      <dsp:spPr>
        <a:xfrm>
          <a:off x="24318" y="493972"/>
          <a:ext cx="1646266" cy="164626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8E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EF7DA-B1F3-4FF1-84A7-9E1E0FBA6360}">
      <dsp:nvSpPr>
        <dsp:cNvPr id="0" name=""/>
        <dsp:cNvSpPr/>
      </dsp:nvSpPr>
      <dsp:spPr>
        <a:xfrm>
          <a:off x="847451" y="2634487"/>
          <a:ext cx="14977830" cy="1317013"/>
        </a:xfrm>
        <a:prstGeom prst="rect">
          <a:avLst/>
        </a:prstGeom>
        <a:solidFill>
          <a:srgbClr val="8E000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379" tIns="81280" rIns="81280" bIns="8128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Pengamanan</a:t>
          </a:r>
          <a:r>
            <a:rPr lang="en-US" sz="3200" kern="1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Hukum</a:t>
          </a:r>
          <a:r>
            <a:rPr lang="en-US" sz="3200" kern="1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terhadap</a:t>
          </a:r>
          <a:r>
            <a:rPr lang="en-US" sz="3200" kern="1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tanah</a:t>
          </a:r>
          <a:r>
            <a:rPr lang="en-US" sz="3200" kern="1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yang </a:t>
          </a:r>
          <a:r>
            <a:rPr lang="en-US" sz="3200" kern="1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sudah</a:t>
          </a:r>
          <a:r>
            <a:rPr lang="en-US" sz="3200" kern="1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bersertipikat</a:t>
          </a:r>
          <a:r>
            <a:rPr lang="en-US" sz="3200" kern="1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namun</a:t>
          </a:r>
          <a:r>
            <a:rPr lang="en-US" sz="3200" kern="1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belum</a:t>
          </a:r>
          <a:r>
            <a:rPr lang="en-US" sz="3200" kern="1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atas</a:t>
          </a:r>
          <a:r>
            <a:rPr lang="en-US" sz="3200" kern="1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nama</a:t>
          </a:r>
          <a:r>
            <a:rPr lang="en-US" sz="3200" kern="1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Pemerintah</a:t>
          </a:r>
          <a:r>
            <a:rPr lang="en-US" sz="3200" kern="1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rPr>
            <a:t> Daerah</a:t>
          </a:r>
          <a:endParaRPr lang="en-US" sz="3200" kern="1200" dirty="0">
            <a:solidFill>
              <a:schemeClr val="bg1"/>
            </a:solidFill>
            <a:latin typeface="Century" panose="02040604050505020304" pitchFamily="18" charset="0"/>
          </a:endParaRPr>
        </a:p>
      </dsp:txBody>
      <dsp:txXfrm>
        <a:off x="847451" y="2634487"/>
        <a:ext cx="14977830" cy="1317013"/>
      </dsp:txXfrm>
    </dsp:sp>
    <dsp:sp modelId="{97119D34-24A2-4F50-BC23-CA6A1C3CEBD2}">
      <dsp:nvSpPr>
        <dsp:cNvPr id="0" name=""/>
        <dsp:cNvSpPr/>
      </dsp:nvSpPr>
      <dsp:spPr>
        <a:xfrm>
          <a:off x="24318" y="2469861"/>
          <a:ext cx="1646266" cy="164626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8E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EB57-4FF0-43CA-9C0A-17E9410D35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20-Jul-23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9B8E-8546-4B6F-A01E-B8232F3F3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4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EB57-4FF0-43CA-9C0A-17E9410D35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20-Jul-23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9B8E-8546-4B6F-A01E-B8232F3F3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95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EB57-4FF0-43CA-9C0A-17E9410D35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20-Jul-23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9B8E-8546-4B6F-A01E-B8232F3F3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24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EB57-4FF0-43CA-9C0A-17E9410D35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20-Jul-23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9B8E-8546-4B6F-A01E-B8232F3F3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84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EB57-4FF0-43CA-9C0A-17E9410D35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20-Jul-23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9B8E-8546-4B6F-A01E-B8232F3F3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65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EB57-4FF0-43CA-9C0A-17E9410D35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20-Jul-23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9B8E-8546-4B6F-A01E-B8232F3F3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0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EB57-4FF0-43CA-9C0A-17E9410D35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20-Jul-23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9B8E-8546-4B6F-A01E-B8232F3F3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04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EB57-4FF0-43CA-9C0A-17E9410D35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20-Jul-23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9B8E-8546-4B6F-A01E-B8232F3F3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EB57-4FF0-43CA-9C0A-17E9410D35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20-Jul-23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9B8E-8546-4B6F-A01E-B8232F3F3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65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EB57-4FF0-43CA-9C0A-17E9410D35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20-Jul-23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9B8E-8546-4B6F-A01E-B8232F3F3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35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EB57-4FF0-43CA-9C0A-17E9410D35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20-Jul-23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9B8E-8546-4B6F-A01E-B8232F3F3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1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2" indent="0">
              <a:buNone/>
              <a:defRPr sz="1600" b="1"/>
            </a:lvl6pPr>
            <a:lvl7pPr marL="2743178" indent="0">
              <a:buNone/>
              <a:defRPr sz="1600" b="1"/>
            </a:lvl7pPr>
            <a:lvl8pPr marL="3200374" indent="0">
              <a:buNone/>
              <a:defRPr sz="1600" b="1"/>
            </a:lvl8pPr>
            <a:lvl9pPr marL="36575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2" indent="0">
              <a:buNone/>
              <a:defRPr sz="1600" b="1"/>
            </a:lvl6pPr>
            <a:lvl7pPr marL="2743178" indent="0">
              <a:buNone/>
              <a:defRPr sz="1600" b="1"/>
            </a:lvl7pPr>
            <a:lvl8pPr marL="3200374" indent="0">
              <a:buNone/>
              <a:defRPr sz="1600" b="1"/>
            </a:lvl8pPr>
            <a:lvl9pPr marL="36575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3" indent="0">
              <a:buNone/>
              <a:defRPr sz="1100"/>
            </a:lvl3pPr>
            <a:lvl4pPr marL="1371589" indent="0">
              <a:buNone/>
              <a:defRPr sz="900"/>
            </a:lvl4pPr>
            <a:lvl5pPr marL="1828785" indent="0">
              <a:buNone/>
              <a:defRPr sz="900"/>
            </a:lvl5pPr>
            <a:lvl6pPr marL="2285982" indent="0">
              <a:buNone/>
              <a:defRPr sz="900"/>
            </a:lvl6pPr>
            <a:lvl7pPr marL="2743178" indent="0">
              <a:buNone/>
              <a:defRPr sz="900"/>
            </a:lvl7pPr>
            <a:lvl8pPr marL="3200374" indent="0">
              <a:buNone/>
              <a:defRPr sz="900"/>
            </a:lvl8pPr>
            <a:lvl9pPr marL="365757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900"/>
            </a:lvl2pPr>
            <a:lvl3pPr marL="914393" indent="0">
              <a:buNone/>
              <a:defRPr sz="2300"/>
            </a:lvl3pPr>
            <a:lvl4pPr marL="1371589" indent="0">
              <a:buNone/>
              <a:defRPr sz="2000"/>
            </a:lvl4pPr>
            <a:lvl5pPr marL="1828785" indent="0">
              <a:buNone/>
              <a:defRPr sz="2000"/>
            </a:lvl5pPr>
            <a:lvl6pPr marL="2285982" indent="0">
              <a:buNone/>
              <a:defRPr sz="2000"/>
            </a:lvl6pPr>
            <a:lvl7pPr marL="2743178" indent="0">
              <a:buNone/>
              <a:defRPr sz="2000"/>
            </a:lvl7pPr>
            <a:lvl8pPr marL="3200374" indent="0">
              <a:buNone/>
              <a:defRPr sz="2000"/>
            </a:lvl8pPr>
            <a:lvl9pPr marL="365757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3" indent="0">
              <a:buNone/>
              <a:defRPr sz="1100"/>
            </a:lvl3pPr>
            <a:lvl4pPr marL="1371589" indent="0">
              <a:buNone/>
              <a:defRPr sz="900"/>
            </a:lvl4pPr>
            <a:lvl5pPr marL="1828785" indent="0">
              <a:buNone/>
              <a:defRPr sz="900"/>
            </a:lvl5pPr>
            <a:lvl6pPr marL="2285982" indent="0">
              <a:buNone/>
              <a:defRPr sz="900"/>
            </a:lvl6pPr>
            <a:lvl7pPr marL="2743178" indent="0">
              <a:buNone/>
              <a:defRPr sz="900"/>
            </a:lvl7pPr>
            <a:lvl8pPr marL="3200374" indent="0">
              <a:buNone/>
              <a:defRPr sz="900"/>
            </a:lvl8pPr>
            <a:lvl9pPr marL="365757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9" tIns="45719" rIns="91439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93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7" indent="-342897" algn="l" defTabSz="9143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4" indent="-285748" algn="l" defTabSz="914393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1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7" indent="-228598" algn="l" defTabSz="9143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4" indent="-228598" algn="l" defTabSz="9143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0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6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3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9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9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5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2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8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4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1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2844"/>
            <a:fld id="{389FEB57-4FF0-43CA-9C0A-17E9410D35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32844"/>
              <a:t>20-Jul-23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284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2844"/>
            <a:fld id="{E38A9B8E-8546-4B6F-A01E-B8232F3F3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3284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7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632844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1632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1632844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1632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16328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1632844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1632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1632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1632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1632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651"/>
          <a:stretch>
            <a:fillRect/>
          </a:stretch>
        </p:blipFill>
        <p:spPr>
          <a:xfrm flipH="1">
            <a:off x="0" y="34290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4521330">
            <a:off x="5354462" y="1961717"/>
            <a:ext cx="14167640" cy="7119240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9"/>
                </a:lnTo>
                <a:lnTo>
                  <a:pt x="0" y="71192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320987" y="-239997"/>
            <a:ext cx="8698394" cy="10526998"/>
            <a:chOff x="0" y="0"/>
            <a:chExt cx="8603361" cy="10286746"/>
          </a:xfrm>
        </p:grpSpPr>
        <p:sp>
          <p:nvSpPr>
            <p:cNvPr id="5" name="Freeform 5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4"/>
              <a:stretch>
                <a:fillRect l="-39675" r="-3967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3448" y="2222487"/>
            <a:ext cx="19005932" cy="2681016"/>
            <a:chOff x="0" y="0"/>
            <a:chExt cx="4331838" cy="7061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31838" cy="706111"/>
            </a:xfrm>
            <a:custGeom>
              <a:avLst/>
              <a:gdLst/>
              <a:ahLst/>
              <a:cxnLst/>
              <a:rect l="l" t="t" r="r" b="b"/>
              <a:pathLst>
                <a:path w="4331838" h="706111">
                  <a:moveTo>
                    <a:pt x="0" y="0"/>
                  </a:moveTo>
                  <a:lnTo>
                    <a:pt x="4331838" y="0"/>
                  </a:lnTo>
                  <a:lnTo>
                    <a:pt x="4331838" y="706111"/>
                  </a:lnTo>
                  <a:lnTo>
                    <a:pt x="0" y="706111"/>
                  </a:lnTo>
                  <a:close/>
                </a:path>
              </a:pathLst>
            </a:custGeom>
            <a:solidFill>
              <a:srgbClr val="FFFFFF">
                <a:alpha val="54902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6933015"/>
            <a:ext cx="9904960" cy="680751"/>
          </a:xfrm>
          <a:custGeom>
            <a:avLst/>
            <a:gdLst/>
            <a:ahLst/>
            <a:cxnLst/>
            <a:rect l="l" t="t" r="r" b="b"/>
            <a:pathLst>
              <a:path w="9904959" h="680751">
                <a:moveTo>
                  <a:pt x="0" y="0"/>
                </a:moveTo>
                <a:lnTo>
                  <a:pt x="9904959" y="0"/>
                </a:lnTo>
                <a:lnTo>
                  <a:pt x="9904959" y="680751"/>
                </a:lnTo>
                <a:lnTo>
                  <a:pt x="0" y="6807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736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6959" y="479577"/>
            <a:ext cx="1397854" cy="1397853"/>
          </a:xfrm>
          <a:custGeom>
            <a:avLst/>
            <a:gdLst/>
            <a:ahLst/>
            <a:cxnLst/>
            <a:rect l="l" t="t" r="r" b="b"/>
            <a:pathLst>
              <a:path w="1397853" h="1397853">
                <a:moveTo>
                  <a:pt x="0" y="0"/>
                </a:moveTo>
                <a:lnTo>
                  <a:pt x="1397853" y="0"/>
                </a:lnTo>
                <a:lnTo>
                  <a:pt x="1397853" y="1397853"/>
                </a:lnTo>
                <a:lnTo>
                  <a:pt x="0" y="13978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70547" y="2639665"/>
            <a:ext cx="1062126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x-none" sz="4000" spc="79">
                <a:solidFill>
                  <a:srgbClr val="040506"/>
                </a:solidFill>
                <a:latin typeface="Archivo Black"/>
              </a:rPr>
              <a:t>ARAH </a:t>
            </a:r>
            <a:r>
              <a:rPr lang="en-US" sz="4000" spc="79">
                <a:solidFill>
                  <a:srgbClr val="040506"/>
                </a:solidFill>
                <a:latin typeface="Archivo Black"/>
              </a:rPr>
              <a:t>KEBIJAKAN</a:t>
            </a:r>
            <a:endParaRPr lang="en-US" sz="4000" spc="79" dirty="0">
              <a:solidFill>
                <a:srgbClr val="040506"/>
              </a:solidFill>
              <a:latin typeface="Archivo Black"/>
            </a:endParaRPr>
          </a:p>
          <a:p>
            <a:pPr algn="ctr"/>
            <a:r>
              <a:rPr lang="en-US" sz="4000" spc="79" dirty="0">
                <a:solidFill>
                  <a:srgbClr val="040506"/>
                </a:solidFill>
                <a:latin typeface="Archivo Black"/>
              </a:rPr>
              <a:t>PENGELOLAAN DAN PENGAWASAN</a:t>
            </a:r>
          </a:p>
          <a:p>
            <a:pPr algn="ctr"/>
            <a:r>
              <a:rPr lang="en-US" sz="4000" spc="79" dirty="0">
                <a:solidFill>
                  <a:srgbClr val="040506"/>
                </a:solidFill>
                <a:latin typeface="Archivo Black"/>
              </a:rPr>
              <a:t>BARANG MILIK DAERAH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34811" y="594050"/>
            <a:ext cx="9497482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6"/>
              </a:lnSpc>
            </a:pPr>
            <a:r>
              <a:rPr lang="en-US" sz="2100" spc="116">
                <a:solidFill>
                  <a:srgbClr val="231F20"/>
                </a:solidFill>
                <a:latin typeface="Montserrat Classic Bold"/>
              </a:rPr>
              <a:t>DIREKTORAT BUMD, BLUD DAN BMD</a:t>
            </a:r>
          </a:p>
          <a:p>
            <a:pPr>
              <a:lnSpc>
                <a:spcPts val="3036"/>
              </a:lnSpc>
            </a:pPr>
            <a:r>
              <a:rPr lang="en-US" sz="2100" spc="116">
                <a:solidFill>
                  <a:srgbClr val="231F20"/>
                </a:solidFill>
                <a:latin typeface="Montserrat Classic Bold"/>
              </a:rPr>
              <a:t>DITJEN BINA KEUANGAN DAERAH</a:t>
            </a:r>
          </a:p>
          <a:p>
            <a:pPr>
              <a:lnSpc>
                <a:spcPts val="3036"/>
              </a:lnSpc>
            </a:pPr>
            <a:r>
              <a:rPr lang="en-US" sz="2100" spc="116">
                <a:solidFill>
                  <a:srgbClr val="231F20"/>
                </a:solidFill>
                <a:latin typeface="Montserrat Classic Bold"/>
              </a:rPr>
              <a:t>KEMENTERIAN DALAM NEGERI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48" y="8703493"/>
            <a:ext cx="10933660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dirty="0" err="1">
                <a:solidFill>
                  <a:srgbClr val="000000"/>
                </a:solidFill>
                <a:latin typeface="Canva Sans"/>
              </a:rPr>
              <a:t>Disampaikan</a:t>
            </a:r>
            <a:r>
              <a:rPr lang="en-US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nva Sans"/>
              </a:rPr>
              <a:t>pada</a:t>
            </a:r>
            <a:r>
              <a:rPr lang="en-US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nva Sans"/>
              </a:rPr>
              <a:t>Kegiatan</a:t>
            </a:r>
            <a:r>
              <a:rPr lang="en-US" dirty="0">
                <a:solidFill>
                  <a:srgbClr val="000000"/>
                </a:solidFill>
                <a:latin typeface="Canva Sans"/>
              </a:rPr>
              <a:t> Webinar </a:t>
            </a:r>
            <a:r>
              <a:rPr lang="en-US" i="1" dirty="0">
                <a:solidFill>
                  <a:srgbClr val="000000"/>
                </a:solidFill>
                <a:latin typeface="Canva Sans"/>
              </a:rPr>
              <a:t>Road to </a:t>
            </a:r>
            <a:r>
              <a:rPr lang="en-US" dirty="0" err="1">
                <a:solidFill>
                  <a:srgbClr val="000000"/>
                </a:solidFill>
                <a:latin typeface="Canva Sans"/>
              </a:rPr>
              <a:t>Karimun</a:t>
            </a:r>
            <a:r>
              <a:rPr lang="en-US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>
                <a:solidFill>
                  <a:srgbClr val="000000"/>
                </a:solidFill>
                <a:latin typeface="Canva Sans"/>
              </a:rPr>
              <a:t>2023 </a:t>
            </a:r>
            <a:r>
              <a:rPr lang="x-none">
                <a:solidFill>
                  <a:srgbClr val="000000"/>
                </a:solidFill>
                <a:latin typeface="Canva Sans"/>
              </a:rPr>
              <a:t>yang </a:t>
            </a:r>
            <a:r>
              <a:rPr lang="en-US">
                <a:solidFill>
                  <a:srgbClr val="000000"/>
                </a:solidFill>
                <a:latin typeface="Canva Sans"/>
              </a:rPr>
              <a:t>diselenggarakan </a:t>
            </a:r>
            <a:r>
              <a:rPr lang="en-US" dirty="0" err="1">
                <a:solidFill>
                  <a:srgbClr val="000000"/>
                </a:solidFill>
                <a:latin typeface="Canva Sans"/>
              </a:rPr>
              <a:t>oleh</a:t>
            </a:r>
            <a:endParaRPr lang="en-US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2661"/>
              </a:lnSpc>
            </a:pPr>
            <a:r>
              <a:rPr lang="en-US" dirty="0" err="1">
                <a:solidFill>
                  <a:srgbClr val="000000"/>
                </a:solidFill>
                <a:latin typeface="Canva Sans"/>
              </a:rPr>
              <a:t>Kementerian</a:t>
            </a:r>
            <a:r>
              <a:rPr lang="en-US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nva Sans"/>
              </a:rPr>
              <a:t>Agraria</a:t>
            </a:r>
            <a:r>
              <a:rPr lang="en-US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nva Sans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nva Sans"/>
              </a:rPr>
              <a:t> Tata </a:t>
            </a:r>
            <a:r>
              <a:rPr lang="en-US" dirty="0" err="1">
                <a:solidFill>
                  <a:srgbClr val="000000"/>
                </a:solidFill>
                <a:latin typeface="Canva Sans"/>
              </a:rPr>
              <a:t>Ruang</a:t>
            </a:r>
            <a:r>
              <a:rPr lang="en-US" dirty="0">
                <a:solidFill>
                  <a:srgbClr val="000000"/>
                </a:solidFill>
                <a:latin typeface="Canva Sans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Canva Sans"/>
              </a:rPr>
              <a:t>Badan</a:t>
            </a:r>
            <a:r>
              <a:rPr lang="en-US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nva Sans"/>
              </a:rPr>
              <a:t>Pertanahan</a:t>
            </a:r>
            <a:r>
              <a:rPr lang="en-US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nva Sans"/>
              </a:rPr>
              <a:t>Nasional</a:t>
            </a:r>
            <a:endParaRPr lang="en-US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2661"/>
              </a:lnSpc>
            </a:pPr>
            <a:r>
              <a:rPr lang="en-US" dirty="0">
                <a:solidFill>
                  <a:srgbClr val="000000"/>
                </a:solidFill>
                <a:latin typeface="Canva Sans"/>
              </a:rPr>
              <a:t>Jakarta, 20 </a:t>
            </a:r>
            <a:r>
              <a:rPr lang="en-US" dirty="0" err="1">
                <a:solidFill>
                  <a:srgbClr val="000000"/>
                </a:solidFill>
                <a:latin typeface="Canva Sans"/>
              </a:rPr>
              <a:t>Juli</a:t>
            </a:r>
            <a:r>
              <a:rPr lang="en-US" dirty="0">
                <a:solidFill>
                  <a:srgbClr val="000000"/>
                </a:solidFill>
                <a:latin typeface="Canva Sans"/>
              </a:rPr>
              <a:t>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2710" y="5854364"/>
            <a:ext cx="1093366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Bambang Ardianto, ST., MM</a:t>
            </a:r>
          </a:p>
          <a:p>
            <a:pPr algn="ctr">
              <a:lnSpc>
                <a:spcPts val="3080"/>
              </a:lnSpc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Plh. Direktur BUMD, BLUD dan Barang Milik Daerah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764344">
            <a:off x="7499531" y="-923721"/>
            <a:ext cx="1088514" cy="11908815"/>
            <a:chOff x="0" y="0"/>
            <a:chExt cx="286687" cy="31364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687" cy="3136478"/>
            </a:xfrm>
            <a:custGeom>
              <a:avLst/>
              <a:gdLst/>
              <a:ahLst/>
              <a:cxnLst/>
              <a:rect l="l" t="t" r="r" b="b"/>
              <a:pathLst>
                <a:path w="286687" h="3136478">
                  <a:moveTo>
                    <a:pt x="0" y="0"/>
                  </a:moveTo>
                  <a:lnTo>
                    <a:pt x="286687" y="0"/>
                  </a:lnTo>
                  <a:lnTo>
                    <a:pt x="286687" y="3136478"/>
                  </a:lnTo>
                  <a:lnTo>
                    <a:pt x="0" y="3136478"/>
                  </a:lnTo>
                  <a:close/>
                </a:path>
              </a:pathLst>
            </a:custGeom>
            <a:gradFill rotWithShape="1">
              <a:gsLst>
                <a:gs pos="0">
                  <a:srgbClr val="696969">
                    <a:alpha val="41040"/>
                  </a:srgbClr>
                </a:gs>
                <a:gs pos="33333">
                  <a:srgbClr val="B4B4B4">
                    <a:alpha val="47025"/>
                  </a:srgbClr>
                </a:gs>
                <a:gs pos="66667">
                  <a:srgbClr val="EEEEEE">
                    <a:alpha val="40185"/>
                  </a:srgbClr>
                </a:gs>
                <a:gs pos="100000">
                  <a:srgbClr val="FBFBFB">
                    <a:alpha val="1254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" y="0"/>
            <a:ext cx="8883790" cy="10287000"/>
            <a:chOff x="0" y="0"/>
            <a:chExt cx="8585708" cy="10287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85708" cy="10286999"/>
            </a:xfrm>
            <a:custGeom>
              <a:avLst/>
              <a:gdLst/>
              <a:ahLst/>
              <a:cxnLst/>
              <a:rect l="l" t="t" r="r" b="b"/>
              <a:pathLst>
                <a:path w="8585708" h="10286999">
                  <a:moveTo>
                    <a:pt x="8585708" y="762"/>
                  </a:moveTo>
                  <a:cubicBezTo>
                    <a:pt x="8581644" y="20447"/>
                    <a:pt x="8577961" y="40132"/>
                    <a:pt x="8573515" y="59690"/>
                  </a:cubicBezTo>
                  <a:cubicBezTo>
                    <a:pt x="8478138" y="485521"/>
                    <a:pt x="8382634" y="911225"/>
                    <a:pt x="8287258" y="1337056"/>
                  </a:cubicBezTo>
                  <a:cubicBezTo>
                    <a:pt x="8146288" y="1966722"/>
                    <a:pt x="8005699" y="2596388"/>
                    <a:pt x="7864602" y="3225927"/>
                  </a:cubicBezTo>
                  <a:cubicBezTo>
                    <a:pt x="7691247" y="3999103"/>
                    <a:pt x="7517384" y="4772152"/>
                    <a:pt x="7344029" y="5545328"/>
                  </a:cubicBezTo>
                  <a:cubicBezTo>
                    <a:pt x="7194677" y="6211443"/>
                    <a:pt x="7045579" y="6877558"/>
                    <a:pt x="6896354" y="7543800"/>
                  </a:cubicBezTo>
                  <a:cubicBezTo>
                    <a:pt x="6765290" y="8129016"/>
                    <a:pt x="6634480" y="8714105"/>
                    <a:pt x="6503162" y="9299194"/>
                  </a:cubicBezTo>
                  <a:cubicBezTo>
                    <a:pt x="6429375" y="9628250"/>
                    <a:pt x="6354953" y="9957181"/>
                    <a:pt x="6280785" y="10286237"/>
                  </a:cubicBezTo>
                  <a:cubicBezTo>
                    <a:pt x="4199382" y="10286237"/>
                    <a:pt x="2118106" y="10286110"/>
                    <a:pt x="36830" y="10286999"/>
                  </a:cubicBezTo>
                  <a:cubicBezTo>
                    <a:pt x="6731" y="10286999"/>
                    <a:pt x="0" y="10280268"/>
                    <a:pt x="0" y="10250043"/>
                  </a:cubicBezTo>
                  <a:cubicBezTo>
                    <a:pt x="762" y="6845681"/>
                    <a:pt x="762" y="3441319"/>
                    <a:pt x="0" y="36957"/>
                  </a:cubicBezTo>
                  <a:cubicBezTo>
                    <a:pt x="0" y="6731"/>
                    <a:pt x="6731" y="0"/>
                    <a:pt x="36830" y="0"/>
                  </a:cubicBezTo>
                  <a:cubicBezTo>
                    <a:pt x="2886456" y="762"/>
                    <a:pt x="5736082" y="762"/>
                    <a:pt x="8585708" y="762"/>
                  </a:cubicBezTo>
                  <a:close/>
                </a:path>
              </a:pathLst>
            </a:custGeom>
            <a:blipFill>
              <a:blip r:embed="rId2"/>
              <a:stretch>
                <a:fillRect l="-41847" r="-37735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8897237" y="3336650"/>
            <a:ext cx="8034206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46"/>
              </a:lnSpc>
            </a:pPr>
            <a:r>
              <a:rPr lang="en-US" sz="9600" spc="336">
                <a:solidFill>
                  <a:srgbClr val="010101"/>
                </a:solidFill>
                <a:latin typeface="Archivo Black"/>
              </a:rPr>
              <a:t>TERIMA</a:t>
            </a:r>
          </a:p>
          <a:p>
            <a:pPr algn="ctr">
              <a:lnSpc>
                <a:spcPts val="13246"/>
              </a:lnSpc>
              <a:spcBef>
                <a:spcPct val="0"/>
              </a:spcBef>
            </a:pPr>
            <a:r>
              <a:rPr lang="en-US" sz="9600" spc="336">
                <a:solidFill>
                  <a:srgbClr val="010101"/>
                </a:solidFill>
                <a:latin typeface="Archivo Black"/>
              </a:rPr>
              <a:t>KASIH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016" t="24696" r="5016" b="24696"/>
          <a:stretch>
            <a:fillRect/>
          </a:stretch>
        </p:blipFill>
        <p:spPr>
          <a:xfrm flipH="1" flipV="1"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876815" y="-5440265"/>
            <a:ext cx="2534375" cy="18288000"/>
            <a:chOff x="0" y="0"/>
            <a:chExt cx="66749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490" cy="4816592"/>
            </a:xfrm>
            <a:custGeom>
              <a:avLst/>
              <a:gdLst/>
              <a:ahLst/>
              <a:cxnLst/>
              <a:rect l="l" t="t" r="r" b="b"/>
              <a:pathLst>
                <a:path w="667490" h="4816592">
                  <a:moveTo>
                    <a:pt x="0" y="0"/>
                  </a:moveTo>
                  <a:lnTo>
                    <a:pt x="667490" y="0"/>
                  </a:lnTo>
                  <a:lnTo>
                    <a:pt x="667490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696969">
                    <a:alpha val="72000"/>
                  </a:srgbClr>
                </a:gs>
                <a:gs pos="33333">
                  <a:srgbClr val="B4B4B4">
                    <a:alpha val="82500"/>
                  </a:srgbClr>
                </a:gs>
                <a:gs pos="66667">
                  <a:srgbClr val="EEEEEE">
                    <a:alpha val="70500"/>
                  </a:srgbClr>
                </a:gs>
                <a:gs pos="100000">
                  <a:srgbClr val="FBFBFB">
                    <a:alpha val="22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-1003455"/>
            <a:ext cx="18456880" cy="3544121"/>
          </a:xfrm>
          <a:custGeom>
            <a:avLst/>
            <a:gdLst/>
            <a:ahLst/>
            <a:cxnLst/>
            <a:rect l="l" t="t" r="r" b="b"/>
            <a:pathLst>
              <a:path w="18456879" h="3544120">
                <a:moveTo>
                  <a:pt x="0" y="0"/>
                </a:moveTo>
                <a:lnTo>
                  <a:pt x="18456879" y="0"/>
                </a:lnTo>
                <a:lnTo>
                  <a:pt x="18456879" y="3544120"/>
                </a:lnTo>
                <a:lnTo>
                  <a:pt x="0" y="3544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470" b="-15591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867414" y="399108"/>
            <a:ext cx="14672532" cy="1775661"/>
            <a:chOff x="0" y="0"/>
            <a:chExt cx="3864370" cy="4676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64370" cy="467664"/>
            </a:xfrm>
            <a:custGeom>
              <a:avLst/>
              <a:gdLst/>
              <a:ahLst/>
              <a:cxnLst/>
              <a:rect l="l" t="t" r="r" b="b"/>
              <a:pathLst>
                <a:path w="3864370" h="467664">
                  <a:moveTo>
                    <a:pt x="0" y="0"/>
                  </a:moveTo>
                  <a:lnTo>
                    <a:pt x="3864370" y="0"/>
                  </a:lnTo>
                  <a:lnTo>
                    <a:pt x="3864370" y="467664"/>
                  </a:lnTo>
                  <a:lnTo>
                    <a:pt x="0" y="467664"/>
                  </a:lnTo>
                  <a:close/>
                </a:path>
              </a:pathLst>
            </a:custGeom>
            <a:solidFill>
              <a:srgbClr val="FFFFFF">
                <a:alpha val="54902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64683" y="3082565"/>
            <a:ext cx="13638834" cy="7271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9587" lvl="1" indent="-457196" algn="just">
              <a:lnSpc>
                <a:spcPts val="3718"/>
              </a:lnSpc>
              <a:buFont typeface="+mj-lt"/>
              <a:buAutoNum type="arabicPeriod"/>
            </a:pP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UU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Nomor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1/2004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tentang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Perbendaharaan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Negara.</a:t>
            </a:r>
          </a:p>
          <a:p>
            <a:pPr marL="719587" lvl="1" indent="-457196" algn="just">
              <a:lnSpc>
                <a:spcPts val="3718"/>
              </a:lnSpc>
              <a:buFont typeface="+mj-lt"/>
              <a:buAutoNum type="arabicPeriod"/>
            </a:pP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PP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Nomor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27/2014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tentang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Pengelolaan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Barang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Milik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Negara/Daerah,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sebagaimana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diubah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dengan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PP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Nomor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28/2020.</a:t>
            </a:r>
          </a:p>
          <a:p>
            <a:pPr marL="719587" lvl="1" indent="-457196" algn="just">
              <a:lnSpc>
                <a:spcPts val="3718"/>
              </a:lnSpc>
              <a:buFont typeface="+mj-lt"/>
              <a:buAutoNum type="arabicPeriod"/>
            </a:pP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PP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Nomor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84/2014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tentang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Penjualan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Barang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Milik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Negara/Daerah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Berupa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Kendaraan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Perorangan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Dinas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,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sebagaimana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diubah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dengan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PP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Nomor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20/2022.</a:t>
            </a:r>
          </a:p>
          <a:p>
            <a:pPr marL="719587" lvl="1" indent="-457196" algn="just">
              <a:lnSpc>
                <a:spcPts val="3718"/>
              </a:lnSpc>
              <a:buFont typeface="+mj-lt"/>
              <a:buAutoNum type="arabicPeriod"/>
            </a:pP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Permendagri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Nomor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19/2016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tentang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Pedoman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Pengelolaan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Barang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Milik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Daerah.</a:t>
            </a:r>
          </a:p>
          <a:p>
            <a:pPr marL="719587" lvl="1" indent="-457196" algn="just">
              <a:lnSpc>
                <a:spcPts val="3718"/>
              </a:lnSpc>
              <a:buFont typeface="+mj-lt"/>
              <a:buAutoNum type="arabicPeriod"/>
            </a:pP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Permendagri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Nomor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108/2016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tentang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Penggolongan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dan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Kodefikasi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Barang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Milik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Daerah.</a:t>
            </a:r>
          </a:p>
          <a:p>
            <a:pPr marL="719587" lvl="1" indent="-457196" algn="just">
              <a:lnSpc>
                <a:spcPts val="3718"/>
              </a:lnSpc>
              <a:buFont typeface="+mj-lt"/>
              <a:buAutoNum type="arabicPeriod"/>
            </a:pP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Permendagri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Nomor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21/2018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tentang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Penilai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Barang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Milik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Daerah di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Lingkungan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Pemerintah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Daerah.</a:t>
            </a:r>
          </a:p>
          <a:p>
            <a:pPr marL="719587" lvl="1" indent="-457196" algn="just">
              <a:lnSpc>
                <a:spcPts val="3718"/>
              </a:lnSpc>
              <a:buFont typeface="+mj-lt"/>
              <a:buAutoNum type="arabicPeriod"/>
            </a:pP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Permendagri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Nomor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1/2019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tentang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Penyusutan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Barang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Milik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Daerah.</a:t>
            </a:r>
          </a:p>
          <a:p>
            <a:pPr marL="719587" lvl="1" indent="-457196" algn="just">
              <a:lnSpc>
                <a:spcPts val="3718"/>
              </a:lnSpc>
              <a:buFont typeface="+mj-lt"/>
              <a:buAutoNum type="arabicPeriod"/>
            </a:pP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Permendagri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Nomor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63/2020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tentang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Pedoman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Pemberian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Insentif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dan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/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atau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Tunjangan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Kepada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Pejabat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atau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Pegawai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yang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Melaksanakan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Pengelolaan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Barang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Milik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Daerah.</a:t>
            </a:r>
          </a:p>
          <a:p>
            <a:pPr marL="719587" lvl="1" indent="-457196" algn="just">
              <a:lnSpc>
                <a:spcPts val="3718"/>
              </a:lnSpc>
              <a:buFont typeface="+mj-lt"/>
              <a:buAutoNum type="arabicPeriod"/>
            </a:pP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Permendagri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Nomor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47/2021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tentang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Tata Cara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Pelaksanaan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Pembukuan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,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Inventarisasi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dan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Pelaporan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Barang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</a:t>
            </a:r>
            <a:r>
              <a:rPr lang="en-US" sz="2500" spc="-27" dirty="0" err="1">
                <a:solidFill>
                  <a:srgbClr val="231F20"/>
                </a:solidFill>
                <a:latin typeface="Arial Bold"/>
              </a:rPr>
              <a:t>Milik</a:t>
            </a:r>
            <a:r>
              <a:rPr lang="en-US" sz="2500" spc="-27" dirty="0">
                <a:solidFill>
                  <a:srgbClr val="231F20"/>
                </a:solidFill>
                <a:latin typeface="Arial Bold"/>
              </a:rPr>
              <a:t> Daerah.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81641">
            <a:off x="15137604" y="4073525"/>
            <a:ext cx="2591940" cy="20346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407645" y="589079"/>
            <a:ext cx="13472714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5"/>
              </a:lnSpc>
            </a:pPr>
            <a:r>
              <a:rPr lang="en-US" sz="4600" spc="-18">
                <a:solidFill>
                  <a:srgbClr val="010101"/>
                </a:solidFill>
                <a:latin typeface="Archivo Black"/>
              </a:rPr>
              <a:t>REGULASI TERKAIT</a:t>
            </a:r>
          </a:p>
          <a:p>
            <a:pPr algn="ctr">
              <a:lnSpc>
                <a:spcPts val="5245"/>
              </a:lnSpc>
            </a:pPr>
            <a:r>
              <a:rPr lang="en-US" sz="4600" spc="-18">
                <a:solidFill>
                  <a:srgbClr val="010101"/>
                </a:solidFill>
                <a:latin typeface="Archivo Black"/>
              </a:rPr>
              <a:t>PENGELOLAAN BARANG MILIK DAERAH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016" t="24696" r="5016" b="24696"/>
          <a:stretch>
            <a:fillRect/>
          </a:stretch>
        </p:blipFill>
        <p:spPr>
          <a:xfrm flipH="1" flipV="1">
            <a:off x="0" y="60314"/>
            <a:ext cx="1845688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863369" y="-5579747"/>
            <a:ext cx="2534375" cy="18664518"/>
            <a:chOff x="0" y="0"/>
            <a:chExt cx="66749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490" cy="4816592"/>
            </a:xfrm>
            <a:custGeom>
              <a:avLst/>
              <a:gdLst/>
              <a:ahLst/>
              <a:cxnLst/>
              <a:rect l="l" t="t" r="r" b="b"/>
              <a:pathLst>
                <a:path w="667490" h="4816592">
                  <a:moveTo>
                    <a:pt x="0" y="0"/>
                  </a:moveTo>
                  <a:lnTo>
                    <a:pt x="667490" y="0"/>
                  </a:lnTo>
                  <a:lnTo>
                    <a:pt x="667490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696969">
                    <a:alpha val="72000"/>
                  </a:srgbClr>
                </a:gs>
                <a:gs pos="33333">
                  <a:srgbClr val="B4B4B4">
                    <a:alpha val="82500"/>
                  </a:srgbClr>
                </a:gs>
                <a:gs pos="66667">
                  <a:srgbClr val="EEEEEE">
                    <a:alpha val="70500"/>
                  </a:srgbClr>
                </a:gs>
                <a:gs pos="100000">
                  <a:srgbClr val="FBFBFB">
                    <a:alpha val="22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-1003455"/>
            <a:ext cx="18456880" cy="3544121"/>
          </a:xfrm>
          <a:custGeom>
            <a:avLst/>
            <a:gdLst/>
            <a:ahLst/>
            <a:cxnLst/>
            <a:rect l="l" t="t" r="r" b="b"/>
            <a:pathLst>
              <a:path w="18456879" h="3544120">
                <a:moveTo>
                  <a:pt x="0" y="0"/>
                </a:moveTo>
                <a:lnTo>
                  <a:pt x="18456879" y="0"/>
                </a:lnTo>
                <a:lnTo>
                  <a:pt x="18456879" y="3544120"/>
                </a:lnTo>
                <a:lnTo>
                  <a:pt x="0" y="3544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470" b="-15591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867414" y="399108"/>
            <a:ext cx="14672532" cy="1775661"/>
            <a:chOff x="0" y="0"/>
            <a:chExt cx="3864370" cy="4676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64370" cy="467664"/>
            </a:xfrm>
            <a:custGeom>
              <a:avLst/>
              <a:gdLst/>
              <a:ahLst/>
              <a:cxnLst/>
              <a:rect l="l" t="t" r="r" b="b"/>
              <a:pathLst>
                <a:path w="3864370" h="467664">
                  <a:moveTo>
                    <a:pt x="0" y="0"/>
                  </a:moveTo>
                  <a:lnTo>
                    <a:pt x="3864370" y="0"/>
                  </a:lnTo>
                  <a:lnTo>
                    <a:pt x="3864370" y="467664"/>
                  </a:lnTo>
                  <a:lnTo>
                    <a:pt x="0" y="467664"/>
                  </a:lnTo>
                  <a:close/>
                </a:path>
              </a:pathLst>
            </a:custGeom>
            <a:solidFill>
              <a:srgbClr val="FFFFFF">
                <a:alpha val="54902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01070" y="3158318"/>
            <a:ext cx="13430288" cy="1219076"/>
            <a:chOff x="0" y="0"/>
            <a:chExt cx="3537195" cy="3210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537195" cy="321074"/>
            </a:xfrm>
            <a:custGeom>
              <a:avLst/>
              <a:gdLst/>
              <a:ahLst/>
              <a:cxnLst/>
              <a:rect l="l" t="t" r="r" b="b"/>
              <a:pathLst>
                <a:path w="3537195" h="321074">
                  <a:moveTo>
                    <a:pt x="29399" y="0"/>
                  </a:moveTo>
                  <a:lnTo>
                    <a:pt x="3507796" y="0"/>
                  </a:lnTo>
                  <a:cubicBezTo>
                    <a:pt x="3524033" y="0"/>
                    <a:pt x="3537195" y="13162"/>
                    <a:pt x="3537195" y="29399"/>
                  </a:cubicBezTo>
                  <a:lnTo>
                    <a:pt x="3537195" y="291674"/>
                  </a:lnTo>
                  <a:cubicBezTo>
                    <a:pt x="3537195" y="307911"/>
                    <a:pt x="3524033" y="321074"/>
                    <a:pt x="3507796" y="321074"/>
                  </a:cubicBezTo>
                  <a:lnTo>
                    <a:pt x="29399" y="321074"/>
                  </a:lnTo>
                  <a:cubicBezTo>
                    <a:pt x="13162" y="321074"/>
                    <a:pt x="0" y="307911"/>
                    <a:pt x="0" y="291674"/>
                  </a:cubicBezTo>
                  <a:lnTo>
                    <a:pt x="0" y="29399"/>
                  </a:lnTo>
                  <a:cubicBezTo>
                    <a:pt x="0" y="13162"/>
                    <a:pt x="13162" y="0"/>
                    <a:pt x="29399" y="0"/>
                  </a:cubicBezTo>
                  <a:close/>
                </a:path>
              </a:pathLst>
            </a:custGeom>
            <a:solidFill>
              <a:srgbClr val="15317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3537195" cy="32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9"/>
                </a:lnSpc>
              </a:pPr>
              <a:r>
                <a:rPr lang="en-US" sz="3700" dirty="0" err="1">
                  <a:solidFill>
                    <a:srgbClr val="FFFFFF"/>
                  </a:solidFill>
                  <a:latin typeface="Arial Bold"/>
                </a:rPr>
                <a:t>Semua</a:t>
              </a:r>
              <a:r>
                <a:rPr lang="en-US" sz="3700" dirty="0">
                  <a:solidFill>
                    <a:srgbClr val="FFFFFF"/>
                  </a:solidFill>
                  <a:latin typeface="Arial Bold"/>
                </a:rPr>
                <a:t> </a:t>
              </a:r>
              <a:r>
                <a:rPr lang="en-US" sz="3700" dirty="0" err="1">
                  <a:solidFill>
                    <a:srgbClr val="FFFFFF"/>
                  </a:solidFill>
                  <a:latin typeface="Arial Bold"/>
                </a:rPr>
                <a:t>barang</a:t>
              </a:r>
              <a:r>
                <a:rPr lang="en-US" sz="3700" dirty="0">
                  <a:solidFill>
                    <a:srgbClr val="FFFFFF"/>
                  </a:solidFill>
                  <a:latin typeface="Arial Bold"/>
                </a:rPr>
                <a:t> yang </a:t>
              </a:r>
              <a:r>
                <a:rPr lang="en-US" sz="3700" dirty="0" err="1">
                  <a:solidFill>
                    <a:srgbClr val="FFFFFF"/>
                  </a:solidFill>
                  <a:latin typeface="Arial Bold"/>
                </a:rPr>
                <a:t>dibeli</a:t>
              </a:r>
              <a:r>
                <a:rPr lang="en-US" sz="3700" dirty="0">
                  <a:solidFill>
                    <a:srgbClr val="FFFFFF"/>
                  </a:solidFill>
                  <a:latin typeface="Arial Bold"/>
                </a:rPr>
                <a:t> </a:t>
              </a:r>
              <a:r>
                <a:rPr lang="en-US" sz="3700" dirty="0" err="1">
                  <a:solidFill>
                    <a:srgbClr val="FFFFFF"/>
                  </a:solidFill>
                  <a:latin typeface="Arial Bold"/>
                </a:rPr>
                <a:t>atau</a:t>
              </a:r>
              <a:r>
                <a:rPr lang="en-US" sz="3700" dirty="0">
                  <a:solidFill>
                    <a:srgbClr val="FFFFFF"/>
                  </a:solidFill>
                  <a:latin typeface="Arial Bold"/>
                </a:rPr>
                <a:t> </a:t>
              </a:r>
              <a:r>
                <a:rPr lang="en-US" sz="3700" dirty="0" err="1">
                  <a:solidFill>
                    <a:srgbClr val="FFFFFF"/>
                  </a:solidFill>
                  <a:latin typeface="Arial Bold"/>
                </a:rPr>
                <a:t>diperoleh</a:t>
              </a:r>
              <a:r>
                <a:rPr lang="en-US" sz="3700" dirty="0">
                  <a:solidFill>
                    <a:srgbClr val="FFFFFF"/>
                  </a:solidFill>
                  <a:latin typeface="Arial Bold"/>
                </a:rPr>
                <a:t> </a:t>
              </a:r>
              <a:r>
                <a:rPr lang="en-US" sz="3700" dirty="0" err="1">
                  <a:solidFill>
                    <a:srgbClr val="FFFFFF"/>
                  </a:solidFill>
                  <a:latin typeface="Arial Bold"/>
                </a:rPr>
                <a:t>atas</a:t>
              </a:r>
              <a:r>
                <a:rPr lang="en-US" sz="3700" dirty="0">
                  <a:solidFill>
                    <a:srgbClr val="FFFFFF"/>
                  </a:solidFill>
                  <a:latin typeface="Arial Bold"/>
                </a:rPr>
                <a:t> </a:t>
              </a:r>
              <a:r>
                <a:rPr lang="en-US" sz="3700" dirty="0" err="1">
                  <a:solidFill>
                    <a:srgbClr val="FFFFFF"/>
                  </a:solidFill>
                  <a:latin typeface="Arial Bold"/>
                </a:rPr>
                <a:t>beban</a:t>
              </a:r>
              <a:r>
                <a:rPr lang="en-US" sz="3700" dirty="0">
                  <a:solidFill>
                    <a:srgbClr val="FFFFFF"/>
                  </a:solidFill>
                  <a:latin typeface="Arial Bold"/>
                </a:rPr>
                <a:t> APBD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514668" y="4995047"/>
            <a:ext cx="13430288" cy="1219076"/>
            <a:chOff x="0" y="0"/>
            <a:chExt cx="3537195" cy="3210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537195" cy="321074"/>
            </a:xfrm>
            <a:custGeom>
              <a:avLst/>
              <a:gdLst/>
              <a:ahLst/>
              <a:cxnLst/>
              <a:rect l="l" t="t" r="r" b="b"/>
              <a:pathLst>
                <a:path w="3537195" h="321074">
                  <a:moveTo>
                    <a:pt x="29399" y="0"/>
                  </a:moveTo>
                  <a:lnTo>
                    <a:pt x="3507796" y="0"/>
                  </a:lnTo>
                  <a:cubicBezTo>
                    <a:pt x="3524033" y="0"/>
                    <a:pt x="3537195" y="13162"/>
                    <a:pt x="3537195" y="29399"/>
                  </a:cubicBezTo>
                  <a:lnTo>
                    <a:pt x="3537195" y="291674"/>
                  </a:lnTo>
                  <a:cubicBezTo>
                    <a:pt x="3537195" y="307911"/>
                    <a:pt x="3524033" y="321074"/>
                    <a:pt x="3507796" y="321074"/>
                  </a:cubicBezTo>
                  <a:lnTo>
                    <a:pt x="29399" y="321074"/>
                  </a:lnTo>
                  <a:cubicBezTo>
                    <a:pt x="13162" y="321074"/>
                    <a:pt x="0" y="307911"/>
                    <a:pt x="0" y="291674"/>
                  </a:cubicBezTo>
                  <a:lnTo>
                    <a:pt x="0" y="29399"/>
                  </a:lnTo>
                  <a:cubicBezTo>
                    <a:pt x="0" y="13162"/>
                    <a:pt x="13162" y="0"/>
                    <a:pt x="29399" y="0"/>
                  </a:cubicBezTo>
                  <a:close/>
                </a:path>
              </a:pathLst>
            </a:custGeom>
            <a:solidFill>
              <a:srgbClr val="FA040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3537195" cy="32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9"/>
                </a:lnSpc>
              </a:pPr>
              <a:r>
                <a:rPr lang="en-US" sz="3700" dirty="0">
                  <a:solidFill>
                    <a:srgbClr val="000000"/>
                  </a:solidFill>
                  <a:latin typeface="Arial Bold"/>
                </a:rPr>
                <a:t>BMD yang </a:t>
              </a:r>
              <a:r>
                <a:rPr lang="en-US" sz="3700" dirty="0" err="1">
                  <a:solidFill>
                    <a:srgbClr val="000000"/>
                  </a:solidFill>
                  <a:latin typeface="Arial Bold"/>
                </a:rPr>
                <a:t>berasal</a:t>
              </a:r>
              <a:r>
                <a:rPr lang="en-US" sz="3700" dirty="0">
                  <a:solidFill>
                    <a:srgbClr val="000000"/>
                  </a:solidFill>
                  <a:latin typeface="Arial Bold"/>
                </a:rPr>
                <a:t> </a:t>
              </a:r>
              <a:r>
                <a:rPr lang="en-US" sz="3700" dirty="0" err="1">
                  <a:solidFill>
                    <a:srgbClr val="000000"/>
                  </a:solidFill>
                  <a:latin typeface="Arial Bold"/>
                </a:rPr>
                <a:t>dari</a:t>
              </a:r>
              <a:r>
                <a:rPr lang="en-US" sz="3700" dirty="0">
                  <a:solidFill>
                    <a:srgbClr val="000000"/>
                  </a:solidFill>
                  <a:latin typeface="Arial Bold"/>
                </a:rPr>
                <a:t> </a:t>
              </a:r>
              <a:r>
                <a:rPr lang="en-US" sz="3700" dirty="0" err="1">
                  <a:solidFill>
                    <a:srgbClr val="000000"/>
                  </a:solidFill>
                  <a:latin typeface="Arial Bold"/>
                </a:rPr>
                <a:t>perolehan</a:t>
              </a:r>
              <a:r>
                <a:rPr lang="en-US" sz="3700" dirty="0">
                  <a:solidFill>
                    <a:srgbClr val="000000"/>
                  </a:solidFill>
                  <a:latin typeface="Arial Bold"/>
                </a:rPr>
                <a:t> </a:t>
              </a:r>
              <a:r>
                <a:rPr lang="en-US" sz="3700" dirty="0" err="1">
                  <a:solidFill>
                    <a:srgbClr val="000000"/>
                  </a:solidFill>
                  <a:latin typeface="Arial Bold"/>
                </a:rPr>
                <a:t>lainnya</a:t>
              </a:r>
              <a:r>
                <a:rPr lang="en-US" sz="3700" dirty="0">
                  <a:solidFill>
                    <a:srgbClr val="000000"/>
                  </a:solidFill>
                  <a:latin typeface="Arial Bold"/>
                </a:rPr>
                <a:t> yang </a:t>
              </a:r>
              <a:r>
                <a:rPr lang="en-US" sz="3700" dirty="0" err="1">
                  <a:solidFill>
                    <a:srgbClr val="000000"/>
                  </a:solidFill>
                  <a:latin typeface="Arial Bold"/>
                </a:rPr>
                <a:t>sah</a:t>
              </a:r>
              <a:endParaRPr lang="en-US" sz="3700" dirty="0">
                <a:solidFill>
                  <a:srgbClr val="000000"/>
                </a:solidFill>
                <a:latin typeface="Arial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795622" y="7014223"/>
            <a:ext cx="1652656" cy="1135205"/>
            <a:chOff x="0" y="0"/>
            <a:chExt cx="1183292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83292" cy="812800"/>
            </a:xfrm>
            <a:custGeom>
              <a:avLst/>
              <a:gdLst/>
              <a:ahLst/>
              <a:cxnLst/>
              <a:rect l="l" t="t" r="r" b="b"/>
              <a:pathLst>
                <a:path w="1183292" h="812800">
                  <a:moveTo>
                    <a:pt x="591646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980092" y="0"/>
                  </a:lnTo>
                  <a:lnTo>
                    <a:pt x="980092" y="406400"/>
                  </a:lnTo>
                  <a:lnTo>
                    <a:pt x="1183292" y="406400"/>
                  </a:lnTo>
                  <a:lnTo>
                    <a:pt x="591646" y="812800"/>
                  </a:lnTo>
                  <a:close/>
                </a:path>
              </a:pathLst>
            </a:custGeom>
            <a:solidFill>
              <a:srgbClr val="799F6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203200" y="-19050"/>
              <a:ext cx="406400" cy="730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407645" y="589079"/>
            <a:ext cx="13472714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5"/>
              </a:lnSpc>
            </a:pPr>
            <a:r>
              <a:rPr lang="en-US" sz="4600" spc="-18">
                <a:solidFill>
                  <a:srgbClr val="010101"/>
                </a:solidFill>
                <a:latin typeface="Archivo Black"/>
              </a:rPr>
              <a:t>DEFINISI</a:t>
            </a:r>
          </a:p>
          <a:p>
            <a:pPr algn="ctr">
              <a:lnSpc>
                <a:spcPts val="5245"/>
              </a:lnSpc>
            </a:pPr>
            <a:r>
              <a:rPr lang="en-US" sz="4600" spc="-18">
                <a:solidFill>
                  <a:srgbClr val="010101"/>
                </a:solidFill>
                <a:latin typeface="Archivo Black"/>
              </a:rPr>
              <a:t>PENGELOLAAN BARANG MILIK DAERAH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505552" y="7014223"/>
            <a:ext cx="1652656" cy="1135205"/>
            <a:chOff x="0" y="0"/>
            <a:chExt cx="1183292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83292" cy="812800"/>
            </a:xfrm>
            <a:custGeom>
              <a:avLst/>
              <a:gdLst/>
              <a:ahLst/>
              <a:cxnLst/>
              <a:rect l="l" t="t" r="r" b="b"/>
              <a:pathLst>
                <a:path w="1183292" h="812800">
                  <a:moveTo>
                    <a:pt x="591646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980092" y="0"/>
                  </a:lnTo>
                  <a:lnTo>
                    <a:pt x="980092" y="406400"/>
                  </a:lnTo>
                  <a:lnTo>
                    <a:pt x="1183292" y="406400"/>
                  </a:lnTo>
                  <a:lnTo>
                    <a:pt x="591646" y="812800"/>
                  </a:lnTo>
                  <a:close/>
                </a:path>
              </a:pathLst>
            </a:custGeom>
            <a:solidFill>
              <a:srgbClr val="799F6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203200" y="-19050"/>
              <a:ext cx="406400" cy="730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212582" y="7014223"/>
            <a:ext cx="1652656" cy="1135205"/>
            <a:chOff x="0" y="0"/>
            <a:chExt cx="1183292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83292" cy="812800"/>
            </a:xfrm>
            <a:custGeom>
              <a:avLst/>
              <a:gdLst/>
              <a:ahLst/>
              <a:cxnLst/>
              <a:rect l="l" t="t" r="r" b="b"/>
              <a:pathLst>
                <a:path w="1183292" h="812800">
                  <a:moveTo>
                    <a:pt x="591646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980092" y="0"/>
                  </a:lnTo>
                  <a:lnTo>
                    <a:pt x="980092" y="406400"/>
                  </a:lnTo>
                  <a:lnTo>
                    <a:pt x="1183292" y="406400"/>
                  </a:lnTo>
                  <a:lnTo>
                    <a:pt x="591646" y="812800"/>
                  </a:lnTo>
                  <a:close/>
                </a:path>
              </a:pathLst>
            </a:custGeom>
            <a:solidFill>
              <a:srgbClr val="7DA368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203200" y="-19050"/>
              <a:ext cx="406400" cy="730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922512" y="7014223"/>
            <a:ext cx="1652656" cy="1135205"/>
            <a:chOff x="0" y="0"/>
            <a:chExt cx="118329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83292" cy="812800"/>
            </a:xfrm>
            <a:custGeom>
              <a:avLst/>
              <a:gdLst/>
              <a:ahLst/>
              <a:cxnLst/>
              <a:rect l="l" t="t" r="r" b="b"/>
              <a:pathLst>
                <a:path w="1183292" h="812800">
                  <a:moveTo>
                    <a:pt x="591646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980092" y="0"/>
                  </a:lnTo>
                  <a:lnTo>
                    <a:pt x="980092" y="406400"/>
                  </a:lnTo>
                  <a:lnTo>
                    <a:pt x="1183292" y="406400"/>
                  </a:lnTo>
                  <a:lnTo>
                    <a:pt x="591646" y="812800"/>
                  </a:lnTo>
                  <a:close/>
                </a:path>
              </a:pathLst>
            </a:custGeom>
            <a:solidFill>
              <a:srgbClr val="7DA368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203200" y="-19050"/>
              <a:ext cx="406400" cy="730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632442" y="7014223"/>
            <a:ext cx="1652656" cy="1135205"/>
            <a:chOff x="0" y="0"/>
            <a:chExt cx="1183292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83292" cy="812800"/>
            </a:xfrm>
            <a:custGeom>
              <a:avLst/>
              <a:gdLst/>
              <a:ahLst/>
              <a:cxnLst/>
              <a:rect l="l" t="t" r="r" b="b"/>
              <a:pathLst>
                <a:path w="1183292" h="812800">
                  <a:moveTo>
                    <a:pt x="591646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980092" y="0"/>
                  </a:lnTo>
                  <a:lnTo>
                    <a:pt x="980092" y="406400"/>
                  </a:lnTo>
                  <a:lnTo>
                    <a:pt x="1183292" y="406400"/>
                  </a:lnTo>
                  <a:lnTo>
                    <a:pt x="591646" y="812800"/>
                  </a:lnTo>
                  <a:close/>
                </a:path>
              </a:pathLst>
            </a:custGeom>
            <a:solidFill>
              <a:srgbClr val="7DA368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203200" y="-19050"/>
              <a:ext cx="406400" cy="730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649576" y="8444702"/>
            <a:ext cx="194474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2500">
                <a:solidFill>
                  <a:srgbClr val="010101"/>
                </a:solidFill>
                <a:latin typeface="Arial Bold"/>
              </a:rPr>
              <a:t>Sumbangan/Hibah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145192" y="8444702"/>
            <a:ext cx="237337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2500">
                <a:solidFill>
                  <a:srgbClr val="010101"/>
                </a:solidFill>
                <a:latin typeface="Arial Bold"/>
              </a:rPr>
              <a:t>Pelaksanaan perjanjian/ Kontrak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852222" y="8444702"/>
            <a:ext cx="237337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2500">
                <a:solidFill>
                  <a:srgbClr val="010101"/>
                </a:solidFill>
                <a:latin typeface="Arial Bold"/>
              </a:rPr>
              <a:t>Ketentuan Peraturan Perundangan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558972" y="8444702"/>
            <a:ext cx="237337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2500">
                <a:solidFill>
                  <a:srgbClr val="010101"/>
                </a:solidFill>
                <a:latin typeface="Arial Bold"/>
              </a:rPr>
              <a:t>Putusan Pengadilan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344974" y="8444702"/>
            <a:ext cx="237337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</a:pPr>
            <a:r>
              <a:rPr lang="en-US" sz="2500">
                <a:solidFill>
                  <a:srgbClr val="010101"/>
                </a:solidFill>
                <a:latin typeface="Arial Bold"/>
              </a:rPr>
              <a:t>Hasil</a:t>
            </a:r>
          </a:p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2500">
                <a:solidFill>
                  <a:srgbClr val="010101"/>
                </a:solidFill>
                <a:latin typeface="Arial Bold"/>
              </a:rPr>
              <a:t>Divestasi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100769" y="4358344"/>
            <a:ext cx="4315718" cy="350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00" i="1">
                <a:solidFill>
                  <a:srgbClr val="010101"/>
                </a:solidFill>
                <a:latin typeface="Open Sauce Italics"/>
              </a:rPr>
              <a:t>dilengkapi dokumen pengadaan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258627" y="6214123"/>
            <a:ext cx="4172694" cy="350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00" i="1">
                <a:solidFill>
                  <a:srgbClr val="010101"/>
                </a:solidFill>
                <a:latin typeface="Open Sauce Italics"/>
              </a:rPr>
              <a:t>dilengkapi dokumen perolehan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016" t="24696" r="5016" b="24696"/>
          <a:stretch>
            <a:fillRect/>
          </a:stretch>
        </p:blipFill>
        <p:spPr>
          <a:xfrm flipH="1" flipV="1"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876815" y="-5440265"/>
            <a:ext cx="2534375" cy="18288000"/>
            <a:chOff x="0" y="0"/>
            <a:chExt cx="66749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490" cy="4816592"/>
            </a:xfrm>
            <a:custGeom>
              <a:avLst/>
              <a:gdLst/>
              <a:ahLst/>
              <a:cxnLst/>
              <a:rect l="l" t="t" r="r" b="b"/>
              <a:pathLst>
                <a:path w="667490" h="4816592">
                  <a:moveTo>
                    <a:pt x="0" y="0"/>
                  </a:moveTo>
                  <a:lnTo>
                    <a:pt x="667490" y="0"/>
                  </a:lnTo>
                  <a:lnTo>
                    <a:pt x="667490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696969">
                    <a:alpha val="72000"/>
                  </a:srgbClr>
                </a:gs>
                <a:gs pos="33333">
                  <a:srgbClr val="B4B4B4">
                    <a:alpha val="82500"/>
                  </a:srgbClr>
                </a:gs>
                <a:gs pos="66667">
                  <a:srgbClr val="EEEEEE">
                    <a:alpha val="70500"/>
                  </a:srgbClr>
                </a:gs>
                <a:gs pos="100000">
                  <a:srgbClr val="FBFBFB">
                    <a:alpha val="22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" y="-1003455"/>
            <a:ext cx="18288000" cy="3544121"/>
          </a:xfrm>
          <a:custGeom>
            <a:avLst/>
            <a:gdLst/>
            <a:ahLst/>
            <a:cxnLst/>
            <a:rect l="l" t="t" r="r" b="b"/>
            <a:pathLst>
              <a:path w="18456879" h="3544120">
                <a:moveTo>
                  <a:pt x="0" y="0"/>
                </a:moveTo>
                <a:lnTo>
                  <a:pt x="18456879" y="0"/>
                </a:lnTo>
                <a:lnTo>
                  <a:pt x="18456879" y="3544120"/>
                </a:lnTo>
                <a:lnTo>
                  <a:pt x="0" y="3544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470" b="-15591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867414" y="399108"/>
            <a:ext cx="14672532" cy="1775661"/>
            <a:chOff x="0" y="0"/>
            <a:chExt cx="3864370" cy="4676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64370" cy="467664"/>
            </a:xfrm>
            <a:custGeom>
              <a:avLst/>
              <a:gdLst/>
              <a:ahLst/>
              <a:cxnLst/>
              <a:rect l="l" t="t" r="r" b="b"/>
              <a:pathLst>
                <a:path w="3864370" h="467664">
                  <a:moveTo>
                    <a:pt x="0" y="0"/>
                  </a:moveTo>
                  <a:lnTo>
                    <a:pt x="3864370" y="0"/>
                  </a:lnTo>
                  <a:lnTo>
                    <a:pt x="3864370" y="467664"/>
                  </a:lnTo>
                  <a:lnTo>
                    <a:pt x="0" y="467664"/>
                  </a:lnTo>
                  <a:close/>
                </a:path>
              </a:pathLst>
            </a:custGeom>
            <a:solidFill>
              <a:srgbClr val="FFFFFF">
                <a:alpha val="54902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01613" y="2946938"/>
            <a:ext cx="15484778" cy="6758100"/>
          </a:xfrm>
          <a:custGeom>
            <a:avLst/>
            <a:gdLst/>
            <a:ahLst/>
            <a:cxnLst/>
            <a:rect l="l" t="t" r="r" b="b"/>
            <a:pathLst>
              <a:path w="15484777" h="6758100">
                <a:moveTo>
                  <a:pt x="0" y="0"/>
                </a:moveTo>
                <a:lnTo>
                  <a:pt x="15484776" y="0"/>
                </a:lnTo>
                <a:lnTo>
                  <a:pt x="15484776" y="6758101"/>
                </a:lnTo>
                <a:lnTo>
                  <a:pt x="0" y="67581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407645" y="541455"/>
            <a:ext cx="13472714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600">
                <a:solidFill>
                  <a:srgbClr val="010101"/>
                </a:solidFill>
                <a:latin typeface="Archivo Black"/>
              </a:rPr>
              <a:t>SIKLUS PENGELOLAAN</a:t>
            </a:r>
          </a:p>
          <a:p>
            <a:pPr algn="ctr">
              <a:lnSpc>
                <a:spcPts val="5750"/>
              </a:lnSpc>
            </a:pPr>
            <a:r>
              <a:rPr lang="en-US" sz="4600">
                <a:solidFill>
                  <a:srgbClr val="010101"/>
                </a:solidFill>
                <a:latin typeface="Archivo Black"/>
              </a:rPr>
              <a:t>BARANG MILIK DAERAH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00328" y="4318222"/>
            <a:ext cx="7122886" cy="49661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63283" tIns="81642" rIns="163283" bIns="81642">
            <a:spAutoFit/>
          </a:bodyPr>
          <a:lstStyle/>
          <a:p>
            <a:pPr marL="510260" indent="-510260" algn="just">
              <a:buFont typeface="Wingdings" panose="05000000000000000000" pitchFamily="2" charset="2"/>
              <a:buChar char="Ø"/>
            </a:pPr>
            <a:r>
              <a:rPr lang="x-none" sz="3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Tanah.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0260" indent="-510260" algn="just">
              <a:buFont typeface="Wingdings" panose="05000000000000000000" pitchFamily="2" charset="2"/>
              <a:buChar char="Ø"/>
            </a:pP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Gedung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8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Bangunan</a:t>
            </a:r>
            <a:r>
              <a:rPr lang="x-none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0260" indent="-510260" algn="just">
              <a:buFont typeface="Wingdings" panose="05000000000000000000" pitchFamily="2" charset="2"/>
              <a:buChar char="Ø"/>
            </a:pP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Kendaraan </a:t>
            </a:r>
            <a:r>
              <a:rPr lang="x-none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Dinas.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0260" indent="-510260" algn="just">
              <a:buFont typeface="Wingdings" panose="05000000000000000000" pitchFamily="2" charset="2"/>
              <a:buChar char="Ø"/>
            </a:pP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 Negara</a:t>
            </a:r>
            <a:r>
              <a:rPr lang="x-none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0260" indent="-510260" algn="just">
              <a:buFont typeface="Wingdings" panose="05000000000000000000" pitchFamily="2" charset="2"/>
              <a:buChar char="Ø"/>
            </a:pP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 </a:t>
            </a:r>
            <a:r>
              <a:rPr lang="x-none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Persediaan.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0260" indent="-510260" algn="just">
              <a:buFont typeface="Wingdings" panose="05000000000000000000" pitchFamily="2" charset="2"/>
              <a:buChar char="Ø"/>
            </a:pP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Milik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Tanah,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Gedung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Dan/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Bangunan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Negara, Dan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Persediaan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Berita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Acara </a:t>
            </a:r>
            <a:r>
              <a:rPr lang="en-US" sz="28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Serah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0260" indent="-510260" algn="just">
              <a:buFont typeface="Wingdings" panose="05000000000000000000" pitchFamily="2" charset="2"/>
              <a:buChar char="Ø"/>
            </a:pP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Aset </a:t>
            </a:r>
            <a:r>
              <a:rPr lang="en-US" sz="28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Berwujud</a:t>
            </a:r>
            <a:r>
              <a:rPr lang="x-none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300" y="3599346"/>
            <a:ext cx="7786914" cy="718876"/>
          </a:xfrm>
          <a:prstGeom prst="rect">
            <a:avLst/>
          </a:prstGeom>
          <a:solidFill>
            <a:srgbClr val="00B0F0"/>
          </a:solidFill>
        </p:spPr>
        <p:txBody>
          <a:bodyPr wrap="square" lIns="163283" tIns="81642" rIns="163283" bIns="81642">
            <a:spAutoFit/>
          </a:bodyPr>
          <a:lstStyle/>
          <a:p>
            <a:pPr algn="ctr"/>
            <a:r>
              <a:rPr lang="id-ID" sz="3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lang="x-none" sz="3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PENGAMANAN BMD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rsegi Panjang 1">
            <a:extLst>
              <a:ext uri="{FF2B5EF4-FFF2-40B4-BE49-F238E27FC236}">
                <a16:creationId xmlns:a16="http://schemas.microsoft.com/office/drawing/2014/main" xmlns="" id="{0757EEA2-44B6-E8D0-AB7B-2BC070B257DD}"/>
              </a:ext>
            </a:extLst>
          </p:cNvPr>
          <p:cNvSpPr/>
          <p:nvPr/>
        </p:nvSpPr>
        <p:spPr>
          <a:xfrm>
            <a:off x="9036300" y="4109358"/>
            <a:ext cx="7260772" cy="18288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u="sng">
                <a:latin typeface="Arial" panose="020B0604020202020204" pitchFamily="34" charset="0"/>
                <a:cs typeface="Arial" panose="020B0604020202020204" pitchFamily="34" charset="0"/>
              </a:rPr>
              <a:t>PENGAMANAN FISIK</a:t>
            </a:r>
            <a:endParaRPr lang="id-ID" sz="2800" b="1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emasangan</a:t>
            </a:r>
            <a:r>
              <a:rPr lang="x-none" sz="2800">
                <a:latin typeface="Arial" panose="020B0604020202020204" pitchFamily="34" charset="0"/>
                <a:cs typeface="Arial" panose="020B0604020202020204" pitchFamily="34" charset="0"/>
              </a:rPr>
              <a:t> Tanda Batas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>
                <a:latin typeface="Arial" panose="020B0604020202020204" pitchFamily="34" charset="0"/>
                <a:cs typeface="Arial" panose="020B0604020202020204" pitchFamily="34" charset="0"/>
              </a:rPr>
              <a:t>Memasangan Tanda Kepemilikan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>
                <a:latin typeface="Arial" panose="020B0604020202020204" pitchFamily="34" charset="0"/>
                <a:cs typeface="Arial" panose="020B0604020202020204" pitchFamily="34" charset="0"/>
              </a:rPr>
              <a:t>Melakukan penjagaan </a:t>
            </a: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x-none" sz="2800">
                <a:latin typeface="Arial" panose="020B0604020202020204" pitchFamily="34" charset="0"/>
                <a:cs typeface="Arial" panose="020B0604020202020204" pitchFamily="34" charset="0"/>
              </a:rPr>
              <a:t>sesuai kebutuhan</a:t>
            </a: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xmlns="" id="{FBC1920B-468D-BF72-DBF9-9DA1F743B9A6}"/>
              </a:ext>
            </a:extLst>
          </p:cNvPr>
          <p:cNvSpPr/>
          <p:nvPr/>
        </p:nvSpPr>
        <p:spPr>
          <a:xfrm>
            <a:off x="9737272" y="6100769"/>
            <a:ext cx="7260772" cy="1828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u="sng">
                <a:latin typeface="Arial" panose="020B0604020202020204" pitchFamily="34" charset="0"/>
                <a:cs typeface="Arial" panose="020B0604020202020204" pitchFamily="34" charset="0"/>
              </a:rPr>
              <a:t>PENGAMANAN ADMINISTRASI</a:t>
            </a:r>
            <a:endParaRPr lang="id-ID" sz="2800" b="1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>
                <a:latin typeface="Arial" panose="020B0604020202020204" pitchFamily="34" charset="0"/>
                <a:cs typeface="Arial" panose="020B0604020202020204" pitchFamily="34" charset="0"/>
              </a:rPr>
              <a:t>Melaksanakan pencatatan barang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Mencatat</a:t>
            </a:r>
            <a:r>
              <a:rPr lang="x-none" sz="2800">
                <a:latin typeface="Arial" panose="020B0604020202020204" pitchFamily="34" charset="0"/>
                <a:cs typeface="Arial" panose="020B0604020202020204" pitchFamily="34" charset="0"/>
              </a:rPr>
              <a:t> bukti kepemilikan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xmlns="" id="{D6A7922C-5966-0148-870E-96E3799F9920}"/>
              </a:ext>
            </a:extLst>
          </p:cNvPr>
          <p:cNvSpPr/>
          <p:nvPr/>
        </p:nvSpPr>
        <p:spPr>
          <a:xfrm>
            <a:off x="10492517" y="8092180"/>
            <a:ext cx="7260772" cy="18288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u="sng">
                <a:latin typeface="Arial" panose="020B0604020202020204" pitchFamily="34" charset="0"/>
                <a:cs typeface="Arial" panose="020B0604020202020204" pitchFamily="34" charset="0"/>
              </a:rPr>
              <a:t>PENGAMANAN HUKUM</a:t>
            </a:r>
            <a:endParaRPr lang="id-ID" sz="2800" b="1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Mensertifikatkan</a:t>
            </a:r>
            <a:r>
              <a:rPr lang="x-none" sz="2800">
                <a:latin typeface="Arial" panose="020B0604020202020204" pitchFamily="34" charset="0"/>
                <a:cs typeface="Arial" panose="020B0604020202020204" pitchFamily="34" charset="0"/>
              </a:rPr>
              <a:t> tanah milik Pemerintah Daerah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anah: Bawah 19">
            <a:extLst>
              <a:ext uri="{FF2B5EF4-FFF2-40B4-BE49-F238E27FC236}">
                <a16:creationId xmlns:a16="http://schemas.microsoft.com/office/drawing/2014/main" xmlns="" id="{B3046551-8065-6A14-7901-AB392857117E}"/>
              </a:ext>
            </a:extLst>
          </p:cNvPr>
          <p:cNvSpPr/>
          <p:nvPr/>
        </p:nvSpPr>
        <p:spPr>
          <a:xfrm>
            <a:off x="9144000" y="2947726"/>
            <a:ext cx="7122886" cy="999021"/>
          </a:xfrm>
          <a:prstGeom prst="downArrow">
            <a:avLst>
              <a:gd name="adj1" fmla="val 72133"/>
              <a:gd name="adj2" fmla="val 45525"/>
            </a:avLst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>
                <a:solidFill>
                  <a:schemeClr val="tx1"/>
                </a:solidFill>
              </a:rPr>
              <a:t>PENGAMANAN TANAH</a:t>
            </a:r>
            <a:endParaRPr lang="id-ID" sz="3600" b="1">
              <a:solidFill>
                <a:schemeClr val="tx1"/>
              </a:solidFill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57870E8D-86A8-4AC2-C8E7-7F67064E63C0}"/>
              </a:ext>
            </a:extLst>
          </p:cNvPr>
          <p:cNvSpPr/>
          <p:nvPr/>
        </p:nvSpPr>
        <p:spPr>
          <a:xfrm>
            <a:off x="2" y="-1003455"/>
            <a:ext cx="18288000" cy="3544121"/>
          </a:xfrm>
          <a:custGeom>
            <a:avLst/>
            <a:gdLst/>
            <a:ahLst/>
            <a:cxnLst/>
            <a:rect l="l" t="t" r="r" b="b"/>
            <a:pathLst>
              <a:path w="18456879" h="3544120">
                <a:moveTo>
                  <a:pt x="0" y="0"/>
                </a:moveTo>
                <a:lnTo>
                  <a:pt x="18456879" y="0"/>
                </a:lnTo>
                <a:lnTo>
                  <a:pt x="18456879" y="3544120"/>
                </a:lnTo>
                <a:lnTo>
                  <a:pt x="0" y="3544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70" b="-155917"/>
            </a:stretch>
          </a:blipFill>
        </p:spPr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xmlns="" id="{F3724B57-58D9-1D0C-2689-7B41A8A46AA1}"/>
              </a:ext>
            </a:extLst>
          </p:cNvPr>
          <p:cNvSpPr/>
          <p:nvPr/>
        </p:nvSpPr>
        <p:spPr>
          <a:xfrm>
            <a:off x="1867414" y="399108"/>
            <a:ext cx="14672532" cy="1775661"/>
          </a:xfrm>
          <a:custGeom>
            <a:avLst/>
            <a:gdLst/>
            <a:ahLst/>
            <a:cxnLst/>
            <a:rect l="l" t="t" r="r" b="b"/>
            <a:pathLst>
              <a:path w="3864370" h="467664">
                <a:moveTo>
                  <a:pt x="0" y="0"/>
                </a:moveTo>
                <a:lnTo>
                  <a:pt x="3864370" y="0"/>
                </a:lnTo>
                <a:lnTo>
                  <a:pt x="3864370" y="467664"/>
                </a:lnTo>
                <a:lnTo>
                  <a:pt x="0" y="467664"/>
                </a:lnTo>
                <a:close/>
              </a:path>
            </a:pathLst>
          </a:custGeom>
          <a:solidFill>
            <a:srgbClr val="FFFFFF">
              <a:alpha val="54902"/>
            </a:srgbClr>
          </a:solidFill>
        </p:spPr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xmlns="" id="{760B59E0-E4BD-162B-A0EE-82BAA16D2329}"/>
              </a:ext>
            </a:extLst>
          </p:cNvPr>
          <p:cNvSpPr txBox="1"/>
          <p:nvPr/>
        </p:nvSpPr>
        <p:spPr>
          <a:xfrm>
            <a:off x="2407645" y="541455"/>
            <a:ext cx="13472714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x-none" sz="4600">
                <a:solidFill>
                  <a:srgbClr val="010101"/>
                </a:solidFill>
                <a:latin typeface="Archivo Black"/>
              </a:rPr>
              <a:t>PENGAMANAN</a:t>
            </a:r>
            <a:endParaRPr lang="en-US" sz="4600">
              <a:solidFill>
                <a:srgbClr val="010101"/>
              </a:solidFill>
              <a:latin typeface="Archivo Black"/>
            </a:endParaRPr>
          </a:p>
          <a:p>
            <a:pPr algn="ctr">
              <a:lnSpc>
                <a:spcPts val="5750"/>
              </a:lnSpc>
            </a:pPr>
            <a:r>
              <a:rPr lang="en-US" sz="4600">
                <a:solidFill>
                  <a:srgbClr val="010101"/>
                </a:solidFill>
                <a:latin typeface="Archivo Black"/>
              </a:rPr>
              <a:t>BARANG MILIK DAERAH</a:t>
            </a:r>
          </a:p>
        </p:txBody>
      </p:sp>
    </p:spTree>
    <p:extLst>
      <p:ext uri="{BB962C8B-B14F-4D97-AF65-F5344CB8AC3E}">
        <p14:creationId xmlns:p14="http://schemas.microsoft.com/office/powerpoint/2010/main" val="117304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35556" y="3886200"/>
            <a:ext cx="16238044" cy="3086100"/>
          </a:xfrm>
          <a:prstGeom prst="downArrow">
            <a:avLst>
              <a:gd name="adj1" fmla="val 80194"/>
              <a:gd name="adj2" fmla="val 28596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just">
              <a:spcBef>
                <a:spcPts val="714"/>
              </a:spcBef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Pasal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49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ayat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(1)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Undang-Undang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Nomor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Tahun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2004</a:t>
            </a:r>
          </a:p>
          <a:p>
            <a:pPr algn="just">
              <a:spcBef>
                <a:spcPts val="714"/>
              </a:spcBef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Pasal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43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ayat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(1)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Pemerintah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Nomor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27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Tahun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2014,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sebagaimana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diubah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dengan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Pemerintah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Nomor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28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Tahun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2020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9" t="6345" r="24828"/>
          <a:stretch/>
        </p:blipFill>
        <p:spPr bwMode="auto">
          <a:xfrm>
            <a:off x="215464" y="228601"/>
            <a:ext cx="1460936" cy="145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18344" y="157843"/>
            <a:ext cx="7055957" cy="1503707"/>
          </a:xfrm>
          <a:prstGeom prst="rect">
            <a:avLst/>
          </a:prstGeom>
          <a:noFill/>
          <a:ln>
            <a:noFill/>
          </a:ln>
        </p:spPr>
        <p:txBody>
          <a:bodyPr wrap="none" lIns="163284" tIns="81642" rIns="163284" bIns="81642">
            <a:spAutoFit/>
          </a:bodyPr>
          <a:lstStyle/>
          <a:p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Kementerian</a:t>
            </a:r>
            <a:r>
              <a:rPr lang="en-US" sz="2900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Dalam</a:t>
            </a:r>
            <a:r>
              <a:rPr lang="en-US" sz="2900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Negeri</a:t>
            </a:r>
            <a:endParaRPr lang="en-US" sz="2900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Direktorat</a:t>
            </a:r>
            <a:r>
              <a:rPr lang="en-US" sz="2900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Jenderal</a:t>
            </a:r>
            <a:r>
              <a:rPr lang="en-US" sz="2900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Bina </a:t>
            </a:r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Keuangan</a:t>
            </a:r>
            <a:r>
              <a:rPr lang="en-US" sz="2900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Daerah</a:t>
            </a:r>
          </a:p>
          <a:p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Direktorat</a:t>
            </a:r>
            <a:r>
              <a:rPr lang="en-US" sz="2900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BUMD, BLUD </a:t>
            </a:r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dan</a:t>
            </a:r>
            <a:r>
              <a:rPr lang="en-US" sz="2900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Barang</a:t>
            </a:r>
            <a:r>
              <a:rPr lang="en-US" sz="2900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Milik</a:t>
            </a:r>
            <a:r>
              <a:rPr lang="en-US" sz="2900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Daerah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714501"/>
            <a:ext cx="17057416" cy="2150037"/>
          </a:xfrm>
          <a:prstGeom prst="rect">
            <a:avLst/>
          </a:prstGeom>
          <a:noFill/>
        </p:spPr>
        <p:txBody>
          <a:bodyPr wrap="square" lIns="163284" tIns="81642" rIns="163284" bIns="8164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900" b="1" dirty="0" err="1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anose="030804020302050B0404" pitchFamily="66" charset="0"/>
              </a:rPr>
              <a:t>Kewajiban</a:t>
            </a:r>
            <a:r>
              <a:rPr lang="en-US" sz="12900" b="1" dirty="0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anose="030804020302050B0404" pitchFamily="66" charset="0"/>
              </a:rPr>
              <a:t> </a:t>
            </a:r>
            <a:r>
              <a:rPr lang="en-US" sz="12900" b="1" dirty="0" err="1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anose="030804020302050B0404" pitchFamily="66" charset="0"/>
              </a:rPr>
              <a:t>Pemerintah</a:t>
            </a:r>
            <a:r>
              <a:rPr lang="en-US" sz="12900" b="1" dirty="0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anose="030804020302050B0404" pitchFamily="66" charset="0"/>
              </a:rPr>
              <a:t> Daerah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692" y="158663"/>
            <a:ext cx="3849908" cy="10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61636" y="7315201"/>
            <a:ext cx="17057416" cy="2242370"/>
          </a:xfrm>
          <a:prstGeom prst="rect">
            <a:avLst/>
          </a:prstGeom>
          <a:noFill/>
        </p:spPr>
        <p:txBody>
          <a:bodyPr wrap="square" lIns="163284" tIns="81642" rIns="163284" bIns="8164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Barang</a:t>
            </a:r>
            <a:r>
              <a:rPr lang="en-US" sz="4500" b="1" dirty="0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4500" b="1" dirty="0" err="1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Milik</a:t>
            </a:r>
            <a:r>
              <a:rPr lang="en-US" sz="4500" b="1" dirty="0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 Negara/Daerah </a:t>
            </a:r>
            <a:r>
              <a:rPr lang="en-US" sz="4500" b="1" dirty="0" err="1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berupa</a:t>
            </a:r>
            <a:r>
              <a:rPr lang="en-US" sz="4500" b="1" dirty="0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 Tanah </a:t>
            </a:r>
            <a:r>
              <a:rPr lang="en-US" sz="4500" b="1" dirty="0" err="1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harus</a:t>
            </a:r>
            <a:r>
              <a:rPr lang="en-US" sz="4500" b="1" dirty="0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4500" b="1" dirty="0" err="1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disertipikatkan</a:t>
            </a:r>
            <a:r>
              <a:rPr lang="en-US" sz="4500" b="1" dirty="0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4500" b="1" dirty="0" err="1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atas</a:t>
            </a:r>
            <a:r>
              <a:rPr lang="en-US" sz="4500" b="1" dirty="0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4500" b="1" dirty="0" err="1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nama</a:t>
            </a:r>
            <a:r>
              <a:rPr lang="en-US" sz="4500" b="1" dirty="0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4500" b="1" dirty="0" err="1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Pemerintah</a:t>
            </a:r>
            <a:r>
              <a:rPr lang="en-US" sz="4500" b="1" dirty="0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4500" b="1" dirty="0" err="1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Republik</a:t>
            </a:r>
            <a:r>
              <a:rPr lang="en-US" sz="4500" b="1" dirty="0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 Indonesia/</a:t>
            </a:r>
            <a:r>
              <a:rPr lang="en-US" sz="4500" b="1" dirty="0" err="1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Pemerintah</a:t>
            </a:r>
            <a:r>
              <a:rPr lang="en-US" sz="4500" b="1" dirty="0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 Daerah yang </a:t>
            </a:r>
            <a:r>
              <a:rPr lang="en-US" sz="4500" b="1" dirty="0" err="1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bersangkutan</a:t>
            </a:r>
            <a:r>
              <a:rPr lang="en-US" sz="4500" b="1" dirty="0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5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9" t="6345" r="24828"/>
          <a:stretch/>
        </p:blipFill>
        <p:spPr bwMode="auto">
          <a:xfrm>
            <a:off x="215464" y="228601"/>
            <a:ext cx="1460936" cy="145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18344" y="157843"/>
            <a:ext cx="7055957" cy="1503707"/>
          </a:xfrm>
          <a:prstGeom prst="rect">
            <a:avLst/>
          </a:prstGeom>
          <a:noFill/>
          <a:ln>
            <a:noFill/>
          </a:ln>
        </p:spPr>
        <p:txBody>
          <a:bodyPr wrap="none" lIns="163284" tIns="81642" rIns="163284" bIns="81642">
            <a:spAutoFit/>
          </a:bodyPr>
          <a:lstStyle/>
          <a:p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Kementerian</a:t>
            </a:r>
            <a:r>
              <a:rPr lang="en-US" sz="2900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Dalam</a:t>
            </a:r>
            <a:r>
              <a:rPr lang="en-US" sz="2900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Negeri</a:t>
            </a:r>
            <a:endParaRPr lang="en-US" sz="2900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Direktorat</a:t>
            </a:r>
            <a:r>
              <a:rPr lang="en-US" sz="2900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Jenderal</a:t>
            </a:r>
            <a:r>
              <a:rPr lang="en-US" sz="2900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Bina </a:t>
            </a:r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Keuangan</a:t>
            </a:r>
            <a:r>
              <a:rPr lang="en-US" sz="2900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Daerah</a:t>
            </a:r>
          </a:p>
          <a:p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Direktorat</a:t>
            </a:r>
            <a:r>
              <a:rPr lang="en-US" sz="2900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BUMD, BLUD </a:t>
            </a:r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dan</a:t>
            </a:r>
            <a:r>
              <a:rPr lang="en-US" sz="2900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Barang</a:t>
            </a:r>
            <a:r>
              <a:rPr lang="en-US" sz="2900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Milik</a:t>
            </a:r>
            <a:r>
              <a:rPr lang="en-US" sz="2900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Daerah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714501"/>
            <a:ext cx="17057416" cy="2150037"/>
          </a:xfrm>
          <a:prstGeom prst="rect">
            <a:avLst/>
          </a:prstGeom>
          <a:noFill/>
        </p:spPr>
        <p:txBody>
          <a:bodyPr wrap="square" lIns="163284" tIns="81642" rIns="163284" bIns="8164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900" b="1" dirty="0" err="1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anose="030804020302050B0404" pitchFamily="66" charset="0"/>
              </a:rPr>
              <a:t>Pengamanan</a:t>
            </a:r>
            <a:r>
              <a:rPr lang="en-US" sz="12900" b="1" dirty="0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anose="030804020302050B0404" pitchFamily="66" charset="0"/>
              </a:rPr>
              <a:t> </a:t>
            </a:r>
            <a:r>
              <a:rPr lang="en-US" sz="12900" b="1" dirty="0" err="1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anose="030804020302050B0404" pitchFamily="66" charset="0"/>
              </a:rPr>
              <a:t>Hukum</a:t>
            </a:r>
            <a:r>
              <a:rPr lang="en-US" sz="12900" b="1" dirty="0">
                <a:ln w="1143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anose="030804020302050B0404" pitchFamily="66" charset="0"/>
              </a:rPr>
              <a:t> Tanah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692" y="158663"/>
            <a:ext cx="3849908" cy="10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09600" y="3598040"/>
            <a:ext cx="17057416" cy="1703761"/>
          </a:xfrm>
          <a:prstGeom prst="rect">
            <a:avLst/>
          </a:prstGeom>
          <a:noFill/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en-US" sz="5000" dirty="0" err="1">
                <a:latin typeface="Century" panose="02040604050505020304" pitchFamily="18" charset="0"/>
              </a:rPr>
              <a:t>Pasal</a:t>
            </a:r>
            <a:r>
              <a:rPr lang="en-US" sz="5000" dirty="0">
                <a:latin typeface="Century" panose="02040604050505020304" pitchFamily="18" charset="0"/>
              </a:rPr>
              <a:t> 302 </a:t>
            </a:r>
            <a:r>
              <a:rPr lang="en-US" sz="5000" dirty="0" err="1">
                <a:latin typeface="Century" panose="02040604050505020304" pitchFamily="18" charset="0"/>
              </a:rPr>
              <a:t>ayat</a:t>
            </a:r>
            <a:r>
              <a:rPr lang="en-US" sz="5000" dirty="0">
                <a:latin typeface="Century" panose="02040604050505020304" pitchFamily="18" charset="0"/>
              </a:rPr>
              <a:t> (1) </a:t>
            </a:r>
            <a:r>
              <a:rPr lang="en-US" sz="5000" dirty="0" err="1">
                <a:latin typeface="Century" panose="02040604050505020304" pitchFamily="18" charset="0"/>
              </a:rPr>
              <a:t>dan</a:t>
            </a:r>
            <a:r>
              <a:rPr lang="en-US" sz="5000" dirty="0">
                <a:latin typeface="Century" panose="02040604050505020304" pitchFamily="18" charset="0"/>
              </a:rPr>
              <a:t> </a:t>
            </a:r>
            <a:r>
              <a:rPr lang="en-US" sz="5000" dirty="0" err="1">
                <a:latin typeface="Century" panose="02040604050505020304" pitchFamily="18" charset="0"/>
              </a:rPr>
              <a:t>ayat</a:t>
            </a:r>
            <a:r>
              <a:rPr lang="en-US" sz="5000" dirty="0">
                <a:latin typeface="Century" panose="02040604050505020304" pitchFamily="18" charset="0"/>
              </a:rPr>
              <a:t> (2)</a:t>
            </a:r>
          </a:p>
          <a:p>
            <a:pPr algn="ctr"/>
            <a:r>
              <a:rPr lang="en-US" sz="5000" dirty="0" err="1">
                <a:latin typeface="Century" panose="02040604050505020304" pitchFamily="18" charset="0"/>
              </a:rPr>
              <a:t>Permendagri</a:t>
            </a:r>
            <a:r>
              <a:rPr lang="en-US" sz="5000" dirty="0">
                <a:latin typeface="Century" panose="02040604050505020304" pitchFamily="18" charset="0"/>
              </a:rPr>
              <a:t> </a:t>
            </a:r>
            <a:r>
              <a:rPr lang="en-US" sz="5000" dirty="0" err="1">
                <a:latin typeface="Century" panose="02040604050505020304" pitchFamily="18" charset="0"/>
              </a:rPr>
              <a:t>Nomor</a:t>
            </a:r>
            <a:r>
              <a:rPr lang="en-US" sz="5000" dirty="0">
                <a:latin typeface="Century" panose="02040604050505020304" pitchFamily="18" charset="0"/>
              </a:rPr>
              <a:t> 19 </a:t>
            </a:r>
            <a:r>
              <a:rPr lang="en-US" sz="5000" dirty="0" err="1">
                <a:latin typeface="Century" panose="02040604050505020304" pitchFamily="18" charset="0"/>
              </a:rPr>
              <a:t>Tahun</a:t>
            </a:r>
            <a:r>
              <a:rPr lang="en-US" sz="5000" dirty="0">
                <a:latin typeface="Century" panose="02040604050505020304" pitchFamily="18" charset="0"/>
              </a:rPr>
              <a:t> 2016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19032079"/>
              </p:ext>
            </p:extLst>
          </p:nvPr>
        </p:nvGraphicFramePr>
        <p:xfrm>
          <a:off x="1219200" y="5143500"/>
          <a:ext cx="15849600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379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rsegi Panjang 9">
            <a:extLst>
              <a:ext uri="{FF2B5EF4-FFF2-40B4-BE49-F238E27FC236}">
                <a16:creationId xmlns:a16="http://schemas.microsoft.com/office/drawing/2014/main" xmlns="" id="{D6A7922C-5966-0148-870E-96E3799F9920}"/>
              </a:ext>
            </a:extLst>
          </p:cNvPr>
          <p:cNvSpPr/>
          <p:nvPr/>
        </p:nvSpPr>
        <p:spPr>
          <a:xfrm>
            <a:off x="1729528" y="4211915"/>
            <a:ext cx="7260772" cy="1082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 pengawasan dan pengendalian atas BMD</a:t>
            </a:r>
            <a:endParaRPr lang="id-ID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anah: Bawah 19">
            <a:extLst>
              <a:ext uri="{FF2B5EF4-FFF2-40B4-BE49-F238E27FC236}">
                <a16:creationId xmlns:a16="http://schemas.microsoft.com/office/drawing/2014/main" xmlns="" id="{B3046551-8065-6A14-7901-AB392857117E}"/>
              </a:ext>
            </a:extLst>
          </p:cNvPr>
          <p:cNvSpPr/>
          <p:nvPr/>
        </p:nvSpPr>
        <p:spPr>
          <a:xfrm>
            <a:off x="1798471" y="2683013"/>
            <a:ext cx="7122886" cy="1386555"/>
          </a:xfrm>
          <a:prstGeom prst="downArrow">
            <a:avLst>
              <a:gd name="adj1" fmla="val 72133"/>
              <a:gd name="adj2" fmla="val 4552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>
                <a:solidFill>
                  <a:schemeClr val="tx1"/>
                </a:solidFill>
              </a:rPr>
              <a:t>PENGELOLA BARANG</a:t>
            </a:r>
            <a:endParaRPr lang="id-ID" sz="3600" b="1">
              <a:solidFill>
                <a:schemeClr val="tx1"/>
              </a:solidFill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57870E8D-86A8-4AC2-C8E7-7F67064E63C0}"/>
              </a:ext>
            </a:extLst>
          </p:cNvPr>
          <p:cNvSpPr/>
          <p:nvPr/>
        </p:nvSpPr>
        <p:spPr>
          <a:xfrm>
            <a:off x="2" y="-1003455"/>
            <a:ext cx="18288000" cy="3544121"/>
          </a:xfrm>
          <a:custGeom>
            <a:avLst/>
            <a:gdLst/>
            <a:ahLst/>
            <a:cxnLst/>
            <a:rect l="l" t="t" r="r" b="b"/>
            <a:pathLst>
              <a:path w="18456879" h="3544120">
                <a:moveTo>
                  <a:pt x="0" y="0"/>
                </a:moveTo>
                <a:lnTo>
                  <a:pt x="18456879" y="0"/>
                </a:lnTo>
                <a:lnTo>
                  <a:pt x="18456879" y="3544120"/>
                </a:lnTo>
                <a:lnTo>
                  <a:pt x="0" y="3544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70" b="-155917"/>
            </a:stretch>
          </a:blipFill>
        </p:spPr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xmlns="" id="{F3724B57-58D9-1D0C-2689-7B41A8A46AA1}"/>
              </a:ext>
            </a:extLst>
          </p:cNvPr>
          <p:cNvSpPr/>
          <p:nvPr/>
        </p:nvSpPr>
        <p:spPr>
          <a:xfrm>
            <a:off x="1867414" y="399108"/>
            <a:ext cx="14672532" cy="1775661"/>
          </a:xfrm>
          <a:custGeom>
            <a:avLst/>
            <a:gdLst/>
            <a:ahLst/>
            <a:cxnLst/>
            <a:rect l="l" t="t" r="r" b="b"/>
            <a:pathLst>
              <a:path w="3864370" h="467664">
                <a:moveTo>
                  <a:pt x="0" y="0"/>
                </a:moveTo>
                <a:lnTo>
                  <a:pt x="3864370" y="0"/>
                </a:lnTo>
                <a:lnTo>
                  <a:pt x="3864370" y="467664"/>
                </a:lnTo>
                <a:lnTo>
                  <a:pt x="0" y="467664"/>
                </a:lnTo>
                <a:close/>
              </a:path>
            </a:pathLst>
          </a:custGeom>
          <a:solidFill>
            <a:srgbClr val="FFFFFF">
              <a:alpha val="54902"/>
            </a:srgbClr>
          </a:solidFill>
        </p:spPr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xmlns="" id="{760B59E0-E4BD-162B-A0EE-82BAA16D2329}"/>
              </a:ext>
            </a:extLst>
          </p:cNvPr>
          <p:cNvSpPr txBox="1"/>
          <p:nvPr/>
        </p:nvSpPr>
        <p:spPr>
          <a:xfrm>
            <a:off x="2407645" y="541455"/>
            <a:ext cx="13472714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x-none" sz="4600">
                <a:solidFill>
                  <a:srgbClr val="010101"/>
                </a:solidFill>
                <a:latin typeface="Archivo Black"/>
              </a:rPr>
              <a:t>TANGGUNG JAWAB PENGAMANAN</a:t>
            </a:r>
            <a:endParaRPr lang="en-US" sz="4600">
              <a:solidFill>
                <a:srgbClr val="010101"/>
              </a:solidFill>
              <a:latin typeface="Archivo Black"/>
            </a:endParaRPr>
          </a:p>
          <a:p>
            <a:pPr algn="ctr">
              <a:lnSpc>
                <a:spcPts val="5750"/>
              </a:lnSpc>
            </a:pPr>
            <a:r>
              <a:rPr lang="en-US" sz="4600">
                <a:solidFill>
                  <a:srgbClr val="010101"/>
                </a:solidFill>
                <a:latin typeface="Archivo Black"/>
              </a:rPr>
              <a:t>BARANG MILIK </a:t>
            </a:r>
            <a:r>
              <a:rPr lang="x-none" sz="4600">
                <a:solidFill>
                  <a:srgbClr val="010101"/>
                </a:solidFill>
                <a:latin typeface="Archivo Black"/>
              </a:rPr>
              <a:t>DAERAH </a:t>
            </a:r>
            <a:r>
              <a:rPr lang="id-ID" sz="4600">
                <a:solidFill>
                  <a:srgbClr val="010101"/>
                </a:solidFill>
                <a:latin typeface="Archivo Black"/>
              </a:rPr>
              <a:t>(</a:t>
            </a:r>
            <a:r>
              <a:rPr lang="x-none" sz="4600">
                <a:solidFill>
                  <a:srgbClr val="010101"/>
                </a:solidFill>
                <a:latin typeface="Archivo Black"/>
              </a:rPr>
              <a:t>TANAH</a:t>
            </a:r>
            <a:r>
              <a:rPr lang="id-ID" sz="4600">
                <a:solidFill>
                  <a:srgbClr val="010101"/>
                </a:solidFill>
                <a:latin typeface="Archivo Black"/>
              </a:rPr>
              <a:t>)</a:t>
            </a:r>
            <a:endParaRPr lang="en-US" sz="4600">
              <a:solidFill>
                <a:srgbClr val="010101"/>
              </a:solidFill>
              <a:latin typeface="Archivo Black"/>
            </a:endParaRPr>
          </a:p>
        </p:txBody>
      </p:sp>
      <p:sp>
        <p:nvSpPr>
          <p:cNvPr id="3" name="Panah: Bawah 2">
            <a:extLst>
              <a:ext uri="{FF2B5EF4-FFF2-40B4-BE49-F238E27FC236}">
                <a16:creationId xmlns:a16="http://schemas.microsoft.com/office/drawing/2014/main" xmlns="" id="{67CD4EF9-A758-5909-82B2-FF76823814D3}"/>
              </a:ext>
            </a:extLst>
          </p:cNvPr>
          <p:cNvSpPr/>
          <p:nvPr/>
        </p:nvSpPr>
        <p:spPr>
          <a:xfrm>
            <a:off x="9947984" y="2707756"/>
            <a:ext cx="7122886" cy="1386555"/>
          </a:xfrm>
          <a:prstGeom prst="downArrow">
            <a:avLst>
              <a:gd name="adj1" fmla="val 72133"/>
              <a:gd name="adj2" fmla="val 4552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>
                <a:solidFill>
                  <a:schemeClr val="tx1"/>
                </a:solidFill>
              </a:rPr>
              <a:t>PENGGUNA BARANG/</a:t>
            </a:r>
            <a:endParaRPr lang="id-ID" sz="2800" b="1">
              <a:solidFill>
                <a:schemeClr val="tx1"/>
              </a:solidFill>
            </a:endParaRPr>
          </a:p>
          <a:p>
            <a:pPr algn="ctr"/>
            <a:r>
              <a:rPr lang="x-none" sz="2800" b="1">
                <a:solidFill>
                  <a:schemeClr val="tx1"/>
                </a:solidFill>
              </a:rPr>
              <a:t>KUASA PENGGUNA BARANG</a:t>
            </a:r>
            <a:endParaRPr lang="id-ID" sz="2800" b="1">
              <a:solidFill>
                <a:schemeClr val="tx1"/>
              </a:solidFill>
            </a:endParaRPr>
          </a:p>
        </p:txBody>
      </p:sp>
      <p:sp>
        <p:nvSpPr>
          <p:cNvPr id="4" name="Persegi Panjang 3">
            <a:extLst>
              <a:ext uri="{FF2B5EF4-FFF2-40B4-BE49-F238E27FC236}">
                <a16:creationId xmlns:a16="http://schemas.microsoft.com/office/drawing/2014/main" xmlns="" id="{2A3937B7-1422-3788-4085-5699DF6349F2}"/>
              </a:ext>
            </a:extLst>
          </p:cNvPr>
          <p:cNvSpPr/>
          <p:nvPr/>
        </p:nvSpPr>
        <p:spPr>
          <a:xfrm>
            <a:off x="9730021" y="4199036"/>
            <a:ext cx="7406421" cy="1140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Mengamankan dan memelihara BMD dalam penguasaannya</a:t>
            </a:r>
            <a:endParaRPr lang="id-ID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ersegi Panjang 7">
            <a:extLst>
              <a:ext uri="{FF2B5EF4-FFF2-40B4-BE49-F238E27FC236}">
                <a16:creationId xmlns:a16="http://schemas.microsoft.com/office/drawing/2014/main" xmlns="" id="{2AFDACE6-083D-8C93-0A25-53786781C1D2}"/>
              </a:ext>
            </a:extLst>
          </p:cNvPr>
          <p:cNvSpPr/>
          <p:nvPr/>
        </p:nvSpPr>
        <p:spPr>
          <a:xfrm>
            <a:off x="11209687" y="6162063"/>
            <a:ext cx="6002956" cy="3497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Kesulitan dalam penentuan batas lahan</a:t>
            </a:r>
            <a:endParaRPr lang="id-ID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rsegi Panjang 8">
            <a:extLst>
              <a:ext uri="{FF2B5EF4-FFF2-40B4-BE49-F238E27FC236}">
                <a16:creationId xmlns:a16="http://schemas.microsoft.com/office/drawing/2014/main" xmlns="" id="{F1913209-997C-CA62-04A9-B74AA2AD39C7}"/>
              </a:ext>
            </a:extLst>
          </p:cNvPr>
          <p:cNvSpPr/>
          <p:nvPr/>
        </p:nvSpPr>
        <p:spPr>
          <a:xfrm>
            <a:off x="11209686" y="6654101"/>
            <a:ext cx="6002955" cy="3497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Terdapat lahan dalam sengketa</a:t>
            </a:r>
            <a:endParaRPr lang="id-ID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ersegi Panjang 11">
            <a:extLst>
              <a:ext uri="{FF2B5EF4-FFF2-40B4-BE49-F238E27FC236}">
                <a16:creationId xmlns:a16="http://schemas.microsoft.com/office/drawing/2014/main" xmlns="" id="{0C24BE46-EDE5-35E2-0422-D81A4AFEC0E9}"/>
              </a:ext>
            </a:extLst>
          </p:cNvPr>
          <p:cNvSpPr/>
          <p:nvPr/>
        </p:nvSpPr>
        <p:spPr>
          <a:xfrm>
            <a:off x="11209687" y="7146145"/>
            <a:ext cx="6002956" cy="3497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Lahan terletak di hutan lindung/lahan gambut</a:t>
            </a:r>
            <a:endParaRPr lang="id-ID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ersegi Panjang 23">
            <a:extLst>
              <a:ext uri="{FF2B5EF4-FFF2-40B4-BE49-F238E27FC236}">
                <a16:creationId xmlns:a16="http://schemas.microsoft.com/office/drawing/2014/main" xmlns="" id="{689247CC-0937-D161-1552-D88557C9561C}"/>
              </a:ext>
            </a:extLst>
          </p:cNvPr>
          <p:cNvSpPr/>
          <p:nvPr/>
        </p:nvSpPr>
        <p:spPr>
          <a:xfrm>
            <a:off x="11209686" y="7627289"/>
            <a:ext cx="6002957" cy="921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Lemahnya dokumen bukti kepemilikan Pemda </a:t>
            </a:r>
            <a:r>
              <a:rPr lang="id-ID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x-none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 ditemukan las hak tanah</a:t>
            </a:r>
            <a:r>
              <a:rPr lang="id-ID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x-none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tetapi sudah dikuasai oleh Pemda dan tercatat sebagai BMD</a:t>
            </a:r>
            <a:endParaRPr lang="id-ID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ersegi Panjang 25">
            <a:extLst>
              <a:ext uri="{FF2B5EF4-FFF2-40B4-BE49-F238E27FC236}">
                <a16:creationId xmlns:a16="http://schemas.microsoft.com/office/drawing/2014/main" xmlns="" id="{3906FF1F-2758-CA8E-35F2-057B8A2D7212}"/>
              </a:ext>
            </a:extLst>
          </p:cNvPr>
          <p:cNvSpPr/>
          <p:nvPr/>
        </p:nvSpPr>
        <p:spPr>
          <a:xfrm>
            <a:off x="11209682" y="8670529"/>
            <a:ext cx="6002957" cy="617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Terdapat perbedaan luas tanah antara pencatatan dan kondisi di lapangan</a:t>
            </a:r>
            <a:endParaRPr lang="id-ID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ersegi Panjang 29">
            <a:extLst>
              <a:ext uri="{FF2B5EF4-FFF2-40B4-BE49-F238E27FC236}">
                <a16:creationId xmlns:a16="http://schemas.microsoft.com/office/drawing/2014/main" xmlns="" id="{994AD57F-65EC-D912-F599-72B089C32B75}"/>
              </a:ext>
            </a:extLst>
          </p:cNvPr>
          <p:cNvSpPr/>
          <p:nvPr/>
        </p:nvSpPr>
        <p:spPr>
          <a:xfrm>
            <a:off x="9832538" y="5476074"/>
            <a:ext cx="6707408" cy="385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Kendala dalam pengamanan BMD </a:t>
            </a:r>
            <a:r>
              <a:rPr lang="id-ID" sz="24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x-none" sz="24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id-ID" sz="24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x-none" sz="24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d-ID" sz="2400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ersegi Panjang 27">
            <a:extLst>
              <a:ext uri="{FF2B5EF4-FFF2-40B4-BE49-F238E27FC236}">
                <a16:creationId xmlns:a16="http://schemas.microsoft.com/office/drawing/2014/main" xmlns="" id="{5F3D0371-EF20-2460-3CEB-BDD507F380B2}"/>
              </a:ext>
            </a:extLst>
          </p:cNvPr>
          <p:cNvSpPr/>
          <p:nvPr/>
        </p:nvSpPr>
        <p:spPr>
          <a:xfrm>
            <a:off x="11209681" y="9407657"/>
            <a:ext cx="6002957" cy="648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 pengembalian dokumen pendaftaran </a:t>
            </a:r>
            <a:r>
              <a:rPr lang="id-ID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x-none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persyaratan kurang</a:t>
            </a:r>
            <a:r>
              <a:rPr lang="id-ID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Persegi Panjang 1">
            <a:extLst>
              <a:ext uri="{FF2B5EF4-FFF2-40B4-BE49-F238E27FC236}">
                <a16:creationId xmlns:a16="http://schemas.microsoft.com/office/drawing/2014/main" xmlns="" id="{5AF49B21-F989-6C47-847D-14EB5B45270F}"/>
              </a:ext>
            </a:extLst>
          </p:cNvPr>
          <p:cNvSpPr/>
          <p:nvPr/>
        </p:nvSpPr>
        <p:spPr>
          <a:xfrm>
            <a:off x="1635595" y="5439762"/>
            <a:ext cx="7260771" cy="569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Kendala dalam melakukan pengawasan dan pengendalian atas BMD:</a:t>
            </a:r>
            <a:endParaRPr lang="id-ID" sz="2400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xmlns="" id="{FBC58502-8E0B-D531-3B89-1679B57A6D63}"/>
              </a:ext>
            </a:extLst>
          </p:cNvPr>
          <p:cNvSpPr/>
          <p:nvPr/>
        </p:nvSpPr>
        <p:spPr>
          <a:xfrm>
            <a:off x="2399359" y="6224701"/>
            <a:ext cx="6002957" cy="921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 </a:t>
            </a:r>
            <a:r>
              <a:rPr lang="id-ID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x-none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aturan yang secara teknis mengatur terkait pelaksanaan pengawasan dan pengendalian BMD</a:t>
            </a:r>
            <a:endParaRPr lang="id-ID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xmlns="" id="{791D0226-3AE3-1803-31DE-AD905F1D85FF}"/>
              </a:ext>
            </a:extLst>
          </p:cNvPr>
          <p:cNvSpPr/>
          <p:nvPr/>
        </p:nvSpPr>
        <p:spPr>
          <a:xfrm>
            <a:off x="433841" y="2568310"/>
            <a:ext cx="1131150" cy="1601630"/>
          </a:xfrm>
          <a:custGeom>
            <a:avLst/>
            <a:gdLst/>
            <a:ahLst/>
            <a:cxnLst/>
            <a:rect l="l" t="t" r="r" b="b"/>
            <a:pathLst>
              <a:path w="1131150" h="1601629">
                <a:moveTo>
                  <a:pt x="0" y="0"/>
                </a:moveTo>
                <a:lnTo>
                  <a:pt x="1131151" y="0"/>
                </a:lnTo>
                <a:lnTo>
                  <a:pt x="1131151" y="1601629"/>
                </a:lnTo>
                <a:lnTo>
                  <a:pt x="0" y="1601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xmlns="" id="{238031E6-BB9D-4ABA-9471-471F01868FCE}"/>
              </a:ext>
            </a:extLst>
          </p:cNvPr>
          <p:cNvSpPr/>
          <p:nvPr/>
        </p:nvSpPr>
        <p:spPr>
          <a:xfrm>
            <a:off x="16214835" y="2650058"/>
            <a:ext cx="1995606" cy="1452464"/>
          </a:xfrm>
          <a:custGeom>
            <a:avLst/>
            <a:gdLst/>
            <a:ahLst/>
            <a:cxnLst/>
            <a:rect l="l" t="t" r="r" b="b"/>
            <a:pathLst>
              <a:path w="1995606" h="1452464">
                <a:moveTo>
                  <a:pt x="0" y="0"/>
                </a:moveTo>
                <a:lnTo>
                  <a:pt x="1995607" y="0"/>
                </a:lnTo>
                <a:lnTo>
                  <a:pt x="1995607" y="1452464"/>
                </a:lnTo>
                <a:lnTo>
                  <a:pt x="0" y="14524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4" name="Gambar 13">
            <a:extLst>
              <a:ext uri="{FF2B5EF4-FFF2-40B4-BE49-F238E27FC236}">
                <a16:creationId xmlns:a16="http://schemas.microsoft.com/office/drawing/2014/main" xmlns="" id="{B7C4D7F4-D9FE-A147-45E2-1292C979B2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414657"/>
            <a:ext cx="4414410" cy="187234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3" name="Gambar 22">
            <a:extLst>
              <a:ext uri="{FF2B5EF4-FFF2-40B4-BE49-F238E27FC236}">
                <a16:creationId xmlns:a16="http://schemas.microsoft.com/office/drawing/2014/main" xmlns="" id="{F0072E3C-BF71-9F6A-4555-0D44267CA2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4410" y="8414656"/>
            <a:ext cx="6096000" cy="18723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157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ambar 29">
            <a:extLst>
              <a:ext uri="{FF2B5EF4-FFF2-40B4-BE49-F238E27FC236}">
                <a16:creationId xmlns:a16="http://schemas.microsoft.com/office/drawing/2014/main" xmlns="" id="{8462A323-DAC2-6A0F-65C1-CD1B15BE5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895" y="8568955"/>
            <a:ext cx="8759186" cy="1731976"/>
          </a:xfrm>
          <a:prstGeom prst="rect">
            <a:avLst/>
          </a:prstGeom>
        </p:spPr>
      </p:pic>
      <p:pic>
        <p:nvPicPr>
          <p:cNvPr id="27" name="Gambar 26">
            <a:extLst>
              <a:ext uri="{FF2B5EF4-FFF2-40B4-BE49-F238E27FC236}">
                <a16:creationId xmlns:a16="http://schemas.microsoft.com/office/drawing/2014/main" xmlns="" id="{F42B969C-FEA0-F9FB-87C9-AC0327EA1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753" y="8620535"/>
            <a:ext cx="6203986" cy="1680396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10781110">
            <a:off x="-3377235" y="-2458718"/>
            <a:ext cx="6381430" cy="4970724"/>
          </a:xfrm>
          <a:custGeom>
            <a:avLst/>
            <a:gdLst/>
            <a:ahLst/>
            <a:cxnLst/>
            <a:rect l="l" t="t" r="r" b="b"/>
            <a:pathLst>
              <a:path w="6381430" h="4970724">
                <a:moveTo>
                  <a:pt x="0" y="0"/>
                </a:moveTo>
                <a:lnTo>
                  <a:pt x="6381430" y="0"/>
                </a:lnTo>
                <a:lnTo>
                  <a:pt x="6381430" y="4970724"/>
                </a:lnTo>
                <a:lnTo>
                  <a:pt x="0" y="4970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781110">
            <a:off x="-2490898" y="3309514"/>
            <a:ext cx="4964900" cy="3867338"/>
          </a:xfrm>
          <a:custGeom>
            <a:avLst/>
            <a:gdLst/>
            <a:ahLst/>
            <a:cxnLst/>
            <a:rect l="l" t="t" r="r" b="b"/>
            <a:pathLst>
              <a:path w="4964900" h="3867338">
                <a:moveTo>
                  <a:pt x="0" y="0"/>
                </a:moveTo>
                <a:lnTo>
                  <a:pt x="4964900" y="0"/>
                </a:lnTo>
                <a:lnTo>
                  <a:pt x="4964900" y="3867338"/>
                </a:lnTo>
                <a:lnTo>
                  <a:pt x="0" y="3867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781110">
            <a:off x="-2560170" y="1280221"/>
            <a:ext cx="4964900" cy="3867338"/>
          </a:xfrm>
          <a:custGeom>
            <a:avLst/>
            <a:gdLst/>
            <a:ahLst/>
            <a:cxnLst/>
            <a:rect l="l" t="t" r="r" b="b"/>
            <a:pathLst>
              <a:path w="4964900" h="3867338">
                <a:moveTo>
                  <a:pt x="0" y="0"/>
                </a:moveTo>
                <a:lnTo>
                  <a:pt x="4964900" y="0"/>
                </a:lnTo>
                <a:lnTo>
                  <a:pt x="4964900" y="3867338"/>
                </a:lnTo>
                <a:lnTo>
                  <a:pt x="0" y="3867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781110">
            <a:off x="-2901820" y="5841922"/>
            <a:ext cx="4964900" cy="3867338"/>
          </a:xfrm>
          <a:custGeom>
            <a:avLst/>
            <a:gdLst/>
            <a:ahLst/>
            <a:cxnLst/>
            <a:rect l="l" t="t" r="r" b="b"/>
            <a:pathLst>
              <a:path w="4964900" h="3867338">
                <a:moveTo>
                  <a:pt x="0" y="0"/>
                </a:moveTo>
                <a:lnTo>
                  <a:pt x="4964900" y="0"/>
                </a:lnTo>
                <a:lnTo>
                  <a:pt x="4964900" y="3867339"/>
                </a:lnTo>
                <a:lnTo>
                  <a:pt x="0" y="3867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781110">
            <a:off x="-1623178" y="8350268"/>
            <a:ext cx="4964900" cy="3867338"/>
          </a:xfrm>
          <a:custGeom>
            <a:avLst/>
            <a:gdLst/>
            <a:ahLst/>
            <a:cxnLst/>
            <a:rect l="l" t="t" r="r" b="b"/>
            <a:pathLst>
              <a:path w="4964900" h="3867338">
                <a:moveTo>
                  <a:pt x="0" y="0"/>
                </a:moveTo>
                <a:lnTo>
                  <a:pt x="4964900" y="0"/>
                </a:lnTo>
                <a:lnTo>
                  <a:pt x="4964900" y="3867339"/>
                </a:lnTo>
                <a:lnTo>
                  <a:pt x="0" y="3867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398329">
            <a:off x="15905588" y="-117711"/>
            <a:ext cx="3372052" cy="4893479"/>
          </a:xfrm>
          <a:custGeom>
            <a:avLst/>
            <a:gdLst/>
            <a:ahLst/>
            <a:cxnLst/>
            <a:rect l="l" t="t" r="r" b="b"/>
            <a:pathLst>
              <a:path w="3372052" h="4893479">
                <a:moveTo>
                  <a:pt x="0" y="0"/>
                </a:moveTo>
                <a:lnTo>
                  <a:pt x="3372052" y="0"/>
                </a:lnTo>
                <a:lnTo>
                  <a:pt x="3372052" y="4893479"/>
                </a:lnTo>
                <a:lnTo>
                  <a:pt x="0" y="48934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398329">
            <a:off x="15620900" y="5239085"/>
            <a:ext cx="3372052" cy="4893479"/>
          </a:xfrm>
          <a:custGeom>
            <a:avLst/>
            <a:gdLst/>
            <a:ahLst/>
            <a:cxnLst/>
            <a:rect l="l" t="t" r="r" b="b"/>
            <a:pathLst>
              <a:path w="3372052" h="4893479">
                <a:moveTo>
                  <a:pt x="0" y="0"/>
                </a:moveTo>
                <a:lnTo>
                  <a:pt x="3372052" y="0"/>
                </a:lnTo>
                <a:lnTo>
                  <a:pt x="3372052" y="4893479"/>
                </a:lnTo>
                <a:lnTo>
                  <a:pt x="0" y="48934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52318" y="1186910"/>
            <a:ext cx="14783364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4600">
                <a:solidFill>
                  <a:srgbClr val="343434"/>
                </a:solidFill>
                <a:latin typeface="Archivo Black"/>
              </a:rPr>
              <a:t>ARAH KEBIJAKAN</a:t>
            </a:r>
          </a:p>
          <a:p>
            <a:pPr algn="ctr">
              <a:lnSpc>
                <a:spcPts val="5520"/>
              </a:lnSpc>
            </a:pPr>
            <a:r>
              <a:rPr lang="en-US" sz="4600">
                <a:solidFill>
                  <a:srgbClr val="343434"/>
                </a:solidFill>
                <a:latin typeface="Archivo Black"/>
              </a:rPr>
              <a:t>PENGELOLAAN BARANG MILIK DAERAH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43351" y="5742380"/>
            <a:ext cx="11931790" cy="16803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200">
                <a:solidFill>
                  <a:srgbClr val="153170"/>
                </a:solidFill>
                <a:latin typeface="Arial Bold"/>
              </a:rPr>
              <a:t>Perubahan Permendagri Nomor 19 Tahun </a:t>
            </a:r>
            <a:r>
              <a:rPr lang="x-none" sz="3200">
                <a:solidFill>
                  <a:srgbClr val="153170"/>
                </a:solidFill>
                <a:latin typeface="Arial Bold"/>
              </a:rPr>
              <a:t>2016, mengatur antara lain terkait </a:t>
            </a:r>
            <a:r>
              <a:rPr lang="x-none" sz="3200" u="sng">
                <a:solidFill>
                  <a:srgbClr val="153170"/>
                </a:solidFill>
                <a:latin typeface="Arial Bold"/>
              </a:rPr>
              <a:t>tata cara pelaksanaan pengawasan Barang Milik Daerah</a:t>
            </a:r>
            <a:endParaRPr lang="en-US" sz="3200" u="sng">
              <a:solidFill>
                <a:srgbClr val="153170"/>
              </a:solidFill>
              <a:latin typeface="Arial Bold"/>
            </a:endParaRPr>
          </a:p>
        </p:txBody>
      </p:sp>
      <p:sp>
        <p:nvSpPr>
          <p:cNvPr id="24" name="Panah: Bawah 23">
            <a:extLst>
              <a:ext uri="{FF2B5EF4-FFF2-40B4-BE49-F238E27FC236}">
                <a16:creationId xmlns:a16="http://schemas.microsoft.com/office/drawing/2014/main" xmlns="" id="{33962F5A-ADF7-3423-8DE6-C8C49E75D031}"/>
              </a:ext>
            </a:extLst>
          </p:cNvPr>
          <p:cNvSpPr/>
          <p:nvPr/>
        </p:nvSpPr>
        <p:spPr>
          <a:xfrm>
            <a:off x="6086187" y="3606525"/>
            <a:ext cx="5571166" cy="1221975"/>
          </a:xfrm>
          <a:prstGeom prst="downArrow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578</Words>
  <Application>Microsoft Office PowerPoint</Application>
  <PresentationFormat>Custom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Freestyle Script</vt:lpstr>
      <vt:lpstr>Canva Sans</vt:lpstr>
      <vt:lpstr>Archivo Black</vt:lpstr>
      <vt:lpstr>Century</vt:lpstr>
      <vt:lpstr>Open Sauce Italics</vt:lpstr>
      <vt:lpstr>Montserrat Classic Bold</vt:lpstr>
      <vt:lpstr>Calibri</vt:lpstr>
      <vt:lpstr>Arial Bold</vt:lpstr>
      <vt:lpstr>Canva Sans Bold</vt:lpstr>
      <vt:lpstr>Wingdings</vt:lpstr>
      <vt:lpstr>Arial Narrow</vt:lpstr>
      <vt:lpstr>Arial Unicode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pengamanan barang milik daerah</dc:title>
  <dc:creator>Amanah</dc:creator>
  <cp:lastModifiedBy>Jona Maria Mantow</cp:lastModifiedBy>
  <cp:revision>11</cp:revision>
  <dcterms:created xsi:type="dcterms:W3CDTF">2006-08-16T00:00:00Z</dcterms:created>
  <dcterms:modified xsi:type="dcterms:W3CDTF">2023-07-20T02:25:52Z</dcterms:modified>
  <dc:identifier>DAFo28YHjOw</dc:identifier>
</cp:coreProperties>
</file>