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15" r:id="rId3"/>
    <p:sldId id="297" r:id="rId4"/>
    <p:sldId id="299" r:id="rId5"/>
    <p:sldId id="318" r:id="rId6"/>
    <p:sldId id="335" r:id="rId7"/>
    <p:sldId id="342" r:id="rId8"/>
    <p:sldId id="343" r:id="rId9"/>
    <p:sldId id="305" r:id="rId10"/>
    <p:sldId id="344" r:id="rId11"/>
    <p:sldId id="262" r:id="rId12"/>
    <p:sldId id="345" r:id="rId13"/>
    <p:sldId id="306" r:id="rId14"/>
    <p:sldId id="346" r:id="rId15"/>
    <p:sldId id="316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8F1"/>
    <a:srgbClr val="52E262"/>
    <a:srgbClr val="5B55AE"/>
    <a:srgbClr val="FF99EE"/>
    <a:srgbClr val="8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9A72D-4AC5-4B9D-9308-C58DE0197649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1227E-0F09-4A01-B64D-0FD412FB1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4479-FB8A-4D3C-AD6A-4BEE3A6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8AC3F-A8EB-46F8-998A-A25B0C9E7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486F-340E-443D-8C9B-CB5608E3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E15B-34FB-494B-97F1-5D3F0669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5158-1020-4E61-ABBB-8EC58FF2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947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7725-5288-41FD-9232-8A331554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3C512-304B-46AD-B95B-1185B063B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48F9D-10B7-460F-BF1F-B3A8FAB7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8FCB-602F-47BC-8276-760EA520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6451-401B-4CBE-8DC9-F6E38020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11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16C6F-8847-44BB-8553-52E62AB84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31F5F-643B-4BA1-9F9C-588424D18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DF28B-5A6D-472E-B72A-8AB0638C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9245-C745-430D-8ABF-A8EC914C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D4D3-A3C8-4C28-B4AA-A2F60E6B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446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itiga Sama Kaki 75">
            <a:extLst>
              <a:ext uri="{FF2B5EF4-FFF2-40B4-BE49-F238E27FC236}">
                <a16:creationId xmlns:a16="http://schemas.microsoft.com/office/drawing/2014/main" id="{59AFB93F-670E-F9D7-CAA3-BA277E36C377}"/>
              </a:ext>
            </a:extLst>
          </p:cNvPr>
          <p:cNvSpPr/>
          <p:nvPr userDrawn="1"/>
        </p:nvSpPr>
        <p:spPr>
          <a:xfrm rot="5400000">
            <a:off x="739223" y="24908"/>
            <a:ext cx="330905" cy="281090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Segitiga Sama Kaki 74">
            <a:extLst>
              <a:ext uri="{FF2B5EF4-FFF2-40B4-BE49-F238E27FC236}">
                <a16:creationId xmlns:a16="http://schemas.microsoft.com/office/drawing/2014/main" id="{420CB905-9CBC-50C9-0D4A-4FEE14BE1203}"/>
              </a:ext>
            </a:extLst>
          </p:cNvPr>
          <p:cNvSpPr/>
          <p:nvPr userDrawn="1"/>
        </p:nvSpPr>
        <p:spPr>
          <a:xfrm rot="16200000">
            <a:off x="-2888" y="711510"/>
            <a:ext cx="344970" cy="339191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ersegi Panjang 15">
            <a:extLst>
              <a:ext uri="{FF2B5EF4-FFF2-40B4-BE49-F238E27FC236}">
                <a16:creationId xmlns:a16="http://schemas.microsoft.com/office/drawing/2014/main" id="{6836F829-8EAE-D118-A260-A221478C1C31}"/>
              </a:ext>
            </a:extLst>
          </p:cNvPr>
          <p:cNvSpPr/>
          <p:nvPr userDrawn="1"/>
        </p:nvSpPr>
        <p:spPr>
          <a:xfrm>
            <a:off x="7515037" y="450109"/>
            <a:ext cx="4676964" cy="19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B972E3-A814-B09D-F318-D33F43A31396}"/>
              </a:ext>
            </a:extLst>
          </p:cNvPr>
          <p:cNvSpPr/>
          <p:nvPr userDrawn="1"/>
        </p:nvSpPr>
        <p:spPr>
          <a:xfrm>
            <a:off x="-1" y="195133"/>
            <a:ext cx="8120092" cy="640080"/>
          </a:xfrm>
          <a:custGeom>
            <a:avLst/>
            <a:gdLst>
              <a:gd name="connsiteX0" fmla="*/ 0 w 8120092"/>
              <a:gd name="connsiteY0" fmla="*/ 0 h 640080"/>
              <a:gd name="connsiteX1" fmla="*/ 8120092 w 8120092"/>
              <a:gd name="connsiteY1" fmla="*/ 0 h 640080"/>
              <a:gd name="connsiteX2" fmla="*/ 7533929 w 8120092"/>
              <a:gd name="connsiteY2" fmla="*/ 640080 h 640080"/>
              <a:gd name="connsiteX3" fmla="*/ 0 w 8120092"/>
              <a:gd name="connsiteY3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0092" h="640080">
                <a:moveTo>
                  <a:pt x="0" y="0"/>
                </a:moveTo>
                <a:lnTo>
                  <a:pt x="8120092" y="0"/>
                </a:lnTo>
                <a:lnTo>
                  <a:pt x="7533929" y="640080"/>
                </a:lnTo>
                <a:lnTo>
                  <a:pt x="0" y="64008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F1541-66B1-3747-D403-9E24B55A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495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81BD-5032-1E8D-5AB9-452C078D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2BC0-95CF-41BC-B95B-AC2C3C1DB473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8188-497D-7B37-7294-B1D2054F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6292-4D26-6DD5-CCAB-5C7B7745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3D17-9B60-49A2-84AF-21ABFF82E635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Rectangle 144">
            <a:extLst>
              <a:ext uri="{FF2B5EF4-FFF2-40B4-BE49-F238E27FC236}">
                <a16:creationId xmlns:a16="http://schemas.microsoft.com/office/drawing/2014/main" id="{34481AC8-812F-A122-B8EA-BC49AC5ACA2B}"/>
              </a:ext>
            </a:extLst>
          </p:cNvPr>
          <p:cNvSpPr/>
          <p:nvPr userDrawn="1"/>
        </p:nvSpPr>
        <p:spPr>
          <a:xfrm>
            <a:off x="0" y="6775117"/>
            <a:ext cx="11619808" cy="864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rsegi Panjang 76">
            <a:extLst>
              <a:ext uri="{FF2B5EF4-FFF2-40B4-BE49-F238E27FC236}">
                <a16:creationId xmlns:a16="http://schemas.microsoft.com/office/drawing/2014/main" id="{9BBAC07B-9FC7-A329-C01D-37627207B039}"/>
              </a:ext>
            </a:extLst>
          </p:cNvPr>
          <p:cNvSpPr/>
          <p:nvPr userDrawn="1"/>
        </p:nvSpPr>
        <p:spPr>
          <a:xfrm rot="10800000">
            <a:off x="339189" y="0"/>
            <a:ext cx="430831" cy="1039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146">
            <a:extLst>
              <a:ext uri="{FF2B5EF4-FFF2-40B4-BE49-F238E27FC236}">
                <a16:creationId xmlns:a16="http://schemas.microsoft.com/office/drawing/2014/main" id="{203DFFBA-7E85-7D63-221F-F5CC1A8D0983}"/>
              </a:ext>
            </a:extLst>
          </p:cNvPr>
          <p:cNvSpPr/>
          <p:nvPr userDrawn="1"/>
        </p:nvSpPr>
        <p:spPr>
          <a:xfrm>
            <a:off x="10090449" y="6441769"/>
            <a:ext cx="2108200" cy="421278"/>
          </a:xfrm>
          <a:custGeom>
            <a:avLst/>
            <a:gdLst>
              <a:gd name="connsiteX0" fmla="*/ 250781 w 2108200"/>
              <a:gd name="connsiteY0" fmla="*/ 0 h 421278"/>
              <a:gd name="connsiteX1" fmla="*/ 1857419 w 2108200"/>
              <a:gd name="connsiteY1" fmla="*/ 0 h 421278"/>
              <a:gd name="connsiteX2" fmla="*/ 2108200 w 2108200"/>
              <a:gd name="connsiteY2" fmla="*/ 250781 h 421278"/>
              <a:gd name="connsiteX3" fmla="*/ 2108200 w 2108200"/>
              <a:gd name="connsiteY3" fmla="*/ 421278 h 421278"/>
              <a:gd name="connsiteX4" fmla="*/ 0 w 2108200"/>
              <a:gd name="connsiteY4" fmla="*/ 421278 h 421278"/>
              <a:gd name="connsiteX5" fmla="*/ 0 w 2108200"/>
              <a:gd name="connsiteY5" fmla="*/ 250781 h 421278"/>
              <a:gd name="connsiteX6" fmla="*/ 250781 w 2108200"/>
              <a:gd name="connsiteY6" fmla="*/ 0 h 4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200" h="421278">
                <a:moveTo>
                  <a:pt x="250781" y="0"/>
                </a:moveTo>
                <a:lnTo>
                  <a:pt x="1857419" y="0"/>
                </a:lnTo>
                <a:cubicBezTo>
                  <a:pt x="1995922" y="0"/>
                  <a:pt x="2108200" y="112278"/>
                  <a:pt x="2108200" y="250781"/>
                </a:cubicBezTo>
                <a:lnTo>
                  <a:pt x="2108200" y="421278"/>
                </a:lnTo>
                <a:lnTo>
                  <a:pt x="0" y="421278"/>
                </a:lnTo>
                <a:lnTo>
                  <a:pt x="0" y="250781"/>
                </a:lnTo>
                <a:cubicBezTo>
                  <a:pt x="0" y="112278"/>
                  <a:pt x="112278" y="0"/>
                  <a:pt x="25078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2584459-83D2-7D55-BDC2-D461452195BF}"/>
              </a:ext>
            </a:extLst>
          </p:cNvPr>
          <p:cNvSpPr txBox="1">
            <a:spLocks/>
          </p:cNvSpPr>
          <p:nvPr userDrawn="1"/>
        </p:nvSpPr>
        <p:spPr>
          <a:xfrm>
            <a:off x="11788001" y="6502118"/>
            <a:ext cx="4381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D74519-28C0-40C0-A664-D497B89B2D5A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10ED0E-F5C3-AF38-FC48-86186F93C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7" y="1046201"/>
            <a:ext cx="11170326" cy="50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67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82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02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1B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6970" y="6364287"/>
            <a:ext cx="10820400" cy="25400"/>
          </a:xfrm>
          <a:custGeom>
            <a:avLst/>
            <a:gdLst/>
            <a:ahLst/>
            <a:cxnLst/>
            <a:rect l="l" t="t" r="r" b="b"/>
            <a:pathLst>
              <a:path w="10820400" h="25400">
                <a:moveTo>
                  <a:pt x="10820400" y="0"/>
                </a:moveTo>
                <a:lnTo>
                  <a:pt x="0" y="0"/>
                </a:lnTo>
                <a:lnTo>
                  <a:pt x="0" y="25400"/>
                </a:lnTo>
                <a:lnTo>
                  <a:pt x="10820400" y="25400"/>
                </a:lnTo>
                <a:lnTo>
                  <a:pt x="10820400" y="0"/>
                </a:lnTo>
                <a:close/>
              </a:path>
            </a:pathLst>
          </a:custGeom>
          <a:solidFill>
            <a:srgbClr val="EDF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62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31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AD34-1268-4C03-A2AE-E47A1C4D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9331-E12A-41D7-BED2-5909E0E7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32486-3B6A-4333-993F-B94C8FA8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6517-1595-45B1-A6A3-D45AEF39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9BFD8-D4E5-4834-9113-6EA53279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344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EA8F-F54F-43D2-B717-352B60E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AA1A1-D2C5-482D-B253-F1F284344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19DDF-C131-447F-9CD6-766B301B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F86A-8D28-43B6-822F-8654167C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F276D-A793-471E-8958-9DEA348D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573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213-ED37-4B55-AD8D-36128CD0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815D-1DD0-4AB8-A47E-0009407F5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F568E-467F-4847-8BC4-34B7BECC5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202-D927-4314-B43C-B1D2F44D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65BFA-D5F5-491B-9AAB-912976FD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8028A-18A0-44D2-83BA-D05F2516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0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5A10-E180-4F96-82D4-836C1008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D3D2-D125-4A00-A3DE-C649F8549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EE86D-0A1C-4508-B4FB-FD1509BE7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84D82-DA87-4702-A89F-7A9A5FB5B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82669-E96B-4295-A140-C2EEC774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672B4-6184-437B-ABA5-C6C92672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5FE09-FE1E-45F4-B327-E4BBF032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B859D-1D00-4E8A-8414-61C3F60D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11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B313-8BC7-4429-AF08-6BB2BE0D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1E6F4-E761-440F-8F38-4A572BEF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2D00-D2CE-4293-9EDD-3B4B05F8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98ACD-8FE4-4EB9-9D94-41536B68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288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60246-A0CE-49B0-9B87-89AF76F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5F892-4CDE-418C-B769-73C05AC6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2F2BC-0442-42F8-A594-9B131B34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4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02B8-F7CF-4C23-8A82-10244A8D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8B7D-ABB8-4A3B-9D05-324BCBD2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C3D7E-5910-4454-A589-2640CCBB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0553E-C00E-424E-9CD8-A1238F98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3CCF8-FBD0-4BB6-83D3-17F72669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B31B-AFAE-452C-AFA6-64F9BD31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77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5009-E0F3-4D13-B081-0D21331D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6D78-55AC-44B6-8726-18AC39D93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0CE27-5091-4EF6-BAB0-22313D8FC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C87A8-E37C-4CDE-9069-6E3657AE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3331B-9906-4138-A08A-AA551B7E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8C65C-E2D3-4240-80F5-6A031F59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1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AB0CF-9F00-47F8-9B55-5DE34507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B78D-FC61-4EBA-BAEA-12183AFD8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4E0B-57E8-4C77-9420-927EA38AF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46DD-8207-4DA3-921B-586EFD42457B}" type="datetimeFigureOut">
              <a:rPr lang="en-ID" smtClean="0"/>
              <a:t>27/07/2023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7352-3032-4DDB-9CCE-A40FE118B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7E65C-1D8E-406D-8366-BE96F49F1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230C-4981-4F30-A7FF-569C6E6643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85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537" y="216534"/>
            <a:ext cx="968692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77" y="1058290"/>
            <a:ext cx="11320780" cy="2400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5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DB1032-7069-43E7-50F4-AEAB37CB1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D8B92C-ABB1-C20A-F00D-4C5807C6C095}"/>
              </a:ext>
            </a:extLst>
          </p:cNvPr>
          <p:cNvSpPr/>
          <p:nvPr/>
        </p:nvSpPr>
        <p:spPr>
          <a:xfrm>
            <a:off x="417095" y="411480"/>
            <a:ext cx="11357810" cy="6035040"/>
          </a:xfrm>
          <a:prstGeom prst="roundRect">
            <a:avLst>
              <a:gd name="adj" fmla="val 5344"/>
            </a:avLst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6938"/>
            <a:endParaRPr lang="en-US" b="1" dirty="0">
              <a:solidFill>
                <a:srgbClr val="FFC000"/>
              </a:solidFill>
              <a:latin typeface="Montserra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6B0282-95F9-105D-F5B0-C6FEF8A52E6D}"/>
              </a:ext>
            </a:extLst>
          </p:cNvPr>
          <p:cNvSpPr/>
          <p:nvPr/>
        </p:nvSpPr>
        <p:spPr>
          <a:xfrm>
            <a:off x="633911" y="3289589"/>
            <a:ext cx="2094165" cy="165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06C7FA91-3902-0D29-E4AB-74AF8D6F8BEB}"/>
              </a:ext>
            </a:extLst>
          </p:cNvPr>
          <p:cNvSpPr/>
          <p:nvPr/>
        </p:nvSpPr>
        <p:spPr>
          <a:xfrm>
            <a:off x="749071" y="575577"/>
            <a:ext cx="836215" cy="846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7261AFD1-7039-BEA1-BEB8-4DE1769092FB}"/>
              </a:ext>
            </a:extLst>
          </p:cNvPr>
          <p:cNvSpPr txBox="1"/>
          <p:nvPr/>
        </p:nvSpPr>
        <p:spPr>
          <a:xfrm>
            <a:off x="1773971" y="662147"/>
            <a:ext cx="302304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kern="0" dirty="0">
                <a:latin typeface="Arial"/>
                <a:cs typeface="Arial"/>
              </a:rPr>
              <a:t>KEMENTERIAN AGRARIA DAN TATA RUANG/</a:t>
            </a:r>
          </a:p>
          <a:p>
            <a:pPr marL="12700">
              <a:lnSpc>
                <a:spcPct val="100000"/>
              </a:lnSpc>
            </a:pPr>
            <a:r>
              <a:rPr sz="1050" b="1" kern="0" dirty="0">
                <a:latin typeface="Arial"/>
                <a:cs typeface="Arial"/>
              </a:rPr>
              <a:t>BADAN PERTANAHAN NASIONAL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EF9EBC25-5573-CFDB-1037-E30D989C1491}"/>
              </a:ext>
            </a:extLst>
          </p:cNvPr>
          <p:cNvSpPr txBox="1"/>
          <p:nvPr/>
        </p:nvSpPr>
        <p:spPr>
          <a:xfrm>
            <a:off x="1773971" y="1040465"/>
            <a:ext cx="278738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en-ID" sz="2400" dirty="0" err="1">
                <a:latin typeface="Freestyle Script" panose="030804020302050B0404" pitchFamily="66" charset="0"/>
                <a:cs typeface="Arial"/>
              </a:rPr>
              <a:t>Melayani</a:t>
            </a:r>
            <a:r>
              <a:rPr lang="en-ID" sz="2400" dirty="0">
                <a:latin typeface="Freestyle Script" panose="030804020302050B0404" pitchFamily="66" charset="0"/>
                <a:cs typeface="Arial"/>
              </a:rPr>
              <a:t>, </a:t>
            </a:r>
            <a:r>
              <a:rPr lang="en-ID" sz="2400" dirty="0" err="1">
                <a:latin typeface="Freestyle Script" panose="030804020302050B0404" pitchFamily="66" charset="0"/>
                <a:cs typeface="Arial"/>
              </a:rPr>
              <a:t>Profesional</a:t>
            </a:r>
            <a:r>
              <a:rPr lang="en-ID" sz="2400" dirty="0">
                <a:latin typeface="Freestyle Script" panose="030804020302050B0404" pitchFamily="66" charset="0"/>
                <a:cs typeface="Arial"/>
              </a:rPr>
              <a:t>, </a:t>
            </a:r>
            <a:r>
              <a:rPr lang="en-ID" sz="2400" dirty="0" err="1">
                <a:latin typeface="Freestyle Script" panose="030804020302050B0404" pitchFamily="66" charset="0"/>
                <a:cs typeface="Arial"/>
              </a:rPr>
              <a:t>Terpercaya</a:t>
            </a:r>
            <a:endParaRPr lang="en-ID" sz="2400" dirty="0">
              <a:latin typeface="Freestyle Script" panose="030804020302050B0404" pitchFamily="66" charset="0"/>
              <a:cs typeface="Arial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3554BCA-0C73-DB45-CC2A-81E5283F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15" y="559016"/>
            <a:ext cx="1624504" cy="6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E717D4D-D820-F04A-4F6F-C1EE02B0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14" y="632620"/>
            <a:ext cx="1257528" cy="5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086BF051-0991-7752-D34F-C7C49467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3" y="2363892"/>
            <a:ext cx="1060065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6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96938">
              <a:buNone/>
            </a:pPr>
            <a:r>
              <a:rPr lang="en-US" dirty="0">
                <a:latin typeface="Bookman Old Style" panose="02050604050505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PENGATURAN PENYEDIAAN LAHAN DARI  KEWAJIBAN MEMFASILITASI PEMBANGUNAN KEBUN MASYARAKAT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8E492901-1829-0267-1BD3-C8CE1146A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36" y="3528155"/>
            <a:ext cx="8041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6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DIREKTUR JENDERAL PENETAPAN HAK DAN PENDAFTARAN TANAH</a:t>
            </a:r>
            <a:endParaRPr lang="en-US" altLang="en-US" sz="16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6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9999" y="1042542"/>
            <a:ext cx="11592560" cy="2477770"/>
          </a:xfrm>
          <a:custGeom>
            <a:avLst/>
            <a:gdLst/>
            <a:ahLst/>
            <a:cxnLst/>
            <a:rect l="l" t="t" r="r" b="b"/>
            <a:pathLst>
              <a:path w="11592560" h="2477770">
                <a:moveTo>
                  <a:pt x="0" y="2477516"/>
                </a:moveTo>
                <a:lnTo>
                  <a:pt x="11592052" y="2477516"/>
                </a:lnTo>
                <a:lnTo>
                  <a:pt x="11592052" y="0"/>
                </a:lnTo>
                <a:lnTo>
                  <a:pt x="0" y="0"/>
                </a:lnTo>
                <a:lnTo>
                  <a:pt x="0" y="24775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35280">
              <a:lnSpc>
                <a:spcPts val="1789"/>
              </a:lnSpc>
              <a:spcBef>
                <a:spcPts val="100"/>
              </a:spcBef>
              <a:buSzPct val="107142"/>
              <a:buAutoNum type="arabicParenBoth"/>
              <a:tabLst>
                <a:tab pos="355600" algn="l"/>
              </a:tabLst>
            </a:pPr>
            <a:r>
              <a:rPr spc="-5" dirty="0"/>
              <a:t>Perusahaan</a:t>
            </a:r>
            <a:r>
              <a:rPr spc="-15" dirty="0"/>
              <a:t> </a:t>
            </a:r>
            <a:r>
              <a:rPr spc="-5" dirty="0"/>
              <a:t>Perkebunan</a:t>
            </a:r>
            <a:r>
              <a:rPr spc="-35" dirty="0"/>
              <a:t> </a:t>
            </a:r>
            <a:r>
              <a:rPr spc="-15" dirty="0"/>
              <a:t>yang</a:t>
            </a:r>
            <a:r>
              <a:rPr spc="45" dirty="0"/>
              <a:t> </a:t>
            </a:r>
            <a:r>
              <a:rPr spc="-5" dirty="0"/>
              <a:t>mendapatkan</a:t>
            </a:r>
            <a:r>
              <a:rPr spc="-35" dirty="0"/>
              <a:t> </a:t>
            </a:r>
            <a:r>
              <a:rPr dirty="0"/>
              <a:t>perizinan</a:t>
            </a:r>
            <a:r>
              <a:rPr spc="-30" dirty="0"/>
              <a:t> </a:t>
            </a:r>
            <a:r>
              <a:rPr spc="-5" dirty="0"/>
              <a:t>Berusaha</a:t>
            </a:r>
            <a:r>
              <a:rPr spc="-15" dirty="0"/>
              <a:t> </a:t>
            </a:r>
            <a:r>
              <a:rPr spc="-5" dirty="0"/>
              <a:t>untuk</a:t>
            </a:r>
            <a:r>
              <a:rPr spc="5" dirty="0"/>
              <a:t> </a:t>
            </a:r>
            <a:r>
              <a:rPr spc="-5" dirty="0"/>
              <a:t>budi</a:t>
            </a:r>
            <a:r>
              <a:rPr spc="15" dirty="0"/>
              <a:t> </a:t>
            </a:r>
            <a:r>
              <a:rPr spc="-15" dirty="0"/>
              <a:t>daya</a:t>
            </a:r>
            <a:r>
              <a:rPr spc="25" dirty="0"/>
              <a:t> </a:t>
            </a:r>
            <a:r>
              <a:rPr spc="-15" dirty="0"/>
              <a:t>yang</a:t>
            </a:r>
            <a:r>
              <a:rPr spc="50" dirty="0"/>
              <a:t> </a:t>
            </a:r>
            <a:r>
              <a:rPr spc="-5" dirty="0"/>
              <a:t>seluruh</a:t>
            </a:r>
            <a:r>
              <a:rPr spc="-15" dirty="0"/>
              <a:t> </a:t>
            </a:r>
            <a:r>
              <a:rPr spc="-5" dirty="0"/>
              <a:t>atau</a:t>
            </a:r>
            <a:r>
              <a:rPr spc="5" dirty="0"/>
              <a:t> </a:t>
            </a:r>
            <a:r>
              <a:rPr dirty="0"/>
              <a:t>sebagian</a:t>
            </a:r>
            <a:r>
              <a:rPr spc="-10" dirty="0"/>
              <a:t> </a:t>
            </a:r>
            <a:r>
              <a:rPr spc="-5" dirty="0"/>
              <a:t>lahannya</a:t>
            </a:r>
            <a:r>
              <a:rPr spc="5" dirty="0"/>
              <a:t> </a:t>
            </a:r>
            <a:r>
              <a:rPr spc="-5" dirty="0"/>
              <a:t>berasal</a:t>
            </a:r>
            <a:r>
              <a:rPr spc="-10" dirty="0"/>
              <a:t> </a:t>
            </a:r>
            <a:r>
              <a:rPr spc="-5" dirty="0"/>
              <a:t>dari:</a:t>
            </a:r>
          </a:p>
          <a:p>
            <a:pPr marL="553085" lvl="1" indent="-198120">
              <a:lnSpc>
                <a:spcPts val="1670"/>
              </a:lnSpc>
              <a:buAutoNum type="alphaLcPeriod"/>
              <a:tabLst>
                <a:tab pos="553720" algn="l"/>
              </a:tabLst>
            </a:pPr>
            <a:r>
              <a:rPr sz="1400" spc="-5" dirty="0">
                <a:latin typeface="Arial MT"/>
                <a:cs typeface="Arial MT"/>
              </a:rPr>
              <a:t>area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penggunaan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yang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berada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luar</a:t>
            </a:r>
            <a:r>
              <a:rPr sz="1400" spc="-5" dirty="0">
                <a:latin typeface="Arial MT"/>
                <a:cs typeface="Arial MT"/>
              </a:rPr>
              <a:t> hak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guna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usaha;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dan/atau</a:t>
            </a:r>
            <a:endParaRPr sz="1400" dirty="0">
              <a:latin typeface="Arial MT"/>
              <a:cs typeface="Arial MT"/>
            </a:endParaRPr>
          </a:p>
          <a:p>
            <a:pPr marL="553085" lvl="1" indent="-198120">
              <a:lnSpc>
                <a:spcPct val="100000"/>
              </a:lnSpc>
              <a:buFont typeface="Arial MT"/>
              <a:buAutoNum type="alphaLcPeriod"/>
              <a:tabLst>
                <a:tab pos="553720" algn="l"/>
              </a:tabLst>
            </a:pPr>
            <a:r>
              <a:rPr sz="1400" b="1" spc="-5" dirty="0">
                <a:latin typeface="Arial"/>
                <a:cs typeface="Arial"/>
              </a:rPr>
              <a:t>areal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yang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berasal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dari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pelepasan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kawasan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hutan</a:t>
            </a:r>
            <a:r>
              <a:rPr sz="1400" spc="5" dirty="0">
                <a:latin typeface="Arial MT"/>
                <a:cs typeface="Arial MT"/>
              </a:rPr>
              <a:t>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wajib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memfasilitasi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pembangunan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kebun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masyarakat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sekitar seluas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20%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(dua</a:t>
            </a:r>
            <a:endParaRPr sz="1400" dirty="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dirty="0"/>
              <a:t>puluh</a:t>
            </a:r>
            <a:r>
              <a:rPr spc="-30" dirty="0"/>
              <a:t> </a:t>
            </a:r>
            <a:r>
              <a:rPr spc="-5" dirty="0"/>
              <a:t>persen)</a:t>
            </a:r>
            <a:r>
              <a:rPr spc="-10" dirty="0"/>
              <a:t> </a:t>
            </a:r>
            <a:r>
              <a:rPr b="1" dirty="0">
                <a:latin typeface="Arial"/>
                <a:cs typeface="Arial"/>
              </a:rPr>
              <a:t>dari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luas lahan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tersebut</a:t>
            </a:r>
            <a:r>
              <a:rPr spc="-5" dirty="0"/>
              <a:t>.</a:t>
            </a:r>
          </a:p>
          <a:p>
            <a:pPr marL="355600" marR="132080" indent="-335280">
              <a:lnSpc>
                <a:spcPts val="1680"/>
              </a:lnSpc>
              <a:spcBef>
                <a:spcPts val="655"/>
              </a:spcBef>
              <a:buSzPct val="107142"/>
              <a:buAutoNum type="arabicParenBoth" startAt="2"/>
              <a:tabLst>
                <a:tab pos="355600" algn="l"/>
              </a:tabLst>
            </a:pPr>
            <a:r>
              <a:rPr dirty="0"/>
              <a:t>Fasilitasi pembangunan </a:t>
            </a:r>
            <a:r>
              <a:rPr spc="-5" dirty="0"/>
              <a:t>kebun masyarakat </a:t>
            </a:r>
            <a:r>
              <a:rPr dirty="0"/>
              <a:t>sebagaimana </a:t>
            </a:r>
            <a:r>
              <a:rPr spc="-5" dirty="0"/>
              <a:t>dimaksud pada </a:t>
            </a:r>
            <a:r>
              <a:rPr spc="-10" dirty="0"/>
              <a:t>ayat </a:t>
            </a:r>
            <a:r>
              <a:rPr spc="-5" dirty="0"/>
              <a:t>(1) dapat </a:t>
            </a:r>
            <a:r>
              <a:rPr dirty="0"/>
              <a:t>dilakukan melalui </a:t>
            </a:r>
            <a:r>
              <a:rPr b="1" spc="-5" dirty="0">
                <a:latin typeface="Arial"/>
                <a:cs typeface="Arial"/>
              </a:rPr>
              <a:t>pola kredit, bagi hasil, bentuk </a:t>
            </a:r>
            <a:r>
              <a:rPr b="1" spc="-37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kemitraan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lainnya,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atau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bentuk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pendanaan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lain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yang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disepakati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spc="-5" dirty="0"/>
              <a:t>sesuai</a:t>
            </a:r>
            <a:r>
              <a:rPr spc="5" dirty="0"/>
              <a:t> </a:t>
            </a:r>
            <a:r>
              <a:rPr spc="-5" dirty="0"/>
              <a:t>dengan</a:t>
            </a:r>
            <a:r>
              <a:rPr spc="-40" dirty="0"/>
              <a:t> </a:t>
            </a:r>
            <a:r>
              <a:rPr spc="-5" dirty="0"/>
              <a:t>ketentuan</a:t>
            </a:r>
            <a:r>
              <a:rPr dirty="0"/>
              <a:t> </a:t>
            </a:r>
            <a:r>
              <a:rPr spc="-5" dirty="0"/>
              <a:t>peraturan</a:t>
            </a:r>
            <a:r>
              <a:rPr dirty="0"/>
              <a:t> </a:t>
            </a:r>
            <a:r>
              <a:rPr spc="-5" dirty="0"/>
              <a:t>perundang-undangan.</a:t>
            </a:r>
          </a:p>
          <a:p>
            <a:pPr marL="276860" indent="-264795">
              <a:lnSpc>
                <a:spcPct val="100000"/>
              </a:lnSpc>
              <a:spcBef>
                <a:spcPts val="545"/>
              </a:spcBef>
              <a:buAutoNum type="arabicParenBoth" startAt="2"/>
              <a:tabLst>
                <a:tab pos="277495" algn="l"/>
              </a:tabLst>
            </a:pPr>
            <a:r>
              <a:rPr spc="-5" dirty="0"/>
              <a:t>Kewajiban</a:t>
            </a:r>
            <a:r>
              <a:rPr spc="15" dirty="0"/>
              <a:t> </a:t>
            </a:r>
            <a:r>
              <a:rPr dirty="0"/>
              <a:t>memfasilitasi</a:t>
            </a:r>
            <a:r>
              <a:rPr spc="-55" dirty="0"/>
              <a:t> </a:t>
            </a:r>
            <a:r>
              <a:rPr dirty="0"/>
              <a:t>pembangunan</a:t>
            </a:r>
            <a:r>
              <a:rPr spc="-65" dirty="0"/>
              <a:t> </a:t>
            </a:r>
            <a:r>
              <a:rPr spc="-5" dirty="0"/>
              <a:t>kebun </a:t>
            </a:r>
            <a:r>
              <a:rPr dirty="0"/>
              <a:t>sebagaimana</a:t>
            </a:r>
            <a:r>
              <a:rPr spc="-65" dirty="0"/>
              <a:t> </a:t>
            </a:r>
            <a:r>
              <a:rPr dirty="0"/>
              <a:t>dimaksud</a:t>
            </a:r>
            <a:r>
              <a:rPr spc="-45" dirty="0"/>
              <a:t> </a:t>
            </a:r>
            <a:r>
              <a:rPr spc="-5" dirty="0"/>
              <a:t>pada</a:t>
            </a:r>
            <a:r>
              <a:rPr spc="-20" dirty="0"/>
              <a:t> </a:t>
            </a:r>
            <a:r>
              <a:rPr spc="-10" dirty="0"/>
              <a:t>ayat</a:t>
            </a:r>
            <a:r>
              <a:rPr spc="45" dirty="0"/>
              <a:t> </a:t>
            </a:r>
            <a:r>
              <a:rPr spc="-5" dirty="0"/>
              <a:t>(1)</a:t>
            </a:r>
            <a:r>
              <a:rPr spc="-10" dirty="0"/>
              <a:t> </a:t>
            </a:r>
            <a:r>
              <a:rPr spc="-5" dirty="0"/>
              <a:t>harus </a:t>
            </a:r>
            <a:r>
              <a:rPr dirty="0"/>
              <a:t>dilaksanakan</a:t>
            </a:r>
            <a:r>
              <a:rPr spc="-45" dirty="0"/>
              <a:t> </a:t>
            </a:r>
            <a:r>
              <a:rPr dirty="0"/>
              <a:t>dalam</a:t>
            </a:r>
            <a:r>
              <a:rPr spc="-30" dirty="0"/>
              <a:t> </a:t>
            </a:r>
            <a:r>
              <a:rPr spc="-5" dirty="0"/>
              <a:t>jangka </a:t>
            </a:r>
            <a:r>
              <a:rPr spc="-10" dirty="0"/>
              <a:t>waktu</a:t>
            </a:r>
            <a:r>
              <a:rPr spc="100" dirty="0"/>
              <a:t> </a:t>
            </a:r>
            <a:r>
              <a:rPr b="1" spc="-5" dirty="0">
                <a:latin typeface="Arial"/>
                <a:cs typeface="Arial"/>
              </a:rPr>
              <a:t>paling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lambat</a:t>
            </a:r>
          </a:p>
          <a:p>
            <a:pPr marL="28194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Arial"/>
                <a:cs typeface="Arial"/>
              </a:rPr>
              <a:t>3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(tiga)</a:t>
            </a:r>
            <a:r>
              <a:rPr b="1" dirty="0">
                <a:latin typeface="Arial"/>
                <a:cs typeface="Arial"/>
              </a:rPr>
              <a:t> tahun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sejak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hak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guna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usaha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diberikan.</a:t>
            </a:r>
          </a:p>
          <a:p>
            <a:pPr marL="281940" marR="372745" indent="-269240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(4) </a:t>
            </a:r>
            <a:r>
              <a:rPr b="1" spc="-5" dirty="0">
                <a:latin typeface="Arial"/>
                <a:cs typeface="Arial"/>
              </a:rPr>
              <a:t>Fasilitasi </a:t>
            </a:r>
            <a:r>
              <a:rPr b="1" dirty="0">
                <a:latin typeface="Arial"/>
                <a:cs typeface="Arial"/>
              </a:rPr>
              <a:t>pembangunan </a:t>
            </a:r>
            <a:r>
              <a:rPr b="1" spc="-5" dirty="0">
                <a:latin typeface="Arial"/>
                <a:cs typeface="Arial"/>
              </a:rPr>
              <a:t>kebun masyarakat </a:t>
            </a:r>
            <a:r>
              <a:rPr dirty="0"/>
              <a:t>sebagaimana </a:t>
            </a:r>
            <a:r>
              <a:rPr spc="-5" dirty="0"/>
              <a:t>dimaksud pada </a:t>
            </a:r>
            <a:r>
              <a:rPr spc="-10" dirty="0"/>
              <a:t>ayat </a:t>
            </a:r>
            <a:r>
              <a:rPr spc="-5" dirty="0"/>
              <a:t>(1) </a:t>
            </a:r>
            <a:r>
              <a:rPr b="1" spc="-5" dirty="0">
                <a:latin typeface="Arial"/>
                <a:cs typeface="Arial"/>
              </a:rPr>
              <a:t>harus dilaporkan </a:t>
            </a:r>
            <a:r>
              <a:rPr b="1" dirty="0">
                <a:latin typeface="Arial"/>
                <a:cs typeface="Arial"/>
              </a:rPr>
              <a:t>kepada </a:t>
            </a:r>
            <a:r>
              <a:rPr b="1" spc="-5" dirty="0">
                <a:latin typeface="Arial"/>
                <a:cs typeface="Arial"/>
              </a:rPr>
              <a:t>Pemerintah pusat dan </a:t>
            </a:r>
            <a:r>
              <a:rPr b="1" spc="-37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pemerintah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Daerah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spc="-5" dirty="0"/>
              <a:t>sesuai</a:t>
            </a:r>
            <a:r>
              <a:rPr spc="-25" dirty="0"/>
              <a:t> </a:t>
            </a:r>
            <a:r>
              <a:rPr spc="-5" dirty="0"/>
              <a:t>dengan</a:t>
            </a:r>
            <a:r>
              <a:rPr spc="-30" dirty="0"/>
              <a:t> </a:t>
            </a:r>
            <a:r>
              <a:rPr spc="-10" dirty="0"/>
              <a:t>kewenangannya.</a:t>
            </a:r>
          </a:p>
        </p:txBody>
      </p:sp>
      <p:sp>
        <p:nvSpPr>
          <p:cNvPr id="6" name="object 6"/>
          <p:cNvSpPr/>
          <p:nvPr/>
        </p:nvSpPr>
        <p:spPr>
          <a:xfrm>
            <a:off x="299999" y="3585413"/>
            <a:ext cx="5337810" cy="462280"/>
          </a:xfrm>
          <a:custGeom>
            <a:avLst/>
            <a:gdLst/>
            <a:ahLst/>
            <a:cxnLst/>
            <a:rect l="l" t="t" r="r" b="b"/>
            <a:pathLst>
              <a:path w="5337810" h="462279">
                <a:moveTo>
                  <a:pt x="0" y="461695"/>
                </a:moveTo>
                <a:lnTo>
                  <a:pt x="5337556" y="461695"/>
                </a:lnTo>
                <a:lnTo>
                  <a:pt x="5337556" y="0"/>
                </a:lnTo>
                <a:lnTo>
                  <a:pt x="0" y="0"/>
                </a:lnTo>
                <a:lnTo>
                  <a:pt x="0" y="461695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057" y="3565461"/>
            <a:ext cx="34905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UUCK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Penjelasan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Pasal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099" y="2281301"/>
            <a:ext cx="228600" cy="1535430"/>
          </a:xfrm>
          <a:custGeom>
            <a:avLst/>
            <a:gdLst/>
            <a:ahLst/>
            <a:cxnLst/>
            <a:rect l="l" t="t" r="r" b="b"/>
            <a:pathLst>
              <a:path w="228600" h="1535429">
                <a:moveTo>
                  <a:pt x="228600" y="0"/>
                </a:moveTo>
                <a:lnTo>
                  <a:pt x="0" y="0"/>
                </a:lnTo>
                <a:lnTo>
                  <a:pt x="0" y="1534922"/>
                </a:lnTo>
                <a:lnTo>
                  <a:pt x="215900" y="1534922"/>
                </a:lnTo>
              </a:path>
            </a:pathLst>
          </a:custGeom>
          <a:ln w="2857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412" y="4141787"/>
            <a:ext cx="8470900" cy="265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Kewajiban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memfasilitasi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pembangunan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kebun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masyarakat</a:t>
            </a:r>
            <a:r>
              <a:rPr kumimoji="0" sz="13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sekitar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seluas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20%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hanya</a:t>
            </a:r>
            <a:r>
              <a:rPr kumimoji="0" sz="13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ditujukan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kepada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pekebun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yang</a:t>
            </a:r>
            <a:r>
              <a:rPr kumimoji="0" sz="13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mendapatkan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lahan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untuk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perkebunan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yang</a:t>
            </a:r>
            <a:r>
              <a:rPr kumimoji="0" sz="13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berasal dari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areal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penggunaan</a:t>
            </a:r>
            <a:r>
              <a:rPr kumimoji="0" sz="13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lain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yang</a:t>
            </a:r>
            <a:r>
              <a:rPr kumimoji="0" sz="13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berada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luar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hak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guna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usaha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dan/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atau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yang</a:t>
            </a:r>
            <a:r>
              <a:rPr kumimoji="0" sz="13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berasal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dari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areal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dari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pelepasan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hutan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.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Kewajiban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tersebut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timbul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atas </a:t>
            </a:r>
            <a:r>
              <a:rPr kumimoji="0" sz="1300" b="1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perkebunan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yang</a:t>
            </a:r>
            <a:r>
              <a:rPr kumimoji="0" sz="13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bersumber dari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negara.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56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Dalam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hal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perolehan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lahan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perkebunan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dilakukan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langsung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kepada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masyarakat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yang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diberikan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hak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guna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usaha,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maka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pekebun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tersebut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tidak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diwajibkan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untuk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memberikan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fasilitasi.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2700" marR="3937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Kewajiban</a:t>
            </a:r>
            <a:r>
              <a:rPr kumimoji="0" sz="13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fasilitasi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perkebunan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masyarakat</a:t>
            </a:r>
            <a:r>
              <a:rPr kumimoji="0" sz="13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tersebut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diintegrasikan</a:t>
            </a:r>
            <a:r>
              <a:rPr kumimoji="0" sz="13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dengan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kewajiban</a:t>
            </a:r>
            <a:r>
              <a:rPr kumimoji="0" sz="13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lainnya</a:t>
            </a:r>
            <a:r>
              <a:rPr kumimoji="0" sz="13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yang</a:t>
            </a:r>
            <a:r>
              <a:rPr kumimoji="0" sz="13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timbul </a:t>
            </a:r>
            <a:r>
              <a:rPr kumimoji="0" sz="1300" b="1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dalam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perolehan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perkebunan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antara</a:t>
            </a:r>
            <a:r>
              <a:rPr kumimoji="0" sz="1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lain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dalam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berasal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dari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kawasan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hutan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yang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memberikan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kewajiban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untuk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20%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lahan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kepada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masyarakat</a:t>
            </a:r>
            <a:r>
              <a:rPr kumimoji="0" sz="13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telah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dilaksanakan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maka kewajiban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tersebut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sudah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selesai.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4775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Namun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pekebun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tetap</a:t>
            </a:r>
            <a:r>
              <a:rPr kumimoji="0" sz="13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didorong</a:t>
            </a:r>
            <a:r>
              <a:rPr kumimoji="0" sz="13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memberikan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fasilitasi</a:t>
            </a:r>
            <a:r>
              <a:rPr kumimoji="0" sz="1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kepada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masyarakat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yang</a:t>
            </a:r>
            <a:r>
              <a:rPr kumimoji="0" sz="13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bersifat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sukarela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agar</a:t>
            </a:r>
            <a:r>
              <a:rPr kumimoji="0" sz="13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masyarakat </a:t>
            </a:r>
            <a:r>
              <a:rPr kumimoji="0" sz="13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dapat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mengembangkan</a:t>
            </a:r>
            <a:r>
              <a:rPr kumimoji="0" sz="1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pengelolaan</a:t>
            </a:r>
            <a:r>
              <a:rPr kumimoji="0" sz="13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kebunnya.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0857" y="4014177"/>
            <a:ext cx="2741295" cy="903605"/>
          </a:xfrm>
          <a:prstGeom prst="rect">
            <a:avLst/>
          </a:prstGeom>
          <a:solidFill>
            <a:srgbClr val="E7E6E6"/>
          </a:solidFill>
          <a:ln w="9525">
            <a:solidFill>
              <a:srgbClr val="44536A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215265" marR="208279" lvl="0" indent="-635" algn="ctr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Pemenuhan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kewajiban 20%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mengikuti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ketentuan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dibidang </a:t>
            </a:r>
            <a:r>
              <a:rPr kumimoji="0" sz="14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pertanian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46095" y="5108384"/>
            <a:ext cx="2750185" cy="1584960"/>
            <a:chOff x="9146095" y="5108384"/>
            <a:chExt cx="2750185" cy="1584960"/>
          </a:xfrm>
        </p:grpSpPr>
        <p:sp>
          <p:nvSpPr>
            <p:cNvPr id="12" name="object 12"/>
            <p:cNvSpPr/>
            <p:nvPr/>
          </p:nvSpPr>
          <p:spPr>
            <a:xfrm>
              <a:off x="9150857" y="5113146"/>
              <a:ext cx="2740660" cy="1575435"/>
            </a:xfrm>
            <a:custGeom>
              <a:avLst/>
              <a:gdLst/>
              <a:ahLst/>
              <a:cxnLst/>
              <a:rect l="l" t="t" r="r" b="b"/>
              <a:pathLst>
                <a:path w="2740659" h="1575434">
                  <a:moveTo>
                    <a:pt x="1370330" y="0"/>
                  </a:moveTo>
                  <a:lnTo>
                    <a:pt x="976502" y="393826"/>
                  </a:lnTo>
                  <a:lnTo>
                    <a:pt x="1173352" y="393826"/>
                  </a:lnTo>
                  <a:lnTo>
                    <a:pt x="1173352" y="551726"/>
                  </a:lnTo>
                  <a:lnTo>
                    <a:pt x="0" y="551726"/>
                  </a:lnTo>
                  <a:lnTo>
                    <a:pt x="0" y="1575282"/>
                  </a:lnTo>
                  <a:lnTo>
                    <a:pt x="2740533" y="1575282"/>
                  </a:lnTo>
                  <a:lnTo>
                    <a:pt x="2740533" y="551726"/>
                  </a:lnTo>
                  <a:lnTo>
                    <a:pt x="1567180" y="551726"/>
                  </a:lnTo>
                  <a:lnTo>
                    <a:pt x="1567180" y="393826"/>
                  </a:lnTo>
                  <a:lnTo>
                    <a:pt x="1764157" y="393826"/>
                  </a:lnTo>
                  <a:lnTo>
                    <a:pt x="137033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150857" y="5113146"/>
              <a:ext cx="2740660" cy="1575435"/>
            </a:xfrm>
            <a:custGeom>
              <a:avLst/>
              <a:gdLst/>
              <a:ahLst/>
              <a:cxnLst/>
              <a:rect l="l" t="t" r="r" b="b"/>
              <a:pathLst>
                <a:path w="2740659" h="1575434">
                  <a:moveTo>
                    <a:pt x="0" y="551726"/>
                  </a:moveTo>
                  <a:lnTo>
                    <a:pt x="1173352" y="551726"/>
                  </a:lnTo>
                  <a:lnTo>
                    <a:pt x="1173352" y="393826"/>
                  </a:lnTo>
                  <a:lnTo>
                    <a:pt x="976502" y="393826"/>
                  </a:lnTo>
                  <a:lnTo>
                    <a:pt x="1370330" y="0"/>
                  </a:lnTo>
                  <a:lnTo>
                    <a:pt x="1764157" y="393826"/>
                  </a:lnTo>
                  <a:lnTo>
                    <a:pt x="1567180" y="393826"/>
                  </a:lnTo>
                  <a:lnTo>
                    <a:pt x="1567180" y="551726"/>
                  </a:lnTo>
                  <a:lnTo>
                    <a:pt x="2740533" y="551726"/>
                  </a:lnTo>
                  <a:lnTo>
                    <a:pt x="2740533" y="1575282"/>
                  </a:lnTo>
                  <a:lnTo>
                    <a:pt x="0" y="1575282"/>
                  </a:lnTo>
                  <a:lnTo>
                    <a:pt x="0" y="55172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69730" y="5841047"/>
            <a:ext cx="250380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Setelah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UUCK,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20%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mengacu </a:t>
            </a:r>
            <a:r>
              <a:rPr kumimoji="0" sz="1400" b="1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pada peraturan bidang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pertanian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499109" lvl="0" indent="0" algn="r" defTabSz="914400" rtl="0" eaLnBrk="1" fontAlgn="auto" latinLnBrk="0" hangingPunct="1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A7C272B-26C6-1BCA-6381-36AF9DEFF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222" y="5651"/>
            <a:ext cx="10814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KEWAJIBAN</a:t>
            </a:r>
            <a:r>
              <a:rPr spc="-50" dirty="0"/>
              <a:t> </a:t>
            </a:r>
            <a:r>
              <a:rPr dirty="0"/>
              <a:t>PEMEGANG</a:t>
            </a:r>
            <a:r>
              <a:rPr spc="-25" dirty="0"/>
              <a:t> </a:t>
            </a:r>
            <a:r>
              <a:rPr dirty="0"/>
              <a:t>SK</a:t>
            </a:r>
            <a:r>
              <a:rPr spc="-20" dirty="0"/>
              <a:t> </a:t>
            </a:r>
            <a:r>
              <a:rPr dirty="0"/>
              <a:t>PELEPASAN</a:t>
            </a:r>
            <a:r>
              <a:rPr spc="-50" dirty="0"/>
              <a:t> </a:t>
            </a:r>
            <a:r>
              <a:rPr spc="-5" dirty="0"/>
              <a:t>UNTUK</a:t>
            </a:r>
            <a:r>
              <a:rPr spc="-25" dirty="0"/>
              <a:t> </a:t>
            </a:r>
            <a:r>
              <a:rPr dirty="0"/>
              <a:t>FASILITASI</a:t>
            </a:r>
            <a:r>
              <a:rPr spc="-25" dirty="0"/>
              <a:t> </a:t>
            </a:r>
            <a:r>
              <a:rPr dirty="0"/>
              <a:t>20%</a:t>
            </a:r>
            <a:r>
              <a:rPr spc="-30" dirty="0"/>
              <a:t> </a:t>
            </a:r>
            <a:r>
              <a:rPr dirty="0"/>
              <a:t>KEBUN</a:t>
            </a:r>
            <a:r>
              <a:rPr spc="-15" dirty="0"/>
              <a:t> </a:t>
            </a:r>
            <a:r>
              <a:rPr dirty="0"/>
              <a:t>MASYARAKAT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893626-0F35-40E2-3510-11121E397393}"/>
              </a:ext>
            </a:extLst>
          </p:cNvPr>
          <p:cNvSpPr txBox="1"/>
          <p:nvPr/>
        </p:nvSpPr>
        <p:spPr>
          <a:xfrm>
            <a:off x="303212" y="336550"/>
            <a:ext cx="7997825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10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PASCA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UUCK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11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2020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Undang-Undang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Nomor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39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Tahun </a:t>
            </a:r>
            <a:r>
              <a:rPr sz="2200" b="1" dirty="0">
                <a:latin typeface="Calibri"/>
                <a:cs typeface="Calibri"/>
              </a:rPr>
              <a:t>2014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tentang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Perkebunan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Pasal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58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">
            <a:extLst>
              <a:ext uri="{FF2B5EF4-FFF2-40B4-BE49-F238E27FC236}">
                <a16:creationId xmlns:a16="http://schemas.microsoft.com/office/drawing/2014/main" id="{6C265FFE-AAB0-E33B-6B47-15F0C217D6C0}"/>
              </a:ext>
            </a:extLst>
          </p:cNvPr>
          <p:cNvSpPr txBox="1">
            <a:spLocks/>
          </p:cNvSpPr>
          <p:nvPr/>
        </p:nvSpPr>
        <p:spPr>
          <a:xfrm>
            <a:off x="685377" y="225261"/>
            <a:ext cx="9686925" cy="51809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7095" marR="5080" indent="-3256915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>
                <a:latin typeface="Montserrat" panose="00000500000000000000" pitchFamily="2" charset="0"/>
              </a:rPr>
              <a:t>DENDA </a:t>
            </a:r>
            <a:r>
              <a:rPr lang="en-US" sz="1600" spc="-20" dirty="0">
                <a:latin typeface="Montserrat" panose="00000500000000000000" pitchFamily="2" charset="0"/>
              </a:rPr>
              <a:t>ADMINISTRATIF </a:t>
            </a:r>
            <a:r>
              <a:rPr lang="en-US" sz="1600" spc="-15" dirty="0">
                <a:latin typeface="Montserrat" panose="00000500000000000000" pitchFamily="2" charset="0"/>
              </a:rPr>
              <a:t>KEWAJIBAN </a:t>
            </a:r>
          </a:p>
          <a:p>
            <a:pPr marL="3427095" marR="5080" indent="-3256915">
              <a:lnSpc>
                <a:spcPct val="100000"/>
              </a:lnSpc>
              <a:spcBef>
                <a:spcPts val="100"/>
              </a:spcBef>
            </a:pPr>
            <a:r>
              <a:rPr lang="en-US" sz="1600" spc="-25" dirty="0">
                <a:latin typeface="Montserrat" panose="00000500000000000000" pitchFamily="2" charset="0"/>
              </a:rPr>
              <a:t>MEMFASILITASI </a:t>
            </a:r>
            <a:r>
              <a:rPr lang="en-US" sz="1600" spc="-5" dirty="0">
                <a:latin typeface="Montserrat" panose="00000500000000000000" pitchFamily="2" charset="0"/>
              </a:rPr>
              <a:t>KEBUN </a:t>
            </a:r>
            <a:r>
              <a:rPr lang="en-US" sz="1600" spc="-45" dirty="0">
                <a:latin typeface="Montserrat" panose="00000500000000000000" pitchFamily="2" charset="0"/>
              </a:rPr>
              <a:t>MASYARAKAT </a:t>
            </a:r>
            <a:r>
              <a:rPr lang="en-US" sz="1600" spc="-530" dirty="0">
                <a:latin typeface="Montserrat" panose="00000500000000000000" pitchFamily="2" charset="0"/>
              </a:rPr>
              <a:t> </a:t>
            </a:r>
            <a:r>
              <a:rPr lang="en-US" sz="1600" spc="-5" dirty="0">
                <a:latin typeface="Montserrat" panose="00000500000000000000" pitchFamily="2" charset="0"/>
              </a:rPr>
              <a:t>PP</a:t>
            </a:r>
            <a:r>
              <a:rPr lang="en-US" sz="1600" spc="-25" dirty="0">
                <a:latin typeface="Montserrat" panose="00000500000000000000" pitchFamily="2" charset="0"/>
              </a:rPr>
              <a:t> </a:t>
            </a:r>
            <a:r>
              <a:rPr lang="en-US" sz="1600" dirty="0">
                <a:latin typeface="Montserrat" panose="00000500000000000000" pitchFamily="2" charset="0"/>
              </a:rPr>
              <a:t>NO 26</a:t>
            </a:r>
            <a:r>
              <a:rPr lang="en-US" sz="1600" spc="-25" dirty="0">
                <a:latin typeface="Montserrat" panose="00000500000000000000" pitchFamily="2" charset="0"/>
              </a:rPr>
              <a:t> </a:t>
            </a:r>
            <a:r>
              <a:rPr lang="en-US" sz="1600" spc="-40" dirty="0">
                <a:latin typeface="Montserrat" panose="00000500000000000000" pitchFamily="2" charset="0"/>
              </a:rPr>
              <a:t>TAHUN </a:t>
            </a:r>
            <a:r>
              <a:rPr lang="en-US" sz="1600" dirty="0">
                <a:latin typeface="Montserrat" panose="00000500000000000000" pitchFamily="2" charset="0"/>
              </a:rPr>
              <a:t>2021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5E6BD7CA-6564-4B3C-7784-7FB4E33A6557}"/>
              </a:ext>
            </a:extLst>
          </p:cNvPr>
          <p:cNvSpPr txBox="1"/>
          <p:nvPr/>
        </p:nvSpPr>
        <p:spPr>
          <a:xfrm>
            <a:off x="421957" y="1158620"/>
            <a:ext cx="5865495" cy="10039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dirty="0">
                <a:latin typeface="Arial"/>
                <a:cs typeface="Arial"/>
              </a:rPr>
              <a:t>Pasal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7100"/>
              </a:lnSpc>
              <a:spcBef>
                <a:spcPts val="590"/>
              </a:spcBef>
            </a:pPr>
            <a:r>
              <a:rPr sz="1400" dirty="0">
                <a:latin typeface="Arial MT"/>
                <a:cs typeface="Arial MT"/>
              </a:rPr>
              <a:t>Perusahaan Perkebunan </a:t>
            </a:r>
            <a:r>
              <a:rPr sz="1400" spc="-15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mendapatkan </a:t>
            </a:r>
            <a:r>
              <a:rPr sz="1400" dirty="0">
                <a:latin typeface="Arial MT"/>
                <a:cs typeface="Arial MT"/>
              </a:rPr>
              <a:t>Perizinan Berusaha </a:t>
            </a:r>
            <a:r>
              <a:rPr sz="1400" spc="-5" dirty="0">
                <a:latin typeface="Arial MT"/>
                <a:cs typeface="Arial MT"/>
              </a:rPr>
              <a:t>untuk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budidaya </a:t>
            </a:r>
            <a:r>
              <a:rPr sz="1400" spc="-1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seluruh </a:t>
            </a:r>
            <a:r>
              <a:rPr sz="1400" spc="-5" dirty="0">
                <a:latin typeface="Arial MT"/>
                <a:cs typeface="Arial MT"/>
              </a:rPr>
              <a:t>atau </a:t>
            </a:r>
            <a:r>
              <a:rPr sz="1400" dirty="0">
                <a:latin typeface="Arial MT"/>
                <a:cs typeface="Arial MT"/>
              </a:rPr>
              <a:t>sebagian </a:t>
            </a:r>
            <a:r>
              <a:rPr sz="1400" spc="-5" dirty="0">
                <a:latin typeface="Arial MT"/>
                <a:cs typeface="Arial MT"/>
              </a:rPr>
              <a:t>lahannya berasal dari: </a:t>
            </a:r>
            <a:r>
              <a:rPr sz="1400" b="1" spc="-5" dirty="0">
                <a:latin typeface="Arial"/>
                <a:cs typeface="Arial"/>
              </a:rPr>
              <a:t>area </a:t>
            </a:r>
            <a:r>
              <a:rPr sz="1400" b="1" dirty="0">
                <a:latin typeface="Arial"/>
                <a:cs typeface="Arial"/>
              </a:rPr>
              <a:t> penggunaan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lain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yang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berada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luar </a:t>
            </a:r>
            <a:r>
              <a:rPr sz="1400" b="1" spc="-10" dirty="0">
                <a:latin typeface="Arial"/>
                <a:cs typeface="Arial"/>
              </a:rPr>
              <a:t>HGU</a:t>
            </a:r>
            <a:r>
              <a:rPr sz="1400" spc="-10" dirty="0">
                <a:latin typeface="Arial MT"/>
                <a:cs typeface="Arial MT"/>
              </a:rPr>
              <a:t>;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dan/atau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area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yang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berasal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1B81E666-7C7A-E70F-2499-5AA55E227840}"/>
              </a:ext>
            </a:extLst>
          </p:cNvPr>
          <p:cNvSpPr txBox="1"/>
          <p:nvPr/>
        </p:nvSpPr>
        <p:spPr>
          <a:xfrm>
            <a:off x="3556380" y="2161794"/>
            <a:ext cx="1173480" cy="198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545"/>
              </a:lnSpc>
            </a:pPr>
            <a:r>
              <a:rPr sz="1400" b="1" spc="-5" dirty="0">
                <a:latin typeface="Arial"/>
                <a:cs typeface="Arial"/>
              </a:rPr>
              <a:t>memfasilitasi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2EEED267-8039-3853-B164-C65A686D69C6}"/>
              </a:ext>
            </a:extLst>
          </p:cNvPr>
          <p:cNvSpPr txBox="1"/>
          <p:nvPr/>
        </p:nvSpPr>
        <p:spPr>
          <a:xfrm>
            <a:off x="421957" y="2131948"/>
            <a:ext cx="5990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8475" algn="l"/>
              </a:tabLst>
            </a:pPr>
            <a:r>
              <a:rPr sz="1400" b="1" spc="5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ari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an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10" dirty="0">
                <a:latin typeface="Arial"/>
                <a:cs typeface="Arial"/>
              </a:rPr>
              <a:t>w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an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hu</a:t>
            </a:r>
            <a:r>
              <a:rPr sz="1400" b="1" spc="-30" dirty="0">
                <a:latin typeface="Arial"/>
                <a:cs typeface="Arial"/>
              </a:rPr>
              <a:t>t</a:t>
            </a:r>
            <a:r>
              <a:rPr sz="1400" b="1" spc="-25" dirty="0">
                <a:latin typeface="Arial"/>
                <a:cs typeface="Arial"/>
              </a:rPr>
              <a:t>an</a:t>
            </a:r>
            <a:r>
              <a:rPr sz="1400" dirty="0">
                <a:latin typeface="Arial MT"/>
                <a:cs typeface="Arial MT"/>
              </a:rPr>
              <a:t>, </a:t>
            </a:r>
            <a:r>
              <a:rPr sz="1400" spc="-35" dirty="0">
                <a:latin typeface="Arial MT"/>
                <a:cs typeface="Arial MT"/>
              </a:rPr>
              <a:t>w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j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5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15" dirty="0">
                <a:latin typeface="Arial MT"/>
                <a:cs typeface="Arial MT"/>
              </a:rPr>
              <a:t>m</a:t>
            </a:r>
            <a:r>
              <a:rPr sz="1400" spc="-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5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5" dirty="0">
                <a:latin typeface="Arial MT"/>
                <a:cs typeface="Arial MT"/>
              </a:rPr>
              <a:t>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</a:t>
            </a:r>
            <a:r>
              <a:rPr sz="1400" dirty="0">
                <a:latin typeface="Arial MT"/>
                <a:cs typeface="Arial MT"/>
              </a:rPr>
              <a:t>b</a:t>
            </a:r>
            <a:r>
              <a:rPr sz="1400" spc="-5" dirty="0">
                <a:latin typeface="Arial MT"/>
                <a:cs typeface="Arial MT"/>
              </a:rPr>
              <a:t>un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33D1BC6-0A32-0BA1-10D9-73536473D91B}"/>
              </a:ext>
            </a:extLst>
          </p:cNvPr>
          <p:cNvSpPr txBox="1"/>
          <p:nvPr/>
        </p:nvSpPr>
        <p:spPr>
          <a:xfrm>
            <a:off x="421957" y="2338070"/>
            <a:ext cx="4441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masyarakat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sekitar,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seluas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20%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lahan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tersebut.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C362509A-06E9-21FF-6F5C-FAE32243B428}"/>
              </a:ext>
            </a:extLst>
          </p:cNvPr>
          <p:cNvSpPr txBox="1"/>
          <p:nvPr/>
        </p:nvSpPr>
        <p:spPr>
          <a:xfrm>
            <a:off x="421957" y="3130794"/>
            <a:ext cx="6144895" cy="818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latin typeface="Arial"/>
                <a:cs typeface="Arial"/>
              </a:rPr>
              <a:t>Pasal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SzPct val="92857"/>
              <a:buAutoNum type="arabicParenBoth"/>
              <a:tabLst>
                <a:tab pos="355600" algn="l"/>
                <a:tab pos="356235" algn="l"/>
              </a:tabLst>
            </a:pPr>
            <a:r>
              <a:rPr sz="1400" dirty="0">
                <a:latin typeface="Arial MT"/>
                <a:cs typeface="Arial MT"/>
              </a:rPr>
              <a:t>Perusahaan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Perkebunan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yang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tidak</a:t>
            </a:r>
            <a:r>
              <a:rPr sz="1400" dirty="0">
                <a:latin typeface="Arial MT"/>
                <a:cs typeface="Arial MT"/>
              </a:rPr>
              <a:t> memenuhi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ketentuan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mengenai:</a:t>
            </a:r>
            <a:endParaRPr sz="1400">
              <a:latin typeface="Arial MT"/>
              <a:cs typeface="Arial MT"/>
            </a:endParaRPr>
          </a:p>
          <a:p>
            <a:pPr marL="756920" lvl="1" indent="-287655">
              <a:lnSpc>
                <a:spcPct val="100000"/>
              </a:lnSpc>
              <a:buSzPct val="92857"/>
              <a:buAutoNum type="alphaLcPeriod"/>
              <a:tabLst>
                <a:tab pos="756920" algn="l"/>
                <a:tab pos="757555" algn="l"/>
              </a:tabLst>
            </a:pPr>
            <a:r>
              <a:rPr sz="1400" spc="-5" dirty="0">
                <a:latin typeface="Arial MT"/>
                <a:cs typeface="Arial MT"/>
              </a:rPr>
              <a:t>kewajiban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memfasilitasi</a:t>
            </a:r>
            <a:r>
              <a:rPr sz="1400" spc="3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pembangunan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kebun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masyarakat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sekitar,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FB08E352-F20E-6A54-636A-7D78BB757F32}"/>
              </a:ext>
            </a:extLst>
          </p:cNvPr>
          <p:cNvSpPr txBox="1"/>
          <p:nvPr/>
        </p:nvSpPr>
        <p:spPr>
          <a:xfrm>
            <a:off x="421957" y="3923665"/>
            <a:ext cx="6124575" cy="149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5160" algn="r">
              <a:lnSpc>
                <a:spcPts val="1660"/>
              </a:lnSpc>
              <a:spcBef>
                <a:spcPts val="100"/>
              </a:spcBef>
              <a:tabLst>
                <a:tab pos="4664075" algn="l"/>
              </a:tabLst>
            </a:pPr>
            <a:r>
              <a:rPr sz="1400" dirty="0">
                <a:latin typeface="Arial MT"/>
                <a:cs typeface="Arial MT"/>
              </a:rPr>
              <a:t>seluas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20%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sesuai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jangka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waktu;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dan/atau	</a:t>
            </a:r>
            <a:r>
              <a:rPr sz="140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R="599440" algn="r">
              <a:lnSpc>
                <a:spcPts val="1650"/>
              </a:lnSpc>
              <a:tabLst>
                <a:tab pos="286385" algn="l"/>
              </a:tabLst>
            </a:pPr>
            <a:r>
              <a:rPr sz="1300" spc="-5" dirty="0">
                <a:latin typeface="Arial MT"/>
                <a:cs typeface="Arial MT"/>
              </a:rPr>
              <a:t>b.	</a:t>
            </a:r>
            <a:r>
              <a:rPr sz="1400" dirty="0">
                <a:latin typeface="Arial MT"/>
                <a:cs typeface="Arial MT"/>
              </a:rPr>
              <a:t>pelaporan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fasilitasi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pembangunan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kebun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masyarakat </a:t>
            </a:r>
            <a:r>
              <a:rPr sz="1400" spc="-15" dirty="0">
                <a:latin typeface="Arial MT"/>
                <a:cs typeface="Arial MT"/>
              </a:rPr>
              <a:t>sekitar,</a:t>
            </a:r>
            <a:endParaRPr sz="1400">
              <a:latin typeface="Arial MT"/>
              <a:cs typeface="Arial MT"/>
            </a:endParaRPr>
          </a:p>
          <a:p>
            <a:pPr marL="469900">
              <a:lnSpc>
                <a:spcPts val="1670"/>
              </a:lnSpc>
            </a:pPr>
            <a:r>
              <a:rPr sz="1400" dirty="0">
                <a:latin typeface="Arial MT"/>
                <a:cs typeface="Arial MT"/>
              </a:rPr>
              <a:t>dikenai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sanksi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administratif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355600" indent="-343535">
              <a:lnSpc>
                <a:spcPts val="1540"/>
              </a:lnSpc>
              <a:spcBef>
                <a:spcPts val="455"/>
              </a:spcBef>
              <a:buSzPct val="92857"/>
              <a:buAutoNum type="arabicParenBoth" startAt="2"/>
              <a:tabLst>
                <a:tab pos="355600" algn="l"/>
                <a:tab pos="356235" algn="l"/>
              </a:tabLst>
            </a:pPr>
            <a:r>
              <a:rPr sz="1400" dirty="0">
                <a:latin typeface="Arial MT"/>
                <a:cs typeface="Arial MT"/>
              </a:rPr>
              <a:t>Sanksi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administratif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berupa:</a:t>
            </a:r>
            <a:endParaRPr sz="1400">
              <a:latin typeface="Arial MT"/>
              <a:cs typeface="Arial MT"/>
            </a:endParaRPr>
          </a:p>
          <a:p>
            <a:pPr marL="756920" lvl="1" indent="-287655">
              <a:lnSpc>
                <a:spcPts val="1540"/>
              </a:lnSpc>
              <a:buSzPct val="92857"/>
              <a:buAutoNum type="alphaLcPeriod"/>
              <a:tabLst>
                <a:tab pos="756920" algn="l"/>
                <a:tab pos="757555" algn="l"/>
              </a:tabLst>
            </a:pPr>
            <a:r>
              <a:rPr sz="1400" spc="-5" dirty="0">
                <a:latin typeface="Arial MT"/>
                <a:cs typeface="Arial MT"/>
              </a:rPr>
              <a:t>denda;</a:t>
            </a:r>
            <a:endParaRPr sz="1400">
              <a:latin typeface="Arial MT"/>
              <a:cs typeface="Arial MT"/>
            </a:endParaRPr>
          </a:p>
          <a:p>
            <a:pPr marL="756920" lvl="1" indent="-287655">
              <a:lnSpc>
                <a:spcPts val="1540"/>
              </a:lnSpc>
              <a:spcBef>
                <a:spcPts val="5"/>
              </a:spcBef>
              <a:buSzPct val="92857"/>
              <a:buAutoNum type="alphaLcPeriod"/>
              <a:tabLst>
                <a:tab pos="756920" algn="l"/>
                <a:tab pos="757555" algn="l"/>
              </a:tabLst>
            </a:pPr>
            <a:r>
              <a:rPr sz="1400" dirty="0">
                <a:latin typeface="Arial MT"/>
                <a:cs typeface="Arial MT"/>
              </a:rPr>
              <a:t>Penghentian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sementara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Perkebunan;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dan/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</a:t>
            </a:r>
            <a:endParaRPr sz="1400">
              <a:latin typeface="Arial MT"/>
              <a:cs typeface="Arial MT"/>
            </a:endParaRPr>
          </a:p>
          <a:p>
            <a:pPr marL="756920" lvl="1" indent="-287655">
              <a:lnSpc>
                <a:spcPts val="1540"/>
              </a:lnSpc>
              <a:buSzPct val="92857"/>
              <a:buAutoNum type="alphaLcPeriod"/>
              <a:tabLst>
                <a:tab pos="756920" algn="l"/>
                <a:tab pos="757555" algn="l"/>
              </a:tabLst>
            </a:pPr>
            <a:r>
              <a:rPr sz="1400" dirty="0">
                <a:latin typeface="Arial MT"/>
                <a:cs typeface="Arial MT"/>
              </a:rPr>
              <a:t>pencabutan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Perizinan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Berusaha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Perkebunan.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3D4DE98C-33D3-ED48-9C1A-F6F0A280F3EF}"/>
              </a:ext>
            </a:extLst>
          </p:cNvPr>
          <p:cNvSpPr txBox="1"/>
          <p:nvPr/>
        </p:nvSpPr>
        <p:spPr>
          <a:xfrm>
            <a:off x="7331456" y="1657984"/>
            <a:ext cx="44329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Perusahaan Perkebunan </a:t>
            </a:r>
            <a:r>
              <a:rPr sz="1400" spc="-10" dirty="0">
                <a:latin typeface="Arial MT"/>
                <a:cs typeface="Arial MT"/>
              </a:rPr>
              <a:t>wajib </a:t>
            </a:r>
            <a:r>
              <a:rPr sz="1400" dirty="0">
                <a:latin typeface="Arial MT"/>
                <a:cs typeface="Arial MT"/>
              </a:rPr>
              <a:t>menyampaikan </a:t>
            </a:r>
            <a:r>
              <a:rPr sz="1400" spc="-5" dirty="0">
                <a:latin typeface="Arial MT"/>
                <a:cs typeface="Arial MT"/>
              </a:rPr>
              <a:t>laporan </a:t>
            </a:r>
            <a:r>
              <a:rPr sz="1400" dirty="0">
                <a:latin typeface="Arial MT"/>
                <a:cs typeface="Arial MT"/>
              </a:rPr>
              <a:t> fasilitasi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pembangunan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kebun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masyarakat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sekitar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paling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sedikit </a:t>
            </a:r>
            <a:r>
              <a:rPr sz="1400" spc="-5" dirty="0">
                <a:latin typeface="Arial MT"/>
                <a:cs typeface="Arial MT"/>
              </a:rPr>
              <a:t>1 (satu) tahun </a:t>
            </a:r>
            <a:r>
              <a:rPr sz="1400" dirty="0">
                <a:latin typeface="Arial MT"/>
                <a:cs typeface="Arial MT"/>
              </a:rPr>
              <a:t>sekali </a:t>
            </a:r>
            <a:r>
              <a:rPr sz="1400" spc="-5" dirty="0">
                <a:latin typeface="Arial MT"/>
                <a:cs typeface="Arial MT"/>
              </a:rPr>
              <a:t>kepada penerbit </a:t>
            </a:r>
            <a:r>
              <a:rPr sz="1400" dirty="0">
                <a:latin typeface="Arial MT"/>
                <a:cs typeface="Arial MT"/>
              </a:rPr>
              <a:t>Perizinan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Berusaha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sesuai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kewenangannya.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</a:t>
            </a:r>
            <a:r>
              <a:rPr sz="1400" b="1" spc="-5" dirty="0">
                <a:latin typeface="Arial"/>
                <a:cs typeface="Arial"/>
              </a:rPr>
              <a:t>Pasal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24)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1" name="object 10">
            <a:extLst>
              <a:ext uri="{FF2B5EF4-FFF2-40B4-BE49-F238E27FC236}">
                <a16:creationId xmlns:a16="http://schemas.microsoft.com/office/drawing/2014/main" id="{4B28B2EA-72D7-43B4-8B0C-EB9029E104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0431" y="1629282"/>
            <a:ext cx="436372" cy="561086"/>
          </a:xfrm>
          <a:prstGeom prst="rect">
            <a:avLst/>
          </a:prstGeom>
        </p:spPr>
      </p:pic>
      <p:sp>
        <p:nvSpPr>
          <p:cNvPr id="52" name="object 11">
            <a:extLst>
              <a:ext uri="{FF2B5EF4-FFF2-40B4-BE49-F238E27FC236}">
                <a16:creationId xmlns:a16="http://schemas.microsoft.com/office/drawing/2014/main" id="{3021D2D1-9B12-A29A-3878-EEFEE316B983}"/>
              </a:ext>
            </a:extLst>
          </p:cNvPr>
          <p:cNvSpPr txBox="1"/>
          <p:nvPr/>
        </p:nvSpPr>
        <p:spPr>
          <a:xfrm>
            <a:off x="7331456" y="3189604"/>
            <a:ext cx="41935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Pasal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Perusahaan Perkebunan </a:t>
            </a:r>
            <a:r>
              <a:rPr sz="1400" spc="-10" dirty="0">
                <a:latin typeface="Arial MT"/>
                <a:cs typeface="Arial MT"/>
              </a:rPr>
              <a:t>yang- </a:t>
            </a:r>
            <a:r>
              <a:rPr sz="1400" dirty="0">
                <a:latin typeface="Arial MT"/>
                <a:cs typeface="Arial MT"/>
              </a:rPr>
              <a:t>melanggar </a:t>
            </a:r>
            <a:r>
              <a:rPr sz="1400" spc="-5" dirty="0">
                <a:latin typeface="Arial MT"/>
                <a:cs typeface="Arial MT"/>
              </a:rPr>
              <a:t>ketentuan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Pasal 25 </a:t>
            </a:r>
            <a:r>
              <a:rPr sz="1400" spc="-10" dirty="0">
                <a:latin typeface="Arial MT"/>
                <a:cs typeface="Arial MT"/>
              </a:rPr>
              <a:t>ayat </a:t>
            </a:r>
            <a:r>
              <a:rPr sz="1400" spc="-5" dirty="0">
                <a:latin typeface="Arial MT"/>
                <a:cs typeface="Arial MT"/>
              </a:rPr>
              <a:t>(1) huruf a atau huruf b </a:t>
            </a:r>
            <a:r>
              <a:rPr sz="1400" dirty="0">
                <a:latin typeface="Arial MT"/>
                <a:cs typeface="Arial MT"/>
              </a:rPr>
              <a:t>dikenai </a:t>
            </a:r>
            <a:r>
              <a:rPr sz="1400" spc="-5" dirty="0">
                <a:latin typeface="Arial MT"/>
                <a:cs typeface="Arial MT"/>
              </a:rPr>
              <a:t>denda </a:t>
            </a:r>
            <a:r>
              <a:rPr sz="1400" dirty="0">
                <a:latin typeface="Arial MT"/>
                <a:cs typeface="Arial MT"/>
              </a:rPr>
              <a:t> dengan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menggunakan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rumus: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BPK.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AB82B237-811F-30A2-FEB8-CF534845949F}"/>
              </a:ext>
            </a:extLst>
          </p:cNvPr>
          <p:cNvSpPr txBox="1"/>
          <p:nvPr/>
        </p:nvSpPr>
        <p:spPr>
          <a:xfrm>
            <a:off x="7331456" y="4043298"/>
            <a:ext cx="4520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905" marR="5080" indent="-62484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1400" spc="-5" dirty="0">
                <a:latin typeface="Arial MT"/>
                <a:cs typeface="Arial MT"/>
              </a:rPr>
              <a:t>LA	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luas lahan </a:t>
            </a:r>
            <a:r>
              <a:rPr sz="1400" spc="-1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diusahakan </a:t>
            </a:r>
            <a:r>
              <a:rPr sz="1400" spc="-5" dirty="0">
                <a:latin typeface="Arial MT"/>
                <a:cs typeface="Arial MT"/>
              </a:rPr>
              <a:t>setara dengan 20%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kapasitas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unit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pengolahan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Perkebunan;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84B08376-B6CF-AA25-B5B9-19A3A4E2E1F5}"/>
              </a:ext>
            </a:extLst>
          </p:cNvPr>
          <p:cNvSpPr txBox="1"/>
          <p:nvPr/>
        </p:nvSpPr>
        <p:spPr>
          <a:xfrm>
            <a:off x="7331456" y="4459858"/>
            <a:ext cx="4461510" cy="44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BPK</a:t>
            </a:r>
            <a:r>
              <a:rPr sz="1400" spc="3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biaya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pembangunan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kebun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hektare,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berupa</a:t>
            </a:r>
            <a:endParaRPr sz="1400">
              <a:latin typeface="Arial MT"/>
              <a:cs typeface="Arial MT"/>
            </a:endParaRPr>
          </a:p>
          <a:p>
            <a:pPr marR="384810" algn="ctr">
              <a:lnSpc>
                <a:spcPts val="1639"/>
              </a:lnSpc>
            </a:pPr>
            <a:r>
              <a:rPr sz="1400" dirty="0">
                <a:latin typeface="Arial MT"/>
                <a:cs typeface="Arial MT"/>
              </a:rPr>
              <a:t>pembukaan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lahan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penanaman.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5" name="object 14">
            <a:extLst>
              <a:ext uri="{FF2B5EF4-FFF2-40B4-BE49-F238E27FC236}">
                <a16:creationId xmlns:a16="http://schemas.microsoft.com/office/drawing/2014/main" id="{7B2BD1CA-B51A-FEAA-B47B-0CA1755B67E5}"/>
              </a:ext>
            </a:extLst>
          </p:cNvPr>
          <p:cNvSpPr txBox="1"/>
          <p:nvPr/>
        </p:nvSpPr>
        <p:spPr>
          <a:xfrm>
            <a:off x="7331456" y="5067300"/>
            <a:ext cx="4460875" cy="12528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715" algn="just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latin typeface="Arial MT"/>
                <a:cs typeface="Arial MT"/>
              </a:rPr>
              <a:t>Denda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diterbitkan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dalam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bentuk</a:t>
            </a:r>
            <a:r>
              <a:rPr sz="1400" spc="-5" dirty="0">
                <a:latin typeface="Arial MT"/>
                <a:cs typeface="Arial MT"/>
              </a:rPr>
              <a:t> surat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tagihan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yang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diterbitkan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oleh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penerhit</a:t>
            </a:r>
            <a:r>
              <a:rPr sz="1400" dirty="0">
                <a:latin typeface="Arial MT"/>
                <a:cs typeface="Arial MT"/>
              </a:rPr>
              <a:t> Perizinan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Berusaha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sesuai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kewenangannya.</a:t>
            </a: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ts val="1580"/>
              </a:lnSpc>
              <a:spcBef>
                <a:spcPts val="15"/>
              </a:spcBef>
            </a:pPr>
            <a:r>
              <a:rPr sz="1400" dirty="0">
                <a:latin typeface="Arial MT"/>
                <a:cs typeface="Arial MT"/>
              </a:rPr>
              <a:t>Denda </a:t>
            </a:r>
            <a:r>
              <a:rPr sz="1400" spc="-15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dibayarkan merupakan penerimaan negara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bukan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pajak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 penerimaan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daerah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yang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diatur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sesuai</a:t>
            </a:r>
            <a:endParaRPr sz="1400">
              <a:latin typeface="Arial MT"/>
              <a:cs typeface="Arial MT"/>
            </a:endParaRPr>
          </a:p>
          <a:p>
            <a:pPr marL="12700" algn="just">
              <a:lnSpc>
                <a:spcPts val="1565"/>
              </a:lnSpc>
            </a:pP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ketentuan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peraturan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perundang-undangan.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6" name="object 15">
            <a:extLst>
              <a:ext uri="{FF2B5EF4-FFF2-40B4-BE49-F238E27FC236}">
                <a16:creationId xmlns:a16="http://schemas.microsoft.com/office/drawing/2014/main" id="{0F074B0A-469A-1F69-D478-78E1FCA79D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0431" y="3667759"/>
            <a:ext cx="436372" cy="5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08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PERMOHONAN HAK ATAS TANAH</a:t>
            </a:r>
            <a:b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DALAM FASILITASI PEMBANGUNAN KEBUN MASYARAKAT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25241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Permohonan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Hak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Tanah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Kemitraan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3362324" y="2364432"/>
            <a:ext cx="3905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752850" y="1524000"/>
            <a:ext cx="1" cy="840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752849" y="2364432"/>
            <a:ext cx="1" cy="840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52849" y="1523998"/>
            <a:ext cx="3905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52849" y="3188552"/>
            <a:ext cx="3905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43375" y="1307917"/>
            <a:ext cx="22479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Hak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Guna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Usaha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3375" y="3050052"/>
            <a:ext cx="22479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Hak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Milik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1463" y="1601903"/>
            <a:ext cx="230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peserta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plasma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tergabung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badan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Koperasi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1463" y="3299959"/>
            <a:ext cx="240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peserta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plasma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perorangan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4145182"/>
            <a:ext cx="986837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perpanjangan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pembaruan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perusahaan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melaksanakan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fasilitasi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pembangunan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kebun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sebagian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tanahnya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terdapat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penguasaan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lokasi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tanah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dijadikan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areal yang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dialokasikan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pembangunan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kebun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d-ID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A5CFC-2C42-6546-95FB-C6DEFFACF9BB}"/>
              </a:ext>
            </a:extLst>
          </p:cNvPr>
          <p:cNvSpPr txBox="1"/>
          <p:nvPr/>
        </p:nvSpPr>
        <p:spPr>
          <a:xfrm>
            <a:off x="7368493" y="2957718"/>
            <a:ext cx="333808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Melalui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program PTSL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Lintor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Redistribusi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Tanah, dan BPDP PKS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B48363-DB5F-9349-B3B7-4422D115669F}"/>
              </a:ext>
            </a:extLst>
          </p:cNvPr>
          <p:cNvCxnSpPr/>
          <p:nvPr/>
        </p:nvCxnSpPr>
        <p:spPr>
          <a:xfrm flipV="1">
            <a:off x="6391275" y="3188551"/>
            <a:ext cx="9772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F8202A-4FFB-9E45-9DA9-6D06A5A30920}"/>
              </a:ext>
            </a:extLst>
          </p:cNvPr>
          <p:cNvCxnSpPr/>
          <p:nvPr/>
        </p:nvCxnSpPr>
        <p:spPr>
          <a:xfrm flipV="1">
            <a:off x="6370926" y="1471691"/>
            <a:ext cx="9772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EA1635-42FA-2B4D-8641-0B25610053A6}"/>
              </a:ext>
            </a:extLst>
          </p:cNvPr>
          <p:cNvSpPr txBox="1"/>
          <p:nvPr/>
        </p:nvSpPr>
        <p:spPr>
          <a:xfrm>
            <a:off x="7368493" y="1293165"/>
            <a:ext cx="333808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Melalui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pengajuan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HGU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Koperasi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08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PERMOHONAN HAK ATAS TANAH</a:t>
            </a:r>
            <a:b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DALAM FASILITASI PEMBANGUNAN KEBUN MASYARAKAT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BF31C-339E-26EF-464B-A12F1033E6E8}"/>
              </a:ext>
            </a:extLst>
          </p:cNvPr>
          <p:cNvSpPr txBox="1"/>
          <p:nvPr/>
        </p:nvSpPr>
        <p:spPr>
          <a:xfrm>
            <a:off x="185196" y="1037256"/>
            <a:ext cx="6111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Strategi </a:t>
            </a:r>
            <a:r>
              <a:rPr lang="en-US" sz="1400" b="1" dirty="0" err="1">
                <a:latin typeface="Montserrat" panose="00000500000000000000" pitchFamily="2" charset="0"/>
              </a:rPr>
              <a:t>percepatan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pemberian</a:t>
            </a:r>
            <a:r>
              <a:rPr lang="en-US" sz="1400" b="1" dirty="0">
                <a:latin typeface="Montserrat" panose="00000500000000000000" pitchFamily="2" charset="0"/>
              </a:rPr>
              <a:t> Hak Atas Tanah yang </a:t>
            </a:r>
            <a:r>
              <a:rPr lang="en-US" sz="1400" b="1" dirty="0" err="1">
                <a:latin typeface="Montserrat" panose="00000500000000000000" pitchFamily="2" charset="0"/>
              </a:rPr>
              <a:t>diberikan</a:t>
            </a:r>
            <a:r>
              <a:rPr lang="en-US" sz="1400" b="1" dirty="0">
                <a:latin typeface="Montserrat" panose="00000500000000000000" pitchFamily="2" charset="0"/>
              </a:rPr>
              <a:t> pada areal </a:t>
            </a:r>
            <a:r>
              <a:rPr lang="en-US" sz="1400" b="1" dirty="0" err="1">
                <a:latin typeface="Montserrat" panose="00000500000000000000" pitchFamily="2" charset="0"/>
              </a:rPr>
              <a:t>hasil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kewajiban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alokasi</a:t>
            </a:r>
            <a:r>
              <a:rPr lang="en-US" sz="1400" b="1" dirty="0">
                <a:latin typeface="Montserrat" panose="00000500000000000000" pitchFamily="2" charset="0"/>
              </a:rPr>
              <a:t> 20% </a:t>
            </a:r>
            <a:r>
              <a:rPr lang="en-US" sz="1400" b="1" dirty="0" err="1">
                <a:latin typeface="Montserrat" panose="00000500000000000000" pitchFamily="2" charset="0"/>
              </a:rPr>
              <a:t>pelepasan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kawasan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hutan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BDED0-BB70-7A20-A098-868B1DBB9AA5}"/>
              </a:ext>
            </a:extLst>
          </p:cNvPr>
          <p:cNvSpPr txBox="1"/>
          <p:nvPr/>
        </p:nvSpPr>
        <p:spPr>
          <a:xfrm>
            <a:off x="185196" y="1811961"/>
            <a:ext cx="61114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Montserrat" panose="00000500000000000000" pitchFamily="2" charset="0"/>
              </a:rPr>
              <a:t>Dalam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rangka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melakukan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efektivitas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pelaksanaan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pelayanan</a:t>
            </a:r>
            <a:r>
              <a:rPr lang="en-US" sz="1400" dirty="0">
                <a:latin typeface="Montserrat" panose="00000500000000000000" pitchFamily="2" charset="0"/>
              </a:rPr>
              <a:t>, </a:t>
            </a:r>
            <a:r>
              <a:rPr lang="en-US" sz="1400" dirty="0" err="1">
                <a:latin typeface="Montserrat" panose="00000500000000000000" pitchFamily="2" charset="0"/>
              </a:rPr>
              <a:t>peningkatan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pelayanan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pertanahan</a:t>
            </a:r>
            <a:r>
              <a:rPr lang="en-US" sz="1400" dirty="0">
                <a:latin typeface="Montserrat" panose="00000500000000000000" pitchFamily="2" charset="0"/>
              </a:rPr>
              <a:t> dan </a:t>
            </a:r>
            <a:r>
              <a:rPr lang="en-US" sz="1400" dirty="0" err="1">
                <a:latin typeface="Montserrat" panose="00000500000000000000" pitchFamily="2" charset="0"/>
              </a:rPr>
              <a:t>pelimpahan</a:t>
            </a:r>
            <a:r>
              <a:rPr lang="en-US" sz="1400" dirty="0">
                <a:latin typeface="Montserrat" panose="00000500000000000000" pitchFamily="2" charset="0"/>
              </a:rPr>
              <a:t> yang </a:t>
            </a:r>
            <a:r>
              <a:rPr lang="en-US" sz="1400" dirty="0" err="1">
                <a:latin typeface="Montserrat" panose="00000500000000000000" pitchFamily="2" charset="0"/>
              </a:rPr>
              <a:t>lebih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luas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kepada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kakanwil</a:t>
            </a:r>
            <a:r>
              <a:rPr lang="en-US" sz="1400" dirty="0">
                <a:latin typeface="Montserrat" panose="00000500000000000000" pitchFamily="2" charset="0"/>
              </a:rPr>
              <a:t> dan </a:t>
            </a:r>
            <a:r>
              <a:rPr lang="en-US" sz="1400" dirty="0" err="1">
                <a:latin typeface="Montserrat" panose="00000500000000000000" pitchFamily="2" charset="0"/>
              </a:rPr>
              <a:t>kakan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diterbitkan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Peraturan</a:t>
            </a:r>
            <a:r>
              <a:rPr lang="en-US" sz="1400" dirty="0">
                <a:latin typeface="Montserrat" panose="00000500000000000000" pitchFamily="2" charset="0"/>
              </a:rPr>
              <a:t> Menteri </a:t>
            </a:r>
            <a:r>
              <a:rPr lang="en-US" sz="1400" dirty="0" err="1">
                <a:latin typeface="Montserrat" panose="00000500000000000000" pitchFamily="2" charset="0"/>
              </a:rPr>
              <a:t>Nomor</a:t>
            </a:r>
            <a:r>
              <a:rPr lang="en-US" sz="1400" dirty="0">
                <a:latin typeface="Montserrat" panose="00000500000000000000" pitchFamily="2" charset="0"/>
              </a:rPr>
              <a:t> 16 </a:t>
            </a:r>
            <a:r>
              <a:rPr lang="en-US" sz="1400" dirty="0" err="1">
                <a:latin typeface="Montserrat" panose="00000500000000000000" pitchFamily="2" charset="0"/>
              </a:rPr>
              <a:t>Tahun</a:t>
            </a:r>
            <a:r>
              <a:rPr lang="en-US" sz="1400" dirty="0">
                <a:latin typeface="Montserrat" panose="00000500000000000000" pitchFamily="2" charset="0"/>
              </a:rPr>
              <a:t> 2022 </a:t>
            </a:r>
            <a:r>
              <a:rPr lang="en-US" sz="1400" dirty="0" err="1">
                <a:latin typeface="Montserrat" panose="00000500000000000000" pitchFamily="2" charset="0"/>
              </a:rPr>
              <a:t>tentang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Pelimpahan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Kewenangan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Penetapan</a:t>
            </a:r>
            <a:r>
              <a:rPr lang="en-US" sz="1400" dirty="0">
                <a:latin typeface="Montserrat" panose="00000500000000000000" pitchFamily="2" charset="0"/>
              </a:rPr>
              <a:t> Hak Atas Tanah dan </a:t>
            </a:r>
            <a:r>
              <a:rPr lang="en-US" sz="1400" dirty="0" err="1">
                <a:latin typeface="Montserrat" panose="00000500000000000000" pitchFamily="2" charset="0"/>
              </a:rPr>
              <a:t>Pendaftaran</a:t>
            </a:r>
            <a:r>
              <a:rPr lang="en-US" sz="1400" dirty="0">
                <a:latin typeface="Montserrat" panose="00000500000000000000" pitchFamily="2" charset="0"/>
              </a:rPr>
              <a:t> Tanah.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Montserrat" panose="00000500000000000000" pitchFamily="2" charset="0"/>
              </a:rPr>
              <a:t>Prosedur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permohonan</a:t>
            </a:r>
            <a:r>
              <a:rPr lang="en-US" sz="1400" dirty="0">
                <a:latin typeface="Montserrat" panose="00000500000000000000" pitchFamily="2" charset="0"/>
              </a:rPr>
              <a:t> Hak Guna </a:t>
            </a:r>
            <a:r>
              <a:rPr lang="en-US" sz="1400" dirty="0" err="1">
                <a:latin typeface="Montserrat" panose="00000500000000000000" pitchFamily="2" charset="0"/>
              </a:rPr>
              <a:t>Bangunan</a:t>
            </a:r>
            <a:r>
              <a:rPr lang="en-US" sz="1400" dirty="0">
                <a:latin typeface="Montserrat" panose="00000500000000000000" pitchFamily="2" charset="0"/>
              </a:rPr>
              <a:t>/Hak </a:t>
            </a:r>
            <a:r>
              <a:rPr lang="en-US" sz="1400" dirty="0" err="1">
                <a:latin typeface="Montserrat" panose="00000500000000000000" pitchFamily="2" charset="0"/>
              </a:rPr>
              <a:t>Pakai</a:t>
            </a:r>
            <a:r>
              <a:rPr lang="en-US" sz="1400" dirty="0">
                <a:latin typeface="Montserrat" panose="00000500000000000000" pitchFamily="2" charset="0"/>
              </a:rPr>
              <a:t> dan Hak Guna Usaha </a:t>
            </a:r>
            <a:r>
              <a:rPr lang="en-US" sz="1400" dirty="0" err="1">
                <a:latin typeface="Montserrat" panose="00000500000000000000" pitchFamily="2" charset="0"/>
              </a:rPr>
              <a:t>menjadi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lebih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ringkas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birokrasinya</a:t>
            </a:r>
            <a:r>
              <a:rPr lang="en-US" sz="1400" dirty="0">
                <a:latin typeface="Montserrat" panose="00000500000000000000" pitchFamily="2" charset="0"/>
              </a:rPr>
              <a:t>: </a:t>
            </a:r>
          </a:p>
          <a:p>
            <a:pPr marL="798513" indent="-450850">
              <a:buFont typeface="+mj-lt"/>
              <a:buAutoNum type="alphaLcParenR"/>
            </a:pPr>
            <a:r>
              <a:rPr lang="en-US" sz="1400" dirty="0" err="1">
                <a:latin typeface="Montserrat" panose="00000500000000000000" pitchFamily="2" charset="0"/>
              </a:rPr>
              <a:t>Permohonan</a:t>
            </a:r>
            <a:r>
              <a:rPr lang="en-US" sz="1400" dirty="0">
                <a:latin typeface="Montserrat" panose="00000500000000000000" pitchFamily="2" charset="0"/>
              </a:rPr>
              <a:t> HM, HGB, HP yang </a:t>
            </a:r>
            <a:r>
              <a:rPr lang="en-US" sz="1400" dirty="0" err="1">
                <a:latin typeface="Montserrat" panose="00000500000000000000" pitchFamily="2" charset="0"/>
              </a:rPr>
              <a:t>merupakan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kewenangan</a:t>
            </a:r>
            <a:r>
              <a:rPr lang="en-US" sz="1400" dirty="0">
                <a:latin typeface="Montserrat" panose="00000500000000000000" pitchFamily="2" charset="0"/>
              </a:rPr>
              <a:t> Menteri, </a:t>
            </a:r>
            <a:r>
              <a:rPr lang="en-US" sz="1400" dirty="0" err="1">
                <a:latin typeface="Montserrat" panose="00000500000000000000" pitchFamily="2" charset="0"/>
              </a:rPr>
              <a:t>Kepala</a:t>
            </a:r>
            <a:r>
              <a:rPr lang="en-US" sz="1400" dirty="0">
                <a:latin typeface="Montserrat" panose="00000500000000000000" pitchFamily="2" charset="0"/>
              </a:rPr>
              <a:t> Kantor </a:t>
            </a:r>
            <a:r>
              <a:rPr lang="en-US" sz="1400" dirty="0" err="1">
                <a:latin typeface="Montserrat" panose="00000500000000000000" pitchFamily="2" charset="0"/>
              </a:rPr>
              <a:t>Pertanahan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langsung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menyampaikan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kepada</a:t>
            </a:r>
            <a:r>
              <a:rPr lang="en-US" sz="1400" dirty="0">
                <a:latin typeface="Montserrat" panose="00000500000000000000" pitchFamily="2" charset="0"/>
              </a:rPr>
              <a:t> Menteri </a:t>
            </a:r>
            <a:r>
              <a:rPr lang="en-US" sz="1400" dirty="0" err="1">
                <a:latin typeface="Montserrat" panose="00000500000000000000" pitchFamily="2" charset="0"/>
              </a:rPr>
              <a:t>dengan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tembusan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Kakanwil</a:t>
            </a:r>
            <a:r>
              <a:rPr lang="en-US" sz="1400" dirty="0">
                <a:latin typeface="Montserrat" panose="00000500000000000000" pitchFamily="2" charset="0"/>
              </a:rPr>
              <a:t>; </a:t>
            </a:r>
          </a:p>
          <a:p>
            <a:pPr marL="798513" indent="-450850">
              <a:buFont typeface="+mj-lt"/>
              <a:buAutoNum type="alphaLcParenR"/>
            </a:pPr>
            <a:r>
              <a:rPr lang="en-US" sz="1400" dirty="0" err="1">
                <a:latin typeface="Montserrat" panose="00000500000000000000" pitchFamily="2" charset="0"/>
              </a:rPr>
              <a:t>Permohonan</a:t>
            </a:r>
            <a:r>
              <a:rPr lang="en-US" sz="1400" dirty="0">
                <a:latin typeface="Montserrat" panose="00000500000000000000" pitchFamily="2" charset="0"/>
              </a:rPr>
              <a:t> HGU yang </a:t>
            </a:r>
            <a:r>
              <a:rPr lang="en-US" sz="1400" dirty="0" err="1">
                <a:latin typeface="Montserrat" panose="00000500000000000000" pitchFamily="2" charset="0"/>
              </a:rPr>
              <a:t>merupakan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kewenangan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Kantah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dapat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diajukan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Kantah</a:t>
            </a:r>
            <a:r>
              <a:rPr lang="en-US" sz="1400" dirty="0">
                <a:latin typeface="Montserrat" panose="00000500000000000000" pitchFamily="2" charset="0"/>
              </a:rPr>
              <a:t>, </a:t>
            </a:r>
            <a:r>
              <a:rPr lang="en-US" sz="1400" dirty="0" err="1">
                <a:latin typeface="Montserrat" panose="00000500000000000000" pitchFamily="2" charset="0"/>
              </a:rPr>
              <a:t>sedangkan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untuk</a:t>
            </a:r>
            <a:r>
              <a:rPr lang="en-US" sz="1400" dirty="0">
                <a:latin typeface="Montserrat" panose="00000500000000000000" pitchFamily="2" charset="0"/>
              </a:rPr>
              <a:t> HGU yang </a:t>
            </a:r>
            <a:r>
              <a:rPr lang="en-US" sz="1400" dirty="0" err="1">
                <a:latin typeface="Montserrat" panose="00000500000000000000" pitchFamily="2" charset="0"/>
              </a:rPr>
              <a:t>merupakan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kewenangan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Kanwil</a:t>
            </a:r>
            <a:r>
              <a:rPr lang="en-US" sz="1400" dirty="0">
                <a:latin typeface="Montserrat" panose="00000500000000000000" pitchFamily="2" charset="0"/>
              </a:rPr>
              <a:t> dan Menteri </a:t>
            </a:r>
            <a:r>
              <a:rPr lang="en-US" sz="1400" dirty="0" err="1">
                <a:latin typeface="Montserrat" panose="00000500000000000000" pitchFamily="2" charset="0"/>
              </a:rPr>
              <a:t>diajukan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melalui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loket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Kanwil</a:t>
            </a:r>
            <a:r>
              <a:rPr lang="en-US" sz="14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137F0-A506-4A00-AD1B-425CDC6FD091}"/>
              </a:ext>
            </a:extLst>
          </p:cNvPr>
          <p:cNvSpPr txBox="1"/>
          <p:nvPr/>
        </p:nvSpPr>
        <p:spPr>
          <a:xfrm>
            <a:off x="6296628" y="1073297"/>
            <a:ext cx="6111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Montserrat" panose="00000500000000000000" pitchFamily="2" charset="0"/>
              </a:rPr>
              <a:t>Memperluas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jenis</a:t>
            </a:r>
            <a:r>
              <a:rPr lang="en-US" sz="1400" b="1" dirty="0">
                <a:latin typeface="Montserrat" panose="00000500000000000000" pitchFamily="2" charset="0"/>
              </a:rPr>
              <a:t> Hak Atas Tanah yang </a:t>
            </a:r>
            <a:r>
              <a:rPr lang="en-US" sz="1400" b="1" dirty="0" err="1">
                <a:latin typeface="Montserrat" panose="00000500000000000000" pitchFamily="2" charset="0"/>
              </a:rPr>
              <a:t>diberikan</a:t>
            </a:r>
            <a:r>
              <a:rPr lang="en-US" sz="1400" b="1" dirty="0">
                <a:latin typeface="Montserrat" panose="00000500000000000000" pitchFamily="2" charset="0"/>
              </a:rPr>
              <a:t> pada areal </a:t>
            </a:r>
            <a:r>
              <a:rPr lang="en-US" sz="1400" b="1" dirty="0" err="1">
                <a:latin typeface="Montserrat" panose="00000500000000000000" pitchFamily="2" charset="0"/>
              </a:rPr>
              <a:t>hasil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kewajiban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alokasi</a:t>
            </a:r>
            <a:r>
              <a:rPr lang="en-US" sz="1400" b="1" dirty="0">
                <a:latin typeface="Montserrat" panose="00000500000000000000" pitchFamily="2" charset="0"/>
              </a:rPr>
              <a:t> 20% </a:t>
            </a:r>
            <a:r>
              <a:rPr lang="en-US" sz="1400" b="1" dirty="0" err="1">
                <a:latin typeface="Montserrat" panose="00000500000000000000" pitchFamily="2" charset="0"/>
              </a:rPr>
              <a:t>pelepasan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kawasan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latin typeface="Montserrat" panose="00000500000000000000" pitchFamily="2" charset="0"/>
              </a:rPr>
              <a:t>hutan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6EC6B-092F-E9AC-B36B-867F21F79FDE}"/>
              </a:ext>
            </a:extLst>
          </p:cNvPr>
          <p:cNvSpPr txBox="1"/>
          <p:nvPr/>
        </p:nvSpPr>
        <p:spPr>
          <a:xfrm>
            <a:off x="6335210" y="1700154"/>
            <a:ext cx="58567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>
                <a:latin typeface="Montserrat" panose="00000500000000000000" pitchFamily="2" charset="0"/>
              </a:rPr>
              <a:t>Subjek Redistribusi Tanah berdasarkan Pasal 12 Perpres 86/2018, terdiri atas: 1) orang perseorangan; 2) kelompok masyarakat dengan Hak Kepemilikan Bersama; 3) badan hukum, koperasi, perseroan terbatas, atau yayasan, yang dibentuk oleh Subjek Reforma Agraria orang perseorangan atau kelompok masyarakat dengan Hak Kepemilikan Bersama.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>
                <a:latin typeface="Montserrat" panose="00000500000000000000" pitchFamily="2" charset="0"/>
              </a:rPr>
              <a:t>Untuk Jenis Hak Atas Tanah menyesuaikan perkembangan subjek TORA: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4FBA2A-44A6-8A01-B407-32123B5AEF85}"/>
              </a:ext>
            </a:extLst>
          </p:cNvPr>
          <p:cNvSpPr txBox="1"/>
          <p:nvPr/>
        </p:nvSpPr>
        <p:spPr>
          <a:xfrm>
            <a:off x="6335210" y="3731479"/>
            <a:ext cx="58567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6738" indent="-277813">
              <a:buFont typeface="+mj-lt"/>
              <a:buAutoNum type="alphaLcParenR"/>
              <a:tabLst>
                <a:tab pos="625475" algn="l"/>
              </a:tabLst>
            </a:pPr>
            <a:r>
              <a:rPr lang="en-US" sz="1400" dirty="0">
                <a:latin typeface="Montserrat" panose="00000500000000000000" pitchFamily="2" charset="0"/>
              </a:rPr>
              <a:t>Hak </a:t>
            </a:r>
            <a:r>
              <a:rPr lang="en-US" sz="1400" dirty="0" err="1">
                <a:latin typeface="Montserrat" panose="00000500000000000000" pitchFamily="2" charset="0"/>
              </a:rPr>
              <a:t>milik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atas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tanah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untuk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pemukiman</a:t>
            </a:r>
            <a:r>
              <a:rPr lang="en-US" sz="1400" dirty="0">
                <a:latin typeface="Montserrat" panose="00000500000000000000" pitchFamily="2" charset="0"/>
              </a:rPr>
              <a:t> dan </a:t>
            </a:r>
            <a:r>
              <a:rPr lang="en-US" sz="1400" dirty="0" err="1">
                <a:latin typeface="Montserrat" panose="00000500000000000000" pitchFamily="2" charset="0"/>
              </a:rPr>
              <a:t>lahan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garapan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bagi</a:t>
            </a:r>
            <a:r>
              <a:rPr lang="en-US" sz="1400" dirty="0">
                <a:latin typeface="Montserrat" panose="00000500000000000000" pitchFamily="2" charset="0"/>
              </a:rPr>
              <a:t> orang </a:t>
            </a:r>
            <a:r>
              <a:rPr lang="en-US" sz="1400" dirty="0" err="1">
                <a:latin typeface="Montserrat" panose="00000500000000000000" pitchFamily="2" charset="0"/>
              </a:rPr>
              <a:t>perseorangan</a:t>
            </a:r>
            <a:r>
              <a:rPr lang="en-US" sz="1400" dirty="0">
                <a:latin typeface="Montserrat" panose="00000500000000000000" pitchFamily="2" charset="0"/>
              </a:rPr>
              <a:t>, dan/</a:t>
            </a:r>
            <a:r>
              <a:rPr lang="en-US" sz="1400" dirty="0" err="1">
                <a:latin typeface="Montserrat" panose="00000500000000000000" pitchFamily="2" charset="0"/>
              </a:rPr>
              <a:t>atau</a:t>
            </a:r>
            <a:r>
              <a:rPr lang="en-US" sz="1400" dirty="0">
                <a:latin typeface="Montserrat" panose="00000500000000000000" pitchFamily="2" charset="0"/>
              </a:rPr>
              <a:t> Hak </a:t>
            </a:r>
            <a:r>
              <a:rPr lang="en-US" sz="1400" dirty="0" err="1">
                <a:latin typeface="Montserrat" panose="00000500000000000000" pitchFamily="2" charset="0"/>
              </a:rPr>
              <a:t>milik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Koperasi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jenis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usaha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Pertanian</a:t>
            </a:r>
            <a:r>
              <a:rPr lang="en-US" sz="1400" dirty="0">
                <a:latin typeface="Montserrat" panose="00000500000000000000" pitchFamily="2" charset="0"/>
              </a:rPr>
              <a:t>; </a:t>
            </a:r>
          </a:p>
          <a:p>
            <a:pPr marL="566738" indent="-277813">
              <a:buFont typeface="+mj-lt"/>
              <a:buAutoNum type="alphaLcParenR"/>
              <a:tabLst>
                <a:tab pos="625475" algn="l"/>
              </a:tabLst>
            </a:pPr>
            <a:r>
              <a:rPr lang="en-US" sz="1400" dirty="0">
                <a:latin typeface="Montserrat" panose="00000500000000000000" pitchFamily="2" charset="0"/>
              </a:rPr>
              <a:t>Hak Guna Usaha Orang </a:t>
            </a:r>
            <a:r>
              <a:rPr lang="en-US" sz="1400" dirty="0" err="1">
                <a:latin typeface="Montserrat" panose="00000500000000000000" pitchFamily="2" charset="0"/>
              </a:rPr>
              <a:t>Perseorangan</a:t>
            </a:r>
            <a:r>
              <a:rPr lang="en-US" sz="1400" dirty="0">
                <a:latin typeface="Montserrat" panose="00000500000000000000" pitchFamily="2" charset="0"/>
              </a:rPr>
              <a:t>, dan/</a:t>
            </a:r>
            <a:r>
              <a:rPr lang="en-US" sz="1400" dirty="0" err="1">
                <a:latin typeface="Montserrat" panose="00000500000000000000" pitchFamily="2" charset="0"/>
              </a:rPr>
              <a:t>atau</a:t>
            </a:r>
            <a:r>
              <a:rPr lang="en-US" sz="1400" dirty="0">
                <a:latin typeface="Montserrat" panose="00000500000000000000" pitchFamily="2" charset="0"/>
              </a:rPr>
              <a:t> Hak Guna Usaha Badan Hukum </a:t>
            </a:r>
            <a:r>
              <a:rPr lang="en-US" sz="1400" dirty="0" err="1">
                <a:latin typeface="Montserrat" panose="00000500000000000000" pitchFamily="2" charset="0"/>
              </a:rPr>
              <a:t>dalam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bentuk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Koperasi</a:t>
            </a:r>
            <a:r>
              <a:rPr lang="en-US" sz="1400" dirty="0">
                <a:latin typeface="Montserrat" panose="00000500000000000000" pitchFamily="2" charset="0"/>
              </a:rPr>
              <a:t>; </a:t>
            </a:r>
          </a:p>
          <a:p>
            <a:pPr marL="566738" indent="-277813">
              <a:buFont typeface="+mj-lt"/>
              <a:buAutoNum type="alphaLcParenR"/>
              <a:tabLst>
                <a:tab pos="625475" algn="l"/>
              </a:tabLst>
            </a:pPr>
            <a:r>
              <a:rPr lang="en-US" sz="1400" dirty="0">
                <a:latin typeface="Montserrat" panose="00000500000000000000" pitchFamily="2" charset="0"/>
              </a:rPr>
              <a:t>Hak Guna </a:t>
            </a:r>
            <a:r>
              <a:rPr lang="en-US" sz="1400" dirty="0" err="1">
                <a:latin typeface="Montserrat" panose="00000500000000000000" pitchFamily="2" charset="0"/>
              </a:rPr>
              <a:t>Bangunan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untuk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Subjek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Reforma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Agraria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berupa</a:t>
            </a:r>
            <a:r>
              <a:rPr lang="en-US" sz="1400" dirty="0">
                <a:latin typeface="Montserrat" panose="00000500000000000000" pitchFamily="2" charset="0"/>
              </a:rPr>
              <a:t> badan </a:t>
            </a:r>
            <a:r>
              <a:rPr lang="en-US" sz="1400" dirty="0" err="1">
                <a:latin typeface="Montserrat" panose="00000500000000000000" pitchFamily="2" charset="0"/>
              </a:rPr>
              <a:t>hukum</a:t>
            </a:r>
            <a:r>
              <a:rPr lang="en-US" sz="1400" dirty="0">
                <a:latin typeface="Montserrat" panose="00000500000000000000" pitchFamily="2" charset="0"/>
              </a:rPr>
              <a:t>; </a:t>
            </a:r>
          </a:p>
          <a:p>
            <a:pPr marL="566738" indent="-277813">
              <a:buFont typeface="+mj-lt"/>
              <a:buAutoNum type="alphaLcParenR"/>
              <a:tabLst>
                <a:tab pos="625475" algn="l"/>
              </a:tabLst>
            </a:pPr>
            <a:r>
              <a:rPr lang="en-US" sz="1400" dirty="0">
                <a:latin typeface="Montserrat" panose="00000500000000000000" pitchFamily="2" charset="0"/>
              </a:rPr>
              <a:t>Hak </a:t>
            </a:r>
            <a:r>
              <a:rPr lang="en-US" sz="1400" dirty="0" err="1">
                <a:latin typeface="Montserrat" panose="00000500000000000000" pitchFamily="2" charset="0"/>
              </a:rPr>
              <a:t>Kepemilikan</a:t>
            </a:r>
            <a:r>
              <a:rPr lang="en-US" sz="1400" dirty="0">
                <a:latin typeface="Montserrat" panose="00000500000000000000" pitchFamily="2" charset="0"/>
              </a:rPr>
              <a:t> Bersama </a:t>
            </a:r>
            <a:r>
              <a:rPr lang="en-US" sz="1400" dirty="0" err="1">
                <a:latin typeface="Montserrat" panose="00000500000000000000" pitchFamily="2" charset="0"/>
              </a:rPr>
              <a:t>untuk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Subjek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Reforma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Agraria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berupa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kelompok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masyarakat</a:t>
            </a:r>
            <a:r>
              <a:rPr lang="en-US" sz="1400" dirty="0">
                <a:latin typeface="Montserrat" panose="00000500000000000000" pitchFamily="2" charset="0"/>
              </a:rPr>
              <a:t>; </a:t>
            </a:r>
          </a:p>
          <a:p>
            <a:pPr marL="566738" indent="-277813">
              <a:buFont typeface="+mj-lt"/>
              <a:buAutoNum type="alphaLcParenR"/>
              <a:tabLst>
                <a:tab pos="625475" algn="l"/>
              </a:tabLst>
            </a:pPr>
            <a:r>
              <a:rPr lang="en-US" sz="1400" dirty="0">
                <a:latin typeface="Montserrat" panose="00000500000000000000" pitchFamily="2" charset="0"/>
              </a:rPr>
              <a:t>Hak </a:t>
            </a:r>
            <a:r>
              <a:rPr lang="en-US" sz="1400" dirty="0" err="1">
                <a:latin typeface="Montserrat" panose="00000500000000000000" pitchFamily="2" charset="0"/>
              </a:rPr>
              <a:t>Pakai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untuk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fasilitas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umum</a:t>
            </a:r>
            <a:r>
              <a:rPr lang="en-US" sz="1400" dirty="0">
                <a:latin typeface="Montserrat" panose="00000500000000000000" pitchFamily="2" charset="0"/>
              </a:rPr>
              <a:t> dan/</a:t>
            </a:r>
            <a:r>
              <a:rPr lang="en-US" sz="1400" dirty="0" err="1">
                <a:latin typeface="Montserrat" panose="00000500000000000000" pitchFamily="2" charset="0"/>
              </a:rPr>
              <a:t>atau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fasilitas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sosial</a:t>
            </a:r>
            <a:r>
              <a:rPr lang="en-US" sz="1400" dirty="0">
                <a:latin typeface="Montserrat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075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37215C-320B-9454-0D1D-15A792089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6F1FDD-B867-BAD9-E84A-749B45ADE559}"/>
              </a:ext>
            </a:extLst>
          </p:cNvPr>
          <p:cNvSpPr/>
          <p:nvPr/>
        </p:nvSpPr>
        <p:spPr>
          <a:xfrm>
            <a:off x="423512" y="413886"/>
            <a:ext cx="11357810" cy="6035040"/>
          </a:xfrm>
          <a:prstGeom prst="roundRect">
            <a:avLst>
              <a:gd name="adj" fmla="val 5344"/>
            </a:avLst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2FFE2-6FA8-A35E-DD53-458C8BE5E14A}"/>
              </a:ext>
            </a:extLst>
          </p:cNvPr>
          <p:cNvSpPr txBox="1"/>
          <p:nvPr/>
        </p:nvSpPr>
        <p:spPr>
          <a:xfrm>
            <a:off x="1381081" y="2837359"/>
            <a:ext cx="42866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TERIMA KASIH</a:t>
            </a:r>
            <a:endParaRPr lang="en-ID" sz="4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0418C-DDF8-8BE6-EE7B-ABE3078EB563}"/>
              </a:ext>
            </a:extLst>
          </p:cNvPr>
          <p:cNvSpPr/>
          <p:nvPr/>
        </p:nvSpPr>
        <p:spPr>
          <a:xfrm rot="5400000">
            <a:off x="5219565" y="3053521"/>
            <a:ext cx="1421996" cy="13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4BE0548-3C3C-A2D3-6873-0D4A29A63B3D}"/>
              </a:ext>
            </a:extLst>
          </p:cNvPr>
          <p:cNvSpPr txBox="1"/>
          <p:nvPr/>
        </p:nvSpPr>
        <p:spPr>
          <a:xfrm>
            <a:off x="7187973" y="2667381"/>
            <a:ext cx="359241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kern="0" dirty="0">
                <a:latin typeface="Arial"/>
                <a:cs typeface="Arial"/>
              </a:rPr>
              <a:t>KEMENTERIAN AGRARIA DAN TATA RUANG/</a:t>
            </a:r>
          </a:p>
          <a:p>
            <a:pPr marL="12700">
              <a:lnSpc>
                <a:spcPct val="100000"/>
              </a:lnSpc>
            </a:pPr>
            <a:r>
              <a:rPr sz="1100" b="1" kern="0" dirty="0">
                <a:latin typeface="Arial"/>
                <a:cs typeface="Arial"/>
              </a:rPr>
              <a:t>BADAN PERTANAHAN NASIONAL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61396023-E208-401C-F282-EAB1159196B8}"/>
              </a:ext>
            </a:extLst>
          </p:cNvPr>
          <p:cNvSpPr txBox="1"/>
          <p:nvPr/>
        </p:nvSpPr>
        <p:spPr>
          <a:xfrm>
            <a:off x="7129557" y="3035094"/>
            <a:ext cx="33123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40"/>
              </a:spcBef>
            </a:pPr>
            <a:r>
              <a:rPr lang="en-ID" sz="2800" dirty="0" err="1">
                <a:latin typeface="Freestyle Script" panose="030804020302050B0404" pitchFamily="66" charset="0"/>
                <a:cs typeface="Arial"/>
              </a:rPr>
              <a:t>Melayani</a:t>
            </a:r>
            <a:r>
              <a:rPr lang="en-ID" sz="2800" dirty="0">
                <a:latin typeface="Freestyle Script" panose="030804020302050B0404" pitchFamily="66" charset="0"/>
                <a:cs typeface="Arial"/>
              </a:rPr>
              <a:t>, </a:t>
            </a:r>
            <a:r>
              <a:rPr lang="en-ID" sz="2800" dirty="0" err="1">
                <a:latin typeface="Freestyle Script" panose="030804020302050B0404" pitchFamily="66" charset="0"/>
                <a:cs typeface="Arial"/>
              </a:rPr>
              <a:t>Profesional</a:t>
            </a:r>
            <a:r>
              <a:rPr lang="en-ID" sz="2800" dirty="0">
                <a:latin typeface="Freestyle Script" panose="030804020302050B0404" pitchFamily="66" charset="0"/>
                <a:cs typeface="Arial"/>
              </a:rPr>
              <a:t>, </a:t>
            </a:r>
            <a:r>
              <a:rPr lang="en-ID" sz="2800" dirty="0" err="1">
                <a:latin typeface="Freestyle Script" panose="030804020302050B0404" pitchFamily="66" charset="0"/>
                <a:cs typeface="Arial"/>
              </a:rPr>
              <a:t>Terpercaya</a:t>
            </a:r>
            <a:endParaRPr lang="en-ID" sz="2800" dirty="0">
              <a:latin typeface="Freestyle Script" panose="030804020302050B0404" pitchFamily="66" charset="0"/>
              <a:cs typeface="Arial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AA4FFD26-65BF-0D80-6130-C92B05198C85}"/>
              </a:ext>
            </a:extLst>
          </p:cNvPr>
          <p:cNvSpPr/>
          <p:nvPr/>
        </p:nvSpPr>
        <p:spPr>
          <a:xfrm>
            <a:off x="6029608" y="2524954"/>
            <a:ext cx="1008000" cy="1020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9" name="Kotak Teks 10">
            <a:extLst>
              <a:ext uri="{FF2B5EF4-FFF2-40B4-BE49-F238E27FC236}">
                <a16:creationId xmlns:a16="http://schemas.microsoft.com/office/drawing/2014/main" id="{E38053B0-CBB1-B46C-86FD-A0810CAED383}"/>
              </a:ext>
            </a:extLst>
          </p:cNvPr>
          <p:cNvSpPr txBox="1"/>
          <p:nvPr/>
        </p:nvSpPr>
        <p:spPr>
          <a:xfrm>
            <a:off x="2695069" y="4277076"/>
            <a:ext cx="6395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Direkt</a:t>
            </a:r>
            <a:r>
              <a:rPr lang="id-ID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orat</a:t>
            </a:r>
            <a:r>
              <a:rPr lang="en-ID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Jenderal</a:t>
            </a:r>
            <a:r>
              <a:rPr lang="en-ID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Penetapan Hak dan Pendaftaran Tanah</a:t>
            </a:r>
          </a:p>
          <a:p>
            <a:pPr algn="ctr"/>
            <a:r>
              <a:rPr lang="id-ID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© 202</a:t>
            </a:r>
            <a:r>
              <a:rPr lang="en-US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endParaRPr lang="en-ID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14ED3DC-5443-EE42-17C3-6DF08E67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15" y="559016"/>
            <a:ext cx="1624504" cy="6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D0C397F-3057-4C1D-1706-6785E1B8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14" y="632620"/>
            <a:ext cx="1257528" cy="5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8949-2054-7A5B-3EFB-1DB2F46D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08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GAMBARAN UMUM </a:t>
            </a:r>
            <a:br>
              <a:rPr lang="en-ID" sz="18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WILAYAH REPUBLIK INDONESIA</a:t>
            </a:r>
            <a:endParaRPr lang="en-ID" sz="1800" b="0" dirty="0">
              <a:solidFill>
                <a:schemeClr val="accent4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F2676D-A195-8359-E2E6-7F06F56F10E3}"/>
              </a:ext>
            </a:extLst>
          </p:cNvPr>
          <p:cNvSpPr txBox="1"/>
          <p:nvPr/>
        </p:nvSpPr>
        <p:spPr>
          <a:xfrm>
            <a:off x="8695426" y="1174055"/>
            <a:ext cx="344201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Luas Wilayah Indonesia 8,23 Juta Km</a:t>
            </a:r>
            <a:r>
              <a:rPr lang="it-IT" sz="11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t-IT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dengan luas daratan 191,944,000 Ha </a:t>
            </a:r>
            <a:r>
              <a:rPr lang="it-IT" sz="1100" dirty="0">
                <a:latin typeface="Segoe UI" panose="020B0502040204020203" pitchFamily="34" charset="0"/>
                <a:cs typeface="Segoe UI" panose="020B0502040204020203" pitchFamily="34" charset="0"/>
              </a:rPr>
              <a:t>dan </a:t>
            </a:r>
            <a:r>
              <a:rPr lang="it-IT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luas perairan mencapai 632,000,000 Ha.</a:t>
            </a:r>
          </a:p>
          <a:p>
            <a:pPr marL="271463" indent="-271463" algn="just">
              <a:buFont typeface="Wingdings" panose="05000000000000000000" pitchFamily="2" charset="2"/>
              <a:buChar char="§"/>
            </a:pPr>
            <a:r>
              <a:rPr lang="sv-S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Alokasi</a:t>
            </a: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 TORA </a:t>
            </a:r>
            <a:r>
              <a:rPr lang="sv-S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Kehutanan</a:t>
            </a: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 dan Non </a:t>
            </a:r>
            <a:r>
              <a:rPr lang="sv-S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Kehutanan</a:t>
            </a: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 salah satu solusi untuk mengurangi gini ratio pemilikan dan penguasaan tanah.</a:t>
            </a:r>
          </a:p>
          <a:p>
            <a:pPr marL="271463" indent="-271463" algn="just">
              <a:buFont typeface="Wingdings" panose="05000000000000000000" pitchFamily="2" charset="2"/>
              <a:buChar char="§"/>
            </a:pP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Dalam teori keadilan </a:t>
            </a:r>
            <a:r>
              <a:rPr lang="sv-SE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fairness, </a:t>
            </a:r>
            <a:r>
              <a:rPr lang="sv-SE" sz="1100" dirty="0">
                <a:latin typeface="Segoe UI" panose="020B0502040204020203" pitchFamily="34" charset="0"/>
                <a:cs typeface="Segoe UI" panose="020B0502040204020203" pitchFamily="34" charset="0"/>
              </a:rPr>
              <a:t>diperlukan perhatian lebih kepada kelompok yang paling tidak diuntungkan karena adanya ketimpangan pemilikan, penguasaan, penggunaan dan pemanfaatan tanah dan </a:t>
            </a:r>
            <a:r>
              <a:rPr lang="sv-SE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yang paling efektif melalui redistribusi tanah yang berasal dari Pelepasan Kawasan Hutan.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677882-7A6E-61F6-595D-1764CCA20E60}"/>
              </a:ext>
            </a:extLst>
          </p:cNvPr>
          <p:cNvSpPr txBox="1"/>
          <p:nvPr/>
        </p:nvSpPr>
        <p:spPr>
          <a:xfrm>
            <a:off x="6079811" y="5705039"/>
            <a:ext cx="5133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Segoe UI" panose="020B0502040204020203" pitchFamily="34" charset="0"/>
                <a:cs typeface="Segoe UI" panose="020B0502040204020203" pitchFamily="34" charset="0"/>
              </a:rPr>
              <a:t>Kegiatan ekonomi dan pembangunan terbatas hanya berada pada wilayah APL, yang luasnya 37% dari luas daratan Indonesia.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6587E-BF16-1FE9-67EE-4F7C512AF29E}"/>
              </a:ext>
            </a:extLst>
          </p:cNvPr>
          <p:cNvSpPr/>
          <p:nvPr/>
        </p:nvSpPr>
        <p:spPr>
          <a:xfrm>
            <a:off x="6157275" y="4816888"/>
            <a:ext cx="5056376" cy="8881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7A297C-49BB-44BA-88B3-5AA853278456}"/>
              </a:ext>
            </a:extLst>
          </p:cNvPr>
          <p:cNvSpPr/>
          <p:nvPr/>
        </p:nvSpPr>
        <p:spPr>
          <a:xfrm>
            <a:off x="893822" y="4828863"/>
            <a:ext cx="5056376" cy="8906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22200E-C4B3-EA20-DD4D-1871B6EEA9A4}"/>
              </a:ext>
            </a:extLst>
          </p:cNvPr>
          <p:cNvSpPr txBox="1"/>
          <p:nvPr/>
        </p:nvSpPr>
        <p:spPr>
          <a:xfrm>
            <a:off x="1583716" y="4928510"/>
            <a:ext cx="2958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 Kawasan Hutan </a:t>
            </a:r>
          </a:p>
          <a:p>
            <a:r>
              <a:rPr lang="it-IT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120.601.154,73</a:t>
            </a:r>
            <a:r>
              <a:rPr lang="it-IT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Hektar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D6C37D-9E33-1BE9-184B-93A8A8CEE73C}"/>
              </a:ext>
            </a:extLst>
          </p:cNvPr>
          <p:cNvSpPr txBox="1"/>
          <p:nvPr/>
        </p:nvSpPr>
        <p:spPr>
          <a:xfrm>
            <a:off x="6308359" y="4903758"/>
            <a:ext cx="3441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 Kawasan </a:t>
            </a:r>
            <a:r>
              <a:rPr lang="en-ID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Budidaya</a:t>
            </a:r>
            <a:r>
              <a:rPr lang="en-ID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(APL)</a:t>
            </a:r>
          </a:p>
          <a:p>
            <a:r>
              <a:rPr lang="en-ID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71.342.845,27 </a:t>
            </a:r>
            <a:r>
              <a:rPr lang="en-ID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Hektar</a:t>
            </a:r>
            <a:endParaRPr lang="en-ID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E9A585-6920-7681-9330-502E993DDA5E}"/>
              </a:ext>
            </a:extLst>
          </p:cNvPr>
          <p:cNvSpPr txBox="1"/>
          <p:nvPr/>
        </p:nvSpPr>
        <p:spPr>
          <a:xfrm>
            <a:off x="4461367" y="4968799"/>
            <a:ext cx="1281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(63%)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84C880-8BAB-E408-1DDF-15E82338991F}"/>
              </a:ext>
            </a:extLst>
          </p:cNvPr>
          <p:cNvSpPr txBox="1"/>
          <p:nvPr/>
        </p:nvSpPr>
        <p:spPr>
          <a:xfrm>
            <a:off x="9802608" y="4975229"/>
            <a:ext cx="1313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(37%)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C851B2-00A6-7888-1C61-B7585A578062}"/>
              </a:ext>
            </a:extLst>
          </p:cNvPr>
          <p:cNvSpPr/>
          <p:nvPr/>
        </p:nvSpPr>
        <p:spPr>
          <a:xfrm>
            <a:off x="4317259" y="4900931"/>
            <a:ext cx="50968" cy="68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6AA51C-C34C-442A-4136-BECA4FB25DF1}"/>
              </a:ext>
            </a:extLst>
          </p:cNvPr>
          <p:cNvSpPr/>
          <p:nvPr/>
        </p:nvSpPr>
        <p:spPr>
          <a:xfrm>
            <a:off x="9694231" y="4904991"/>
            <a:ext cx="50968" cy="68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id="{8D65EC64-22D8-BC33-477F-6D17ABCE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534"/>
            <a:ext cx="9101659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43149-6C54-F045-BF5C-A8053507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" y="1730685"/>
            <a:ext cx="6033530" cy="4022353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39C90A1-3C6F-7A43-83DD-02B112D1AA81}"/>
              </a:ext>
            </a:extLst>
          </p:cNvPr>
          <p:cNvSpPr/>
          <p:nvPr/>
        </p:nvSpPr>
        <p:spPr>
          <a:xfrm>
            <a:off x="5491141" y="1140181"/>
            <a:ext cx="6248506" cy="11810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C50D5EA-63C5-ED47-82EF-C8DDA89F7707}"/>
              </a:ext>
            </a:extLst>
          </p:cNvPr>
          <p:cNvSpPr txBox="1"/>
          <p:nvPr/>
        </p:nvSpPr>
        <p:spPr>
          <a:xfrm>
            <a:off x="6520462" y="2423962"/>
            <a:ext cx="5219185" cy="1883289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zh-CN" sz="1600" b="1" kern="1200" dirty="0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AGENDA 5 NAWACITA: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zh-CN" sz="1400" b="1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Meningkatkan</a:t>
            </a:r>
            <a:r>
              <a:rPr lang="en-US" altLang="zh-CN" sz="1400" b="1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Kualitas</a:t>
            </a:r>
            <a:r>
              <a:rPr lang="en-US" altLang="zh-CN" sz="1400" b="1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Hidup</a:t>
            </a:r>
            <a:r>
              <a:rPr lang="en-US" altLang="zh-CN" sz="1400" b="1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Manusia</a:t>
            </a:r>
            <a:r>
              <a:rPr lang="en-US" altLang="zh-CN" sz="1400" b="1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Indonesia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zh-CN" sz="1400" kern="1200" dirty="0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“…. </a:t>
            </a:r>
            <a:r>
              <a:rPr lang="en-US" altLang="zh-CN" sz="1400" b="1" kern="1200" dirty="0" err="1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Peningkatan</a:t>
            </a:r>
            <a:r>
              <a:rPr lang="en-US" altLang="zh-CN" sz="1400" b="1" kern="1200" dirty="0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kern="1200" dirty="0" err="1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kesejahteraan</a:t>
            </a:r>
            <a:r>
              <a:rPr lang="en-US" altLang="zh-CN" sz="1400" b="1" kern="1200" dirty="0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kern="1200" dirty="0" err="1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masyarakat</a:t>
            </a:r>
            <a:r>
              <a:rPr lang="en-US" altLang="zh-CN" sz="1400" kern="1200" dirty="0">
                <a:solidFill>
                  <a:srgbClr val="FF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dengan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program “Indonesia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Kerja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”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dan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“ Indonesia Sejahtera”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dengan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mendorong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i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land reform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dan</a:t>
            </a:r>
            <a:r>
              <a:rPr lang="en-US" altLang="zh-CN" sz="1400" b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program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kepemilikan</a:t>
            </a:r>
            <a:r>
              <a:rPr lang="en-US" altLang="zh-CN" sz="1400" b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tanah</a:t>
            </a:r>
            <a:r>
              <a:rPr lang="en-US" altLang="zh-CN" sz="1400" b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seluas</a:t>
            </a:r>
            <a:r>
              <a:rPr lang="en-US" altLang="zh-CN" sz="1400" b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9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Juta</a:t>
            </a:r>
            <a:r>
              <a:rPr lang="en-US" altLang="zh-CN" sz="1400" b="1" u="sng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b="1" u="sng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Hektar</a:t>
            </a:r>
            <a:r>
              <a:rPr lang="en-US" altLang="zh-CN" sz="1400" b="1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; 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program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rumah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kampung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deret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atau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rumah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susun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murah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yang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disubsidi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serta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jaminan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sosial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untuk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seluruh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rakyat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di </a:t>
            </a:r>
            <a:r>
              <a:rPr lang="en-US" altLang="zh-CN" sz="1400" kern="1200" dirty="0" err="1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Tahun</a:t>
            </a:r>
            <a:r>
              <a:rPr lang="en-US" altLang="zh-CN" sz="1400" kern="1200" dirty="0">
                <a:solidFill>
                  <a:srgbClr val="00000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2019…”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2C7D3-0E48-894C-BCB6-843B3E354CB3}"/>
              </a:ext>
            </a:extLst>
          </p:cNvPr>
          <p:cNvSpPr txBox="1"/>
          <p:nvPr/>
        </p:nvSpPr>
        <p:spPr>
          <a:xfrm>
            <a:off x="6520462" y="4434038"/>
            <a:ext cx="4913887" cy="2093731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b="1" kern="1200" dirty="0" err="1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Arah</a:t>
            </a:r>
            <a:r>
              <a:rPr lang="en-US" altLang="zh-CN" sz="1600" b="1" kern="1200" dirty="0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600" b="1" kern="1200" dirty="0" err="1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Kebijakan</a:t>
            </a:r>
            <a:r>
              <a:rPr lang="en-US" altLang="zh-CN" sz="1600" b="1" dirty="0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600" b="1" kern="1200" dirty="0" err="1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Strategis</a:t>
            </a:r>
            <a:r>
              <a:rPr lang="id-ID" altLang="en-US" sz="1600" b="1" kern="12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b="1" kern="1200" dirty="0" err="1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Bidang</a:t>
            </a:r>
            <a:r>
              <a:rPr lang="en-US" altLang="zh-CN" sz="1600" b="1" kern="1200" dirty="0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1600" b="1" kern="1200" dirty="0" err="1">
                <a:solidFill>
                  <a:srgbClr val="0D0D0D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Pertanahan</a:t>
            </a:r>
            <a:endParaRPr lang="en-US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  <a:sym typeface="+mn-ea"/>
            </a:endParaRPr>
          </a:p>
          <a:p>
            <a:pPr marL="385718" indent="-344285">
              <a:lnSpc>
                <a:spcPct val="100000"/>
              </a:lnSpc>
              <a:spcBef>
                <a:spcPts val="0"/>
              </a:spcBef>
              <a:buClrTx/>
              <a:buSzPct val="80000"/>
              <a:buFont typeface="+mj-lt"/>
              <a:buAutoNum type="arabicPeriod"/>
              <a:defRPr/>
            </a:pP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Membangun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sistem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pendaftaran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tanah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publikasi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positif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  <a:sym typeface="+mn-ea"/>
            </a:endParaRPr>
          </a:p>
          <a:p>
            <a:pPr marL="385718" indent="-344285">
              <a:lnSpc>
                <a:spcPct val="100000"/>
              </a:lnSpc>
              <a:spcBef>
                <a:spcPts val="0"/>
              </a:spcBef>
              <a:buClrTx/>
              <a:buSzPct val="80000"/>
              <a:buFont typeface="+mj-lt"/>
              <a:buAutoNum type="arabicPeriod"/>
              <a:defRPr/>
            </a:pP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Reforma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Agraria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melalui</a:t>
            </a:r>
            <a:r>
              <a:rPr lang="en-U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redistribusi</a:t>
            </a:r>
            <a:r>
              <a:rPr lang="en-U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tanah</a:t>
            </a:r>
            <a:r>
              <a:rPr lang="en-US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dan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bantuan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pemberdayaan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masyarakat</a:t>
            </a:r>
            <a:endParaRPr lang="en-US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+mn-ea"/>
            </a:endParaRPr>
          </a:p>
          <a:p>
            <a:pPr marL="385718" indent="-344285">
              <a:lnSpc>
                <a:spcPct val="100000"/>
              </a:lnSpc>
              <a:spcBef>
                <a:spcPts val="0"/>
              </a:spcBef>
              <a:buClrTx/>
              <a:buSzPct val="80000"/>
              <a:buFont typeface="+mj-lt"/>
              <a:buAutoNum type="arabicPeriod"/>
              <a:defRPr/>
            </a:pP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Pencadangan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tanah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bagi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pembangunan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untuk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kepentingan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umum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  <a:sym typeface="+mn-ea"/>
            </a:endParaRPr>
          </a:p>
          <a:p>
            <a:pPr marL="385718" indent="-344285">
              <a:lnSpc>
                <a:spcPct val="100000"/>
              </a:lnSpc>
              <a:spcBef>
                <a:spcPts val="0"/>
              </a:spcBef>
              <a:buClrTx/>
              <a:buSzPct val="80000"/>
              <a:buFont typeface="+mj-lt"/>
              <a:buAutoNum type="arabicPeriod"/>
              <a:defRPr/>
            </a:pP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Pencapaian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proporsi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kompetensi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SDM ideal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bidang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pertanahan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untuk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mencapai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kebutuhan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minimum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juru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ukur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pertanahan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3625D-D07B-2D40-B5CA-4E4B1A85343A}"/>
              </a:ext>
            </a:extLst>
          </p:cNvPr>
          <p:cNvSpPr txBox="1"/>
          <p:nvPr/>
        </p:nvSpPr>
        <p:spPr>
          <a:xfrm>
            <a:off x="308403" y="1929857"/>
            <a:ext cx="3237054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Reforma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Agraria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Pemerintah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berupaya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mengubah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struktur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agraria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demi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terciptanya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keadaan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sosial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ekonomi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rakyat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melalui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pembagian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adil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sumber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penghidupan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petani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berupa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tanah</a:t>
            </a:r>
            <a:r>
              <a:rPr lang="en-ID" sz="1400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940D9-0797-0A47-A197-C00895BDBC8E}"/>
              </a:ext>
            </a:extLst>
          </p:cNvPr>
          <p:cNvSpPr txBox="1"/>
          <p:nvPr/>
        </p:nvSpPr>
        <p:spPr>
          <a:xfrm>
            <a:off x="5796512" y="1253631"/>
            <a:ext cx="5416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Upaya untuk Menekan Ketimpangan Penguasaan Tanah: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Percepatan Legalisasi Aset termasuk melalui Redistribusi Tanah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Pembatasan kepemilikan lahan dalam bentuk pajak progresif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Program pemberdayaan masyarakat</a:t>
            </a:r>
          </a:p>
        </p:txBody>
      </p:sp>
      <p:sp>
        <p:nvSpPr>
          <p:cNvPr id="9" name="Isosceles Triangle 6">
            <a:extLst>
              <a:ext uri="{FF2B5EF4-FFF2-40B4-BE49-F238E27FC236}">
                <a16:creationId xmlns:a16="http://schemas.microsoft.com/office/drawing/2014/main" id="{142A11A5-42D2-C34D-BF49-AE73CFCE3CE9}"/>
              </a:ext>
            </a:extLst>
          </p:cNvPr>
          <p:cNvSpPr/>
          <p:nvPr/>
        </p:nvSpPr>
        <p:spPr>
          <a:xfrm rot="14170751">
            <a:off x="5179736" y="1820076"/>
            <a:ext cx="544504" cy="973829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08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rPr>
              <a:t>REFORMA AGRARIA</a:t>
            </a:r>
            <a:br>
              <a:rPr lang="en-ID" sz="1800" dirty="0">
                <a:solidFill>
                  <a:srgbClr val="00B0F0"/>
                </a:solidFill>
                <a:latin typeface="Montserrat" panose="02000505000000020004" pitchFamily="2" charset="0"/>
                <a:ea typeface="+mn-ea"/>
                <a:cs typeface="+mn-cs"/>
              </a:rPr>
            </a:br>
            <a:r>
              <a:rPr lang="en-ID" sz="1800" dirty="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+mn-cs"/>
              </a:rPr>
              <a:t>NAWACITA PEMERINTAH RI</a:t>
            </a:r>
            <a:endParaRPr lang="en-ID" sz="1800" b="0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4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08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KEBIJAKAN REFORMA AGRARIA</a:t>
            </a:r>
            <a:br>
              <a:rPr lang="en-ID" sz="1800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en-ID" sz="1800" dirty="0">
                <a:solidFill>
                  <a:schemeClr val="accent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NAWACITA PEMERINTAH RI</a:t>
            </a:r>
            <a:endParaRPr lang="en-ID" sz="1800" b="0" dirty="0">
              <a:solidFill>
                <a:schemeClr val="accent4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Rounded Rectangle 75">
            <a:extLst>
              <a:ext uri="{FF2B5EF4-FFF2-40B4-BE49-F238E27FC236}">
                <a16:creationId xmlns:a16="http://schemas.microsoft.com/office/drawing/2014/main" id="{E055C586-241B-37D1-B106-9AC9ABBB420F}"/>
              </a:ext>
            </a:extLst>
          </p:cNvPr>
          <p:cNvSpPr/>
          <p:nvPr/>
        </p:nvSpPr>
        <p:spPr>
          <a:xfrm>
            <a:off x="297265" y="4782282"/>
            <a:ext cx="2105439" cy="456237"/>
          </a:xfrm>
          <a:prstGeom prst="roundRect">
            <a:avLst>
              <a:gd name="adj" fmla="val 26357"/>
            </a:avLst>
          </a:prstGeom>
          <a:solidFill>
            <a:srgbClr val="FEC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F3F69"/>
                </a:solidFill>
                <a:latin typeface="Century Gothic" panose="020B0502020202020204" pitchFamily="34" charset="0"/>
              </a:rPr>
              <a:t>Penataan</a:t>
            </a:r>
            <a:r>
              <a:rPr lang="en-US" sz="1400" b="1" dirty="0">
                <a:solidFill>
                  <a:srgbClr val="0F3F69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solidFill>
                  <a:srgbClr val="0F3F69"/>
                </a:solidFill>
                <a:latin typeface="Century Gothic" panose="020B0502020202020204" pitchFamily="34" charset="0"/>
              </a:rPr>
              <a:t>Aset</a:t>
            </a:r>
            <a:endParaRPr lang="en-US" sz="1400" b="1" dirty="0">
              <a:solidFill>
                <a:srgbClr val="0F3F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5CB41-8E57-B771-9C84-8FC84FA0E332}"/>
              </a:ext>
            </a:extLst>
          </p:cNvPr>
          <p:cNvSpPr txBox="1"/>
          <p:nvPr/>
        </p:nvSpPr>
        <p:spPr>
          <a:xfrm>
            <a:off x="84225" y="3976625"/>
            <a:ext cx="11070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Reforma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Agraria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merupakan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program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pemerintah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yang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bukan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hanya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ditujukan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untuk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mengurangi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ketimpangan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penguasaan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,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pemilikan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,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penggunaan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dan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pemanfaatan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tanah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namun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juga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untuk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meningkatkan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kesejahteraan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  <a:cs typeface="Arial"/>
              </a:rPr>
              <a:t>masyarakat</a:t>
            </a:r>
            <a:r>
              <a:rPr lang="en-ID" sz="1400" b="1" dirty="0">
                <a:latin typeface="Century Gothic" panose="020B0502020202020204" pitchFamily="34" charset="0"/>
                <a:cs typeface="Arial"/>
              </a:rPr>
              <a:t>.</a:t>
            </a:r>
          </a:p>
          <a:p>
            <a:pPr algn="ctr"/>
            <a:endParaRPr lang="id-ID" sz="14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ED6FD-AB6F-9179-8469-F4B853496FD4}"/>
              </a:ext>
            </a:extLst>
          </p:cNvPr>
          <p:cNvSpPr/>
          <p:nvPr/>
        </p:nvSpPr>
        <p:spPr>
          <a:xfrm>
            <a:off x="164976" y="1110251"/>
            <a:ext cx="11865250" cy="861732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ctr" defTabSz="629382" eaLnBrk="0" hangingPunct="0">
              <a:spcBef>
                <a:spcPts val="600"/>
              </a:spcBef>
              <a:defRPr/>
            </a:pPr>
            <a:r>
              <a:rPr lang="en-GB"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Reforma</a:t>
            </a: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Agraria</a:t>
            </a: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GB"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Penataan</a:t>
            </a: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 Kembali </a:t>
            </a:r>
            <a:r>
              <a:rPr lang="id-ID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struktur penguasaan, pemilikan, penggunaan, dan pemanfaatan tanah yang lebih berkeadilan melalui penataan aset dan disertai dengan penataan akses untuk kemakmuran rakyat Indonesia</a:t>
            </a:r>
            <a:r>
              <a:rPr lang="en-ID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D" sz="15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500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Pancasila, UUD 1945, UU 5/1960 (UUPA), </a:t>
            </a:r>
            <a:r>
              <a:rPr lang="id-ID" sz="1500" dirty="0">
                <a:latin typeface="Segoe UI" panose="020B0502040204020203" pitchFamily="34" charset="0"/>
                <a:cs typeface="Segoe UI" panose="020B0502040204020203" pitchFamily="34" charset="0"/>
              </a:rPr>
              <a:t>TAP MPR RI No.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IX/MPR/2001</a:t>
            </a:r>
            <a:r>
              <a:rPr lang="id-ID" sz="1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UU </a:t>
            </a:r>
            <a:r>
              <a:rPr lang="id-ID" sz="1500" dirty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id-ID" sz="1500" dirty="0">
                <a:latin typeface="Segoe UI" panose="020B0502040204020203" pitchFamily="34" charset="0"/>
                <a:cs typeface="Segoe UI" panose="020B0502040204020203" pitchFamily="34" charset="0"/>
              </a:rPr>
              <a:t>2007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Perpres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18/</a:t>
            </a:r>
            <a:r>
              <a:rPr lang="id-ID" sz="15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Perpres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 86/2018</a:t>
            </a:r>
            <a:endParaRPr lang="en-US" sz="1500" noProof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A7B32-9A9D-7E81-9745-C317F7475741}"/>
              </a:ext>
            </a:extLst>
          </p:cNvPr>
          <p:cNvSpPr txBox="1"/>
          <p:nvPr/>
        </p:nvSpPr>
        <p:spPr>
          <a:xfrm>
            <a:off x="3753143" y="2307258"/>
            <a:ext cx="798617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4" name="Rounded Rectangle 86">
            <a:extLst>
              <a:ext uri="{FF2B5EF4-FFF2-40B4-BE49-F238E27FC236}">
                <a16:creationId xmlns:a16="http://schemas.microsoft.com/office/drawing/2014/main" id="{7B173A05-090C-4A78-FFE8-B8A537257535}"/>
              </a:ext>
            </a:extLst>
          </p:cNvPr>
          <p:cNvSpPr/>
          <p:nvPr/>
        </p:nvSpPr>
        <p:spPr>
          <a:xfrm>
            <a:off x="8894347" y="2119889"/>
            <a:ext cx="3027037" cy="1727576"/>
          </a:xfrm>
          <a:prstGeom prst="roundRect">
            <a:avLst>
              <a:gd name="adj" fmla="val 28446"/>
            </a:avLst>
          </a:prstGeom>
          <a:solidFill>
            <a:srgbClr val="E3A6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071280-37D5-BB62-B1FF-17128ADB3A90}"/>
              </a:ext>
            </a:extLst>
          </p:cNvPr>
          <p:cNvSpPr/>
          <p:nvPr/>
        </p:nvSpPr>
        <p:spPr>
          <a:xfrm>
            <a:off x="8894346" y="2437242"/>
            <a:ext cx="3014571" cy="748752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ctr"/>
            <a:r>
              <a:rPr lang="en-US" sz="2133" b="1" noProof="1">
                <a:latin typeface="Century Gothic" panose="020B0502020202020204" pitchFamily="34" charset="0"/>
                <a:cs typeface="Arial"/>
              </a:rPr>
              <a:t>REFORMA</a:t>
            </a:r>
          </a:p>
          <a:p>
            <a:pPr algn="ctr"/>
            <a:r>
              <a:rPr lang="en-US" sz="2133" b="1" noProof="1">
                <a:latin typeface="Century Gothic" panose="020B0502020202020204" pitchFamily="34" charset="0"/>
                <a:cs typeface="Arial"/>
              </a:rPr>
              <a:t>AGRARIA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2ECBB-A18D-A359-FE81-841E8339B733}"/>
              </a:ext>
            </a:extLst>
          </p:cNvPr>
          <p:cNvSpPr/>
          <p:nvPr/>
        </p:nvSpPr>
        <p:spPr>
          <a:xfrm>
            <a:off x="9226660" y="2192409"/>
            <a:ext cx="2596759" cy="138766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21" tIns="54411" rIns="108821" bIns="54411" rtlCol="0" anchor="t"/>
          <a:lstStyle/>
          <a:p>
            <a:pPr>
              <a:lnSpc>
                <a:spcPct val="120000"/>
              </a:lnSpc>
            </a:pPr>
            <a:r>
              <a:rPr lang="en-US" sz="14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4682C-7BDC-66BA-9BBA-D860682FDFF6}"/>
              </a:ext>
            </a:extLst>
          </p:cNvPr>
          <p:cNvSpPr txBox="1"/>
          <p:nvPr/>
        </p:nvSpPr>
        <p:spPr>
          <a:xfrm>
            <a:off x="7939318" y="2307258"/>
            <a:ext cx="798617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600" b="1" dirty="0"/>
              <a:t>=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A1928A-774F-5827-E122-44307AF89333}"/>
              </a:ext>
            </a:extLst>
          </p:cNvPr>
          <p:cNvGrpSpPr/>
          <p:nvPr/>
        </p:nvGrpSpPr>
        <p:grpSpPr>
          <a:xfrm>
            <a:off x="157317" y="1928701"/>
            <a:ext cx="3529754" cy="2011804"/>
            <a:chOff x="157317" y="1928703"/>
            <a:chExt cx="3529754" cy="2011804"/>
          </a:xfrm>
        </p:grpSpPr>
        <p:sp>
          <p:nvSpPr>
            <p:cNvPr id="19" name="Rounded Rectangle 74">
              <a:extLst>
                <a:ext uri="{FF2B5EF4-FFF2-40B4-BE49-F238E27FC236}">
                  <a16:creationId xmlns:a16="http://schemas.microsoft.com/office/drawing/2014/main" id="{1E1BCE81-883B-6D49-2EB1-433606287D50}"/>
                </a:ext>
              </a:extLst>
            </p:cNvPr>
            <p:cNvSpPr/>
            <p:nvPr/>
          </p:nvSpPr>
          <p:spPr>
            <a:xfrm>
              <a:off x="565487" y="2654139"/>
              <a:ext cx="3121584" cy="1210751"/>
            </a:xfrm>
            <a:prstGeom prst="roundRect">
              <a:avLst>
                <a:gd name="adj" fmla="val 11362"/>
              </a:avLst>
            </a:prstGeom>
            <a:solidFill>
              <a:schemeClr val="bg1">
                <a:lumMod val="8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 dirty="0"/>
            </a:p>
          </p:txBody>
        </p:sp>
        <p:sp>
          <p:nvSpPr>
            <p:cNvPr id="20" name="Rounded Rectangle 75">
              <a:extLst>
                <a:ext uri="{FF2B5EF4-FFF2-40B4-BE49-F238E27FC236}">
                  <a16:creationId xmlns:a16="http://schemas.microsoft.com/office/drawing/2014/main" id="{E4782BEE-B391-7A1D-174A-B86CEDC4861C}"/>
                </a:ext>
              </a:extLst>
            </p:cNvPr>
            <p:cNvSpPr/>
            <p:nvPr/>
          </p:nvSpPr>
          <p:spPr>
            <a:xfrm>
              <a:off x="565487" y="2181269"/>
              <a:ext cx="3121584" cy="436856"/>
            </a:xfrm>
            <a:prstGeom prst="roundRect">
              <a:avLst>
                <a:gd name="adj" fmla="val 26357"/>
              </a:avLst>
            </a:prstGeom>
            <a:solidFill>
              <a:srgbClr val="E3A6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3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44FBF7-7C9A-BA93-429B-4EEC9290DCB7}"/>
                </a:ext>
              </a:extLst>
            </p:cNvPr>
            <p:cNvSpPr/>
            <p:nvPr/>
          </p:nvSpPr>
          <p:spPr>
            <a:xfrm>
              <a:off x="646184" y="2238786"/>
              <a:ext cx="2922350" cy="338512"/>
            </a:xfrm>
            <a:prstGeom prst="rect">
              <a:avLst/>
            </a:prstGeom>
            <a:noFill/>
          </p:spPr>
          <p:txBody>
            <a:bodyPr wrap="square" lIns="91397" tIns="45699" rIns="91397" bIns="45699">
              <a:spAutoFit/>
            </a:bodyPr>
            <a:lstStyle/>
            <a:p>
              <a:pPr algn="ctr"/>
              <a:r>
                <a:rPr lang="en-US" sz="1600" b="1" noProof="1">
                  <a:latin typeface="Century Gothic" panose="020B0502020202020204" pitchFamily="34" charset="0"/>
                  <a:cs typeface="Arial"/>
                </a:rPr>
                <a:t>Penataan Aset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12A9FE-E751-819A-4FF6-08B3891D67DF}"/>
                </a:ext>
              </a:extLst>
            </p:cNvPr>
            <p:cNvSpPr/>
            <p:nvPr/>
          </p:nvSpPr>
          <p:spPr>
            <a:xfrm>
              <a:off x="624404" y="2648689"/>
              <a:ext cx="3030115" cy="12918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821" tIns="54411" rIns="108821" bIns="54411" rtlCol="0" anchor="t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Penataan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kembali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penguasaan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,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pemilikan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,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penggunaan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dan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pemanfaatan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tanah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berdasarkan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hukum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dan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peraturan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perundangan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pertanahan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endParaRPr lang="id-ID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9C6332-AF07-A7FB-C12E-BF391139853C}"/>
                </a:ext>
              </a:extLst>
            </p:cNvPr>
            <p:cNvGrpSpPr/>
            <p:nvPr/>
          </p:nvGrpSpPr>
          <p:grpSpPr>
            <a:xfrm>
              <a:off x="157317" y="1928703"/>
              <a:ext cx="844039" cy="912473"/>
              <a:chOff x="160628" y="2070181"/>
              <a:chExt cx="844039" cy="91247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1017466-5C71-3234-0426-FC78AC894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628" y="2070181"/>
                <a:ext cx="844039" cy="91247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81A19B-C97E-38FA-6D46-074BD6CD6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27" y="2253076"/>
                <a:ext cx="609343" cy="561237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AEB82A-8732-788B-A1F3-F14F00049CA1}"/>
              </a:ext>
            </a:extLst>
          </p:cNvPr>
          <p:cNvGrpSpPr/>
          <p:nvPr/>
        </p:nvGrpSpPr>
        <p:grpSpPr>
          <a:xfrm>
            <a:off x="4198404" y="1928700"/>
            <a:ext cx="3588961" cy="1936188"/>
            <a:chOff x="4198404" y="1928702"/>
            <a:chExt cx="3588961" cy="1936188"/>
          </a:xfrm>
        </p:grpSpPr>
        <p:sp>
          <p:nvSpPr>
            <p:cNvPr id="27" name="Rounded Rectangle 80">
              <a:extLst>
                <a:ext uri="{FF2B5EF4-FFF2-40B4-BE49-F238E27FC236}">
                  <a16:creationId xmlns:a16="http://schemas.microsoft.com/office/drawing/2014/main" id="{AF619CB0-2FA4-88FE-BCBA-D20C9B2A49E9}"/>
                </a:ext>
              </a:extLst>
            </p:cNvPr>
            <p:cNvSpPr/>
            <p:nvPr/>
          </p:nvSpPr>
          <p:spPr>
            <a:xfrm>
              <a:off x="4622737" y="2642105"/>
              <a:ext cx="3164627" cy="1222785"/>
            </a:xfrm>
            <a:prstGeom prst="roundRect">
              <a:avLst>
                <a:gd name="adj" fmla="val 11362"/>
              </a:avLst>
            </a:prstGeom>
            <a:solidFill>
              <a:schemeClr val="bg1">
                <a:lumMod val="8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3"/>
            </a:p>
          </p:txBody>
        </p:sp>
        <p:sp>
          <p:nvSpPr>
            <p:cNvPr id="28" name="Rounded Rectangle 81">
              <a:extLst>
                <a:ext uri="{FF2B5EF4-FFF2-40B4-BE49-F238E27FC236}">
                  <a16:creationId xmlns:a16="http://schemas.microsoft.com/office/drawing/2014/main" id="{078A7282-2121-355A-F013-284F6560191D}"/>
                </a:ext>
              </a:extLst>
            </p:cNvPr>
            <p:cNvSpPr/>
            <p:nvPr/>
          </p:nvSpPr>
          <p:spPr>
            <a:xfrm>
              <a:off x="4631523" y="2157205"/>
              <a:ext cx="3155842" cy="436856"/>
            </a:xfrm>
            <a:prstGeom prst="roundRect">
              <a:avLst>
                <a:gd name="adj" fmla="val 26357"/>
              </a:avLst>
            </a:prstGeom>
            <a:solidFill>
              <a:srgbClr val="E3A6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3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17A45E-13D1-5D73-29A6-7A4F3C3547EA}"/>
                </a:ext>
              </a:extLst>
            </p:cNvPr>
            <p:cNvSpPr/>
            <p:nvPr/>
          </p:nvSpPr>
          <p:spPr>
            <a:xfrm>
              <a:off x="4631521" y="2226754"/>
              <a:ext cx="3155844" cy="338512"/>
            </a:xfrm>
            <a:prstGeom prst="rect">
              <a:avLst/>
            </a:prstGeom>
          </p:spPr>
          <p:txBody>
            <a:bodyPr wrap="square" lIns="91397" tIns="45699" rIns="91397" bIns="45699">
              <a:spAutoFit/>
            </a:bodyPr>
            <a:lstStyle/>
            <a:p>
              <a:pPr algn="ctr"/>
              <a:r>
                <a:rPr 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Penataan Akses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885CB6-7C19-613E-5A80-1836C26C4CE4}"/>
                </a:ext>
              </a:extLst>
            </p:cNvPr>
            <p:cNvSpPr/>
            <p:nvPr/>
          </p:nvSpPr>
          <p:spPr>
            <a:xfrm>
              <a:off x="4839991" y="2687607"/>
              <a:ext cx="2835203" cy="11088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821" tIns="54411" rIns="108821" bIns="54411" rtlCol="0" anchor="t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Pemberian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pendampingan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bagi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subyek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agar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dapat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memanfaatkan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tanahnya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en-US" sz="1467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secara</a:t>
              </a:r>
              <a:r>
                <a:rPr lang="en-US" sz="1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rPr>
                <a:t> optimal</a:t>
              </a:r>
              <a:endParaRPr lang="id-ID" sz="1467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F194B3-0C4F-E468-9D5D-CDBD269645DF}"/>
                </a:ext>
              </a:extLst>
            </p:cNvPr>
            <p:cNvGrpSpPr/>
            <p:nvPr/>
          </p:nvGrpSpPr>
          <p:grpSpPr>
            <a:xfrm>
              <a:off x="4198404" y="1928702"/>
              <a:ext cx="844039" cy="912473"/>
              <a:chOff x="4260921" y="2046117"/>
              <a:chExt cx="844039" cy="91247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4F3E9C6-FBE5-E448-059F-E111A722C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60921" y="2046117"/>
                <a:ext cx="844039" cy="91247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3F0896-41DC-DF78-528E-E8BB7C7FB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9277" y="2232033"/>
                <a:ext cx="551039" cy="456236"/>
              </a:xfrm>
              <a:prstGeom prst="rect">
                <a:avLst/>
              </a:prstGeom>
            </p:spPr>
          </p:pic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16E63A7-AFA9-A376-76CE-C6431C0EBD13}"/>
              </a:ext>
            </a:extLst>
          </p:cNvPr>
          <p:cNvSpPr/>
          <p:nvPr/>
        </p:nvSpPr>
        <p:spPr>
          <a:xfrm>
            <a:off x="2895840" y="4852293"/>
            <a:ext cx="1495027" cy="5011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21" tIns="54411" rIns="108821" bIns="54411" rtlCol="0" anchor="t"/>
          <a:lstStyle/>
          <a:p>
            <a:pPr algn="ctr">
              <a:lnSpc>
                <a:spcPct val="110000"/>
              </a:lnSpc>
              <a:defRPr/>
            </a:pP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50FBD1-59FD-B28A-D8E6-D13F545FFE05}"/>
              </a:ext>
            </a:extLst>
          </p:cNvPr>
          <p:cNvSpPr/>
          <p:nvPr/>
        </p:nvSpPr>
        <p:spPr>
          <a:xfrm>
            <a:off x="5357104" y="4736178"/>
            <a:ext cx="1562373" cy="5011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21" tIns="54411" rIns="108821" bIns="54411" rtlCol="0" anchor="t"/>
          <a:lstStyle/>
          <a:p>
            <a:pPr algn="ctr">
              <a:lnSpc>
                <a:spcPct val="110000"/>
              </a:lnSpc>
              <a:defRPr/>
            </a:pP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0C09AB40-CCC1-1EA7-5D97-27DED28B6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97611">
            <a:off x="11216526" y="3894122"/>
            <a:ext cx="320567" cy="56874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9B0FA15-B500-9C55-0AF1-7C6F03DFFCB2}"/>
              </a:ext>
            </a:extLst>
          </p:cNvPr>
          <p:cNvSpPr txBox="1"/>
          <p:nvPr/>
        </p:nvSpPr>
        <p:spPr>
          <a:xfrm>
            <a:off x="1110658" y="5008779"/>
            <a:ext cx="43954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38" name="Rounded Rectangle 75">
            <a:extLst>
              <a:ext uri="{FF2B5EF4-FFF2-40B4-BE49-F238E27FC236}">
                <a16:creationId xmlns:a16="http://schemas.microsoft.com/office/drawing/2014/main" id="{3EB46534-D666-A524-E593-DE4F5B1C8C7E}"/>
              </a:ext>
            </a:extLst>
          </p:cNvPr>
          <p:cNvSpPr/>
          <p:nvPr/>
        </p:nvSpPr>
        <p:spPr>
          <a:xfrm>
            <a:off x="2630253" y="4779185"/>
            <a:ext cx="2105439" cy="456237"/>
          </a:xfrm>
          <a:prstGeom prst="roundRect">
            <a:avLst>
              <a:gd name="adj" fmla="val 26357"/>
            </a:avLst>
          </a:prstGeom>
          <a:solidFill>
            <a:srgbClr val="0F3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Penyediaan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TORA</a:t>
            </a:r>
            <a:endParaRPr lang="id-ID" sz="1400" b="1" dirty="0">
              <a:solidFill>
                <a:srgbClr val="FEC62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9" name="Rounded Rectangle 75">
            <a:extLst>
              <a:ext uri="{FF2B5EF4-FFF2-40B4-BE49-F238E27FC236}">
                <a16:creationId xmlns:a16="http://schemas.microsoft.com/office/drawing/2014/main" id="{8FE73A18-F3EC-6AE2-12DD-79A061088837}"/>
              </a:ext>
            </a:extLst>
          </p:cNvPr>
          <p:cNvSpPr/>
          <p:nvPr/>
        </p:nvSpPr>
        <p:spPr>
          <a:xfrm>
            <a:off x="294928" y="5554561"/>
            <a:ext cx="2105439" cy="456237"/>
          </a:xfrm>
          <a:prstGeom prst="roundRect">
            <a:avLst>
              <a:gd name="adj" fmla="val 26357"/>
            </a:avLst>
          </a:prstGeom>
          <a:solidFill>
            <a:srgbClr val="FEC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F3F69"/>
                </a:solidFill>
                <a:latin typeface="Century Gothic" panose="020B0502020202020204" pitchFamily="34" charset="0"/>
              </a:rPr>
              <a:t>Penataan</a:t>
            </a:r>
            <a:r>
              <a:rPr lang="en-US" sz="1400" b="1" dirty="0">
                <a:solidFill>
                  <a:srgbClr val="0F3F69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solidFill>
                  <a:srgbClr val="0F3F69"/>
                </a:solidFill>
                <a:latin typeface="Century Gothic" panose="020B0502020202020204" pitchFamily="34" charset="0"/>
              </a:rPr>
              <a:t>Akses</a:t>
            </a:r>
            <a:endParaRPr lang="en-US" sz="1400" b="1" dirty="0">
              <a:solidFill>
                <a:srgbClr val="0F3F69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ounded Rectangle 75">
            <a:extLst>
              <a:ext uri="{FF2B5EF4-FFF2-40B4-BE49-F238E27FC236}">
                <a16:creationId xmlns:a16="http://schemas.microsoft.com/office/drawing/2014/main" id="{48379C90-8C5A-2EDD-9E4B-B4AEB4C1F366}"/>
              </a:ext>
            </a:extLst>
          </p:cNvPr>
          <p:cNvSpPr/>
          <p:nvPr/>
        </p:nvSpPr>
        <p:spPr>
          <a:xfrm>
            <a:off x="2642581" y="5379806"/>
            <a:ext cx="2105439" cy="821623"/>
          </a:xfrm>
          <a:prstGeom prst="roundRect">
            <a:avLst>
              <a:gd name="adj" fmla="val 17571"/>
            </a:avLst>
          </a:prstGeom>
          <a:solidFill>
            <a:srgbClr val="0F3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ID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Pemberian</a:t>
            </a:r>
            <a:r>
              <a:rPr lang="en-ID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Kesempatan</a:t>
            </a:r>
            <a:r>
              <a:rPr lang="en-ID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Akses</a:t>
            </a:r>
            <a:r>
              <a:rPr lang="en-ID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ID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Permodalan</a:t>
            </a:r>
            <a:endParaRPr lang="id-ID" sz="1400" b="1" dirty="0">
              <a:solidFill>
                <a:srgbClr val="FEC62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1" name="Rounded Rectangle 75">
            <a:extLst>
              <a:ext uri="{FF2B5EF4-FFF2-40B4-BE49-F238E27FC236}">
                <a16:creationId xmlns:a16="http://schemas.microsoft.com/office/drawing/2014/main" id="{3D7B3D5B-20BF-09C5-EF74-9FB6654FC187}"/>
              </a:ext>
            </a:extLst>
          </p:cNvPr>
          <p:cNvSpPr/>
          <p:nvPr/>
        </p:nvSpPr>
        <p:spPr>
          <a:xfrm>
            <a:off x="5095308" y="4581479"/>
            <a:ext cx="2105439" cy="836584"/>
          </a:xfrm>
          <a:prstGeom prst="roundRect">
            <a:avLst>
              <a:gd name="adj" fmla="val 20604"/>
            </a:avLst>
          </a:prstGeom>
          <a:solidFill>
            <a:srgbClr val="0F3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Penataan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Penguasaan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&amp; </a:t>
            </a:r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Penggunaan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Tanah</a:t>
            </a:r>
          </a:p>
        </p:txBody>
      </p:sp>
      <p:sp>
        <p:nvSpPr>
          <p:cNvPr id="42" name="Rounded Rectangle 75">
            <a:extLst>
              <a:ext uri="{FF2B5EF4-FFF2-40B4-BE49-F238E27FC236}">
                <a16:creationId xmlns:a16="http://schemas.microsoft.com/office/drawing/2014/main" id="{9F2B10FC-B5B0-B58C-7D21-D63686844A18}"/>
              </a:ext>
            </a:extLst>
          </p:cNvPr>
          <p:cNvSpPr/>
          <p:nvPr/>
        </p:nvSpPr>
        <p:spPr>
          <a:xfrm>
            <a:off x="5086786" y="5549781"/>
            <a:ext cx="2105439" cy="456237"/>
          </a:xfrm>
          <a:prstGeom prst="roundRect">
            <a:avLst>
              <a:gd name="adj" fmla="val 26357"/>
            </a:avLst>
          </a:prstGeom>
          <a:solidFill>
            <a:srgbClr val="0F3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Bantuan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Lain</a:t>
            </a:r>
            <a:endParaRPr lang="id-ID" sz="1400" b="1" dirty="0">
              <a:solidFill>
                <a:srgbClr val="FEC62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3" name="Rounded Rectangle 75">
            <a:extLst>
              <a:ext uri="{FF2B5EF4-FFF2-40B4-BE49-F238E27FC236}">
                <a16:creationId xmlns:a16="http://schemas.microsoft.com/office/drawing/2014/main" id="{5F3872D9-1B8E-10F6-F418-DDD48747D436}"/>
              </a:ext>
            </a:extLst>
          </p:cNvPr>
          <p:cNvSpPr/>
          <p:nvPr/>
        </p:nvSpPr>
        <p:spPr>
          <a:xfrm>
            <a:off x="7559145" y="4715072"/>
            <a:ext cx="2105439" cy="563849"/>
          </a:xfrm>
          <a:prstGeom prst="roundRect">
            <a:avLst>
              <a:gd name="adj" fmla="val 20604"/>
            </a:avLst>
          </a:prstGeom>
          <a:solidFill>
            <a:srgbClr val="0F3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Legalisasi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Aset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/</a:t>
            </a:r>
          </a:p>
          <a:p>
            <a:pPr algn="ctr"/>
            <a:r>
              <a:rPr lang="en-US" sz="1400" b="1" dirty="0" err="1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Redistribusi</a:t>
            </a:r>
            <a:r>
              <a:rPr lang="en-US" sz="1400" b="1" dirty="0">
                <a:solidFill>
                  <a:srgbClr val="FEC62E"/>
                </a:solidFill>
                <a:latin typeface="Century Gothic" panose="020B0502020202020204" pitchFamily="34" charset="0"/>
                <a:cs typeface="Arial"/>
              </a:rPr>
              <a:t> Tanah</a:t>
            </a:r>
          </a:p>
        </p:txBody>
      </p:sp>
      <p:sp>
        <p:nvSpPr>
          <p:cNvPr id="44" name="Rounded Rectangle 75">
            <a:extLst>
              <a:ext uri="{FF2B5EF4-FFF2-40B4-BE49-F238E27FC236}">
                <a16:creationId xmlns:a16="http://schemas.microsoft.com/office/drawing/2014/main" id="{38433297-3D6A-5F31-C842-6DAEF01BE804}"/>
              </a:ext>
            </a:extLst>
          </p:cNvPr>
          <p:cNvSpPr/>
          <p:nvPr/>
        </p:nvSpPr>
        <p:spPr>
          <a:xfrm>
            <a:off x="10160376" y="4933377"/>
            <a:ext cx="1853705" cy="776753"/>
          </a:xfrm>
          <a:prstGeom prst="roundRect">
            <a:avLst>
              <a:gd name="adj" fmla="val 20604"/>
            </a:avLst>
          </a:prstGeom>
          <a:solidFill>
            <a:srgbClr val="FEC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F3F69"/>
                </a:solidFill>
                <a:latin typeface="Century Gothic" panose="020B0502020202020204" pitchFamily="34" charset="0"/>
                <a:cs typeface="Arial"/>
              </a:rPr>
              <a:t>Kemakmuran</a:t>
            </a:r>
            <a:r>
              <a:rPr lang="en-US" sz="1400" b="1" dirty="0">
                <a:solidFill>
                  <a:srgbClr val="0F3F69"/>
                </a:solidFill>
                <a:latin typeface="Century Gothic" panose="020B0502020202020204" pitchFamily="34" charset="0"/>
                <a:cs typeface="Arial"/>
              </a:rPr>
              <a:t> Rakyat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FF7B7-85C4-26F8-8785-5E048913357B}"/>
              </a:ext>
            </a:extLst>
          </p:cNvPr>
          <p:cNvSpPr txBox="1"/>
          <p:nvPr/>
        </p:nvSpPr>
        <p:spPr>
          <a:xfrm>
            <a:off x="4695728" y="4609324"/>
            <a:ext cx="43954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570224-C62E-5B03-DB07-CD4060A09676}"/>
              </a:ext>
            </a:extLst>
          </p:cNvPr>
          <p:cNvSpPr txBox="1"/>
          <p:nvPr/>
        </p:nvSpPr>
        <p:spPr>
          <a:xfrm>
            <a:off x="7171904" y="4619607"/>
            <a:ext cx="43954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1189E0-CFD7-921A-FA0D-951699D9D7B9}"/>
              </a:ext>
            </a:extLst>
          </p:cNvPr>
          <p:cNvSpPr txBox="1"/>
          <p:nvPr/>
        </p:nvSpPr>
        <p:spPr>
          <a:xfrm>
            <a:off x="4712527" y="5378159"/>
            <a:ext cx="43954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C8093-B0DE-C4E0-4130-0E05189843DD}"/>
              </a:ext>
            </a:extLst>
          </p:cNvPr>
          <p:cNvSpPr txBox="1"/>
          <p:nvPr/>
        </p:nvSpPr>
        <p:spPr>
          <a:xfrm>
            <a:off x="9663400" y="5008779"/>
            <a:ext cx="43954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000" b="1" dirty="0"/>
              <a:t>=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F55302-350D-D62F-A619-6587A00460D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18284" y="3179994"/>
            <a:ext cx="1712080" cy="76280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C86DA8CB-BFD4-992C-1BCE-71F8D4B0E86A}"/>
              </a:ext>
            </a:extLst>
          </p:cNvPr>
          <p:cNvSpPr/>
          <p:nvPr/>
        </p:nvSpPr>
        <p:spPr>
          <a:xfrm>
            <a:off x="10306063" y="4554222"/>
            <a:ext cx="1523592" cy="154562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 animBg="1"/>
      <p:bldP spid="15" grpId="0"/>
      <p:bldP spid="17" grpId="0"/>
      <p:bldP spid="34" grpId="0"/>
      <p:bldP spid="35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80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TATA CARA PEMBERIAN HAK GUNA USAHA</a:t>
            </a:r>
            <a:br>
              <a:rPr lang="en-US" sz="180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ID" sz="1800" dirty="0">
              <a:solidFill>
                <a:srgbClr val="FFC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2B28C9-0056-27F7-C988-EF039A79503D}"/>
              </a:ext>
            </a:extLst>
          </p:cNvPr>
          <p:cNvSpPr/>
          <p:nvPr/>
        </p:nvSpPr>
        <p:spPr>
          <a:xfrm>
            <a:off x="1634235" y="4718919"/>
            <a:ext cx="6849921" cy="1663232"/>
          </a:xfrm>
          <a:prstGeom prst="roundRect">
            <a:avLst>
              <a:gd name="adj" fmla="val 812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9B236C40-3879-90DE-AA14-217A31CF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32" y="1672506"/>
            <a:ext cx="15494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E8D9F9C-90E8-2ACD-A09C-7428E947664C}"/>
              </a:ext>
            </a:extLst>
          </p:cNvPr>
          <p:cNvSpPr/>
          <p:nvPr/>
        </p:nvSpPr>
        <p:spPr>
          <a:xfrm rot="5400000">
            <a:off x="9344595" y="1513756"/>
            <a:ext cx="1165225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315F5E-CDD9-E5CA-1344-BC9C51F7E689}"/>
              </a:ext>
            </a:extLst>
          </p:cNvPr>
          <p:cNvSpPr/>
          <p:nvPr/>
        </p:nvSpPr>
        <p:spPr>
          <a:xfrm rot="5400000">
            <a:off x="7902351" y="1505025"/>
            <a:ext cx="1163637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CAE55B9-4C55-DE65-F13C-CFD300D0831C}"/>
              </a:ext>
            </a:extLst>
          </p:cNvPr>
          <p:cNvSpPr/>
          <p:nvPr/>
        </p:nvSpPr>
        <p:spPr>
          <a:xfrm rot="5400000">
            <a:off x="6437882" y="1508994"/>
            <a:ext cx="1165225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C86F4DC-EBA5-EEB4-2994-72E126344329}"/>
              </a:ext>
            </a:extLst>
          </p:cNvPr>
          <p:cNvSpPr/>
          <p:nvPr/>
        </p:nvSpPr>
        <p:spPr>
          <a:xfrm rot="5400000">
            <a:off x="3266057" y="1558206"/>
            <a:ext cx="1165225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560EA31-95E3-6D77-02FA-7A5AA3BBA842}"/>
              </a:ext>
            </a:extLst>
          </p:cNvPr>
          <p:cNvSpPr/>
          <p:nvPr/>
        </p:nvSpPr>
        <p:spPr>
          <a:xfrm rot="5400000">
            <a:off x="1824607" y="1548681"/>
            <a:ext cx="1165225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8E587E0-0FF1-6F80-67CE-076C2FD9ECFC}"/>
              </a:ext>
            </a:extLst>
          </p:cNvPr>
          <p:cNvSpPr/>
          <p:nvPr/>
        </p:nvSpPr>
        <p:spPr>
          <a:xfrm rot="5400000">
            <a:off x="370457" y="1540744"/>
            <a:ext cx="1165225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39">
            <a:extLst>
              <a:ext uri="{FF2B5EF4-FFF2-40B4-BE49-F238E27FC236}">
                <a16:creationId xmlns:a16="http://schemas.microsoft.com/office/drawing/2014/main" id="{6C3A07A2-6D19-E0C3-7227-9D2EDE00CF80}"/>
              </a:ext>
            </a:extLst>
          </p:cNvPr>
          <p:cNvSpPr txBox="1"/>
          <p:nvPr/>
        </p:nvSpPr>
        <p:spPr>
          <a:xfrm>
            <a:off x="70420" y="1910631"/>
            <a:ext cx="16002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PENDAFTARAN USAHA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</a:t>
            </a:r>
            <a:r>
              <a:rPr lang="en-ID" sz="1200" kern="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didaftarkan</a:t>
            </a:r>
            <a:r>
              <a:rPr lang="en-ID" sz="12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ID" sz="1200" kern="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pada</a:t>
            </a:r>
            <a:r>
              <a:rPr lang="en-ID" sz="12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ID" sz="1200" kern="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Lembaga</a:t>
            </a:r>
            <a:r>
              <a:rPr lang="en-ID" sz="12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OSS)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6D3FD695-8251-A780-A877-CC689FC30A40}"/>
              </a:ext>
            </a:extLst>
          </p:cNvPr>
          <p:cNvSpPr txBox="1"/>
          <p:nvPr/>
        </p:nvSpPr>
        <p:spPr>
          <a:xfrm>
            <a:off x="1821432" y="1805856"/>
            <a:ext cx="1049338" cy="1339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KKPR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</a:t>
            </a:r>
            <a:r>
              <a:rPr lang="en-ID" sz="1000" kern="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Izin</a:t>
            </a:r>
            <a:r>
              <a:rPr lang="en-ID" sz="10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ID" sz="1000" kern="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Lokasi</a:t>
            </a:r>
            <a:r>
              <a:rPr lang="en-ID" sz="10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1000" kern="0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PERIZINAN BERUSAHA PERKEBUNAN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(IUP)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1100" kern="0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FD7A9A1A-958B-F541-04E2-388EC0F9776C}"/>
              </a:ext>
            </a:extLst>
          </p:cNvPr>
          <p:cNvSpPr txBox="1"/>
          <p:nvPr/>
        </p:nvSpPr>
        <p:spPr>
          <a:xfrm>
            <a:off x="3242245" y="2048744"/>
            <a:ext cx="1127125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PEROLEHAN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TANAH</a:t>
            </a: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0D17679E-AEEA-C259-3FDE-AA823AEED4F6}"/>
              </a:ext>
            </a:extLst>
          </p:cNvPr>
          <p:cNvSpPr txBox="1"/>
          <p:nvPr/>
        </p:nvSpPr>
        <p:spPr>
          <a:xfrm>
            <a:off x="6382320" y="1994769"/>
            <a:ext cx="1187450" cy="6000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PENGUKURAN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(PETA BIDANG TANAH)</a:t>
            </a:r>
          </a:p>
        </p:txBody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C6A6B220-E1F5-9C31-FDD2-CEA36458171C}"/>
              </a:ext>
            </a:extLst>
          </p:cNvPr>
          <p:cNvSpPr txBox="1"/>
          <p:nvPr/>
        </p:nvSpPr>
        <p:spPr>
          <a:xfrm>
            <a:off x="7850757" y="1994769"/>
            <a:ext cx="1187450" cy="6000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PANITIA PEMERIKSAAN TANAH B</a:t>
            </a:r>
          </a:p>
        </p:txBody>
      </p:sp>
      <p:sp>
        <p:nvSpPr>
          <p:cNvPr id="66" name="TextBox 40">
            <a:extLst>
              <a:ext uri="{FF2B5EF4-FFF2-40B4-BE49-F238E27FC236}">
                <a16:creationId xmlns:a16="http://schemas.microsoft.com/office/drawing/2014/main" id="{865AAB30-DD54-935B-132A-63482A7D8C34}"/>
              </a:ext>
            </a:extLst>
          </p:cNvPr>
          <p:cNvSpPr txBox="1"/>
          <p:nvPr/>
        </p:nvSpPr>
        <p:spPr>
          <a:xfrm>
            <a:off x="9293795" y="2053506"/>
            <a:ext cx="1187450" cy="4302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SURAT KEPUTUSAN</a:t>
            </a:r>
          </a:p>
        </p:txBody>
      </p:sp>
      <p:sp>
        <p:nvSpPr>
          <p:cNvPr id="67" name="TextBox 46">
            <a:extLst>
              <a:ext uri="{FF2B5EF4-FFF2-40B4-BE49-F238E27FC236}">
                <a16:creationId xmlns:a16="http://schemas.microsoft.com/office/drawing/2014/main" id="{76744D34-C5DE-51ED-1E8E-3EE7C8826C6C}"/>
              </a:ext>
            </a:extLst>
          </p:cNvPr>
          <p:cNvSpPr txBox="1"/>
          <p:nvPr/>
        </p:nvSpPr>
        <p:spPr>
          <a:xfrm>
            <a:off x="10662220" y="3641006"/>
            <a:ext cx="1495425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kern="0" dirty="0" err="1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Sertipikat</a:t>
            </a:r>
            <a:r>
              <a:rPr lang="en-ID" sz="1600" b="1" kern="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kern="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HGU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2B8356-1AE7-709D-46A6-E57333EC47E7}"/>
              </a:ext>
            </a:extLst>
          </p:cNvPr>
          <p:cNvSpPr txBox="1"/>
          <p:nvPr/>
        </p:nvSpPr>
        <p:spPr>
          <a:xfrm>
            <a:off x="3134295" y="2948856"/>
            <a:ext cx="15970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Perolehan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tanah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yang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berasal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dari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: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Tanah Negara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Tanah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Hak</a:t>
            </a:r>
            <a:endParaRPr lang="en-ID" sz="1000" dirty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D" sz="1000" b="1" dirty="0">
                <a:latin typeface="Arial Narrow" panose="020B0606020202030204" pitchFamily="34" charset="0"/>
                <a:cs typeface="Segoe UI" panose="020B0502040204020203" pitchFamily="34" charset="0"/>
              </a:rPr>
              <a:t>Kawasan </a:t>
            </a:r>
            <a:r>
              <a:rPr lang="en-ID" sz="1000" b="1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ID" sz="1000" b="1" dirty="0">
                <a:latin typeface="Arial Narrow" panose="020B0606020202030204" pitchFamily="34" charset="0"/>
                <a:cs typeface="Segoe UI" panose="020B0502040204020203" pitchFamily="34" charset="0"/>
              </a:rPr>
              <a:t> Negara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Tanah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ulayat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(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masyarakat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hukum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000" dirty="0" err="1">
                <a:latin typeface="Arial Narrow" panose="020B0606020202030204" pitchFamily="34" charset="0"/>
                <a:cs typeface="Segoe UI" panose="020B0502040204020203" pitchFamily="34" charset="0"/>
              </a:rPr>
              <a:t>adat</a:t>
            </a:r>
            <a:r>
              <a:rPr lang="en-ID" sz="1000" dirty="0">
                <a:latin typeface="Arial Narrow" panose="020B060602020203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69" name="TextBox 46">
            <a:extLst>
              <a:ext uri="{FF2B5EF4-FFF2-40B4-BE49-F238E27FC236}">
                <a16:creationId xmlns:a16="http://schemas.microsoft.com/office/drawing/2014/main" id="{79EB8490-0D90-D936-3A00-549762A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82" y="2926631"/>
            <a:ext cx="1497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Arial Narrow" panose="020B0606020202030204" pitchFamily="34" charset="0"/>
                <a:cs typeface="Segoe UI" panose="020B0502040204020203" pitchFamily="34" charset="0"/>
              </a:rPr>
              <a:t>Keanggotaan Panitia B, antara lain unsur Pemerintah Daerah, Kementerian ATR/BPN</a:t>
            </a:r>
          </a:p>
        </p:txBody>
      </p:sp>
      <p:sp>
        <p:nvSpPr>
          <p:cNvPr id="70" name="TextBox 47">
            <a:extLst>
              <a:ext uri="{FF2B5EF4-FFF2-40B4-BE49-F238E27FC236}">
                <a16:creationId xmlns:a16="http://schemas.microsoft.com/office/drawing/2014/main" id="{6EB2CC52-589F-5DE6-E9F6-C7B0FD42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420" y="2909169"/>
            <a:ext cx="1497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Arial Narrow" panose="020B0606020202030204" pitchFamily="34" charset="0"/>
                <a:cs typeface="Segoe UI" panose="020B0502040204020203" pitchFamily="34" charset="0"/>
              </a:rPr>
              <a:t>Pertimbangan Panitia Pemeriksaan Tanah B diterbitkan Surat Keputusan Pemberian HGU ditindaklanjuti dengan pendaftaran hak untuk diberikan Sertipikat HGU</a:t>
            </a:r>
          </a:p>
        </p:txBody>
      </p:sp>
      <p:pic>
        <p:nvPicPr>
          <p:cNvPr id="72" name="Picture 52">
            <a:extLst>
              <a:ext uri="{FF2B5EF4-FFF2-40B4-BE49-F238E27FC236}">
                <a16:creationId xmlns:a16="http://schemas.microsoft.com/office/drawing/2014/main" id="{5FF23132-28C8-5540-5314-5FBF7C3D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" y="4439519"/>
            <a:ext cx="1587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2E1E29B-D6CD-9E43-12B3-094982F6F30B}"/>
              </a:ext>
            </a:extLst>
          </p:cNvPr>
          <p:cNvSpPr txBox="1"/>
          <p:nvPr/>
        </p:nvSpPr>
        <p:spPr>
          <a:xfrm>
            <a:off x="1759519" y="4849094"/>
            <a:ext cx="3034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Berdasarkan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Pasal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15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ayat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(1)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Permentan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Nomor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98/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Permentan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/ OT.140/9/2013,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diatur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Perusahaan Perkebunan yang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mengajukan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IUP B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atau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IUP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dengan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luas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250 ha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atau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lebih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,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berkewajiban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memfasilitasi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pembangunan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kebun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masyarakat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sekitar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dengan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luasan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paling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kurang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20%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dari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luas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areal IUP B </a:t>
            </a:r>
            <a:r>
              <a:rPr lang="en-ID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atau</a:t>
            </a:r>
            <a:r>
              <a:rPr lang="en-ID" sz="1200" dirty="0">
                <a:latin typeface="Arial Narrow" panose="020B0606020202030204" pitchFamily="34" charset="0"/>
                <a:cs typeface="Segoe UI" panose="020B0502040204020203" pitchFamily="34" charset="0"/>
              </a:rPr>
              <a:t> IUP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A44038-5BEF-C2C9-7BCB-F1082C99BCE8}"/>
              </a:ext>
            </a:extLst>
          </p:cNvPr>
          <p:cNvSpPr txBox="1"/>
          <p:nvPr/>
        </p:nvSpPr>
        <p:spPr>
          <a:xfrm>
            <a:off x="8484169" y="4834570"/>
            <a:ext cx="3667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Luas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perizinan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yang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diberikan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berdasarkan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KKPR (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Izin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Lokasi) dan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Izin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Usaha Perkebunan (IUP) </a:t>
            </a:r>
            <a:r>
              <a:rPr lang="en-ID" sz="1200" b="1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tidak</a:t>
            </a:r>
            <a:r>
              <a:rPr lang="en-ID" sz="1200" b="1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b="1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seluruhnya</a:t>
            </a:r>
            <a:r>
              <a:rPr lang="en-ID" sz="1200" b="1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b="1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dapat</a:t>
            </a:r>
            <a:r>
              <a:rPr lang="en-ID" sz="1200" b="1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b="1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diberikan</a:t>
            </a:r>
            <a:r>
              <a:rPr lang="en-ID" sz="1200" b="1" i="1" dirty="0">
                <a:latin typeface="Arial Narrow" panose="020B0606020202030204" pitchFamily="34" charset="0"/>
                <a:cs typeface="Segoe UI" panose="020B0502040204020203" pitchFamily="34" charset="0"/>
              </a:rPr>
              <a:t> HGU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dikarenakan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belum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dilakukan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pembebasan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tanah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,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masih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masuk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dalam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PIPPIB, Kawasan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, Areal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Transmigrasi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, areal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berkas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ID" sz="1200" i="1" dirty="0" err="1">
                <a:latin typeface="Arial Narrow" panose="020B0606020202030204" pitchFamily="34" charset="0"/>
                <a:cs typeface="Segoe UI" panose="020B0502040204020203" pitchFamily="34" charset="0"/>
              </a:rPr>
              <a:t>terbakar</a:t>
            </a:r>
            <a:r>
              <a:rPr lang="en-ID" sz="1200" i="1" dirty="0">
                <a:latin typeface="Arial Narrow" panose="020B0606020202030204" pitchFamily="34" charset="0"/>
                <a:cs typeface="Segoe UI" panose="020B0502040204020203" pitchFamily="34" charset="0"/>
              </a:rPr>
              <a:t>, dan lain-lain)</a:t>
            </a:r>
          </a:p>
        </p:txBody>
      </p:sp>
      <p:sp>
        <p:nvSpPr>
          <p:cNvPr id="75" name="Freeform: Shape 24">
            <a:extLst>
              <a:ext uri="{FF2B5EF4-FFF2-40B4-BE49-F238E27FC236}">
                <a16:creationId xmlns:a16="http://schemas.microsoft.com/office/drawing/2014/main" id="{B6A0D39F-3B83-E833-C4DB-7846A61954AD}"/>
              </a:ext>
            </a:extLst>
          </p:cNvPr>
          <p:cNvSpPr/>
          <p:nvPr/>
        </p:nvSpPr>
        <p:spPr>
          <a:xfrm rot="5400000">
            <a:off x="5075014" y="1505025"/>
            <a:ext cx="1163637" cy="1571625"/>
          </a:xfrm>
          <a:custGeom>
            <a:avLst/>
            <a:gdLst>
              <a:gd name="connsiteX0" fmla="*/ 0 w 1299458"/>
              <a:gd name="connsiteY0" fmla="*/ 1743059 h 1959640"/>
              <a:gd name="connsiteX1" fmla="*/ 0 w 1299458"/>
              <a:gd name="connsiteY1" fmla="*/ 396256 h 1959640"/>
              <a:gd name="connsiteX2" fmla="*/ 216581 w 1299458"/>
              <a:gd name="connsiteY2" fmla="*/ 179675 h 1959640"/>
              <a:gd name="connsiteX3" fmla="*/ 524560 w 1299458"/>
              <a:gd name="connsiteY3" fmla="*/ 179675 h 1959640"/>
              <a:gd name="connsiteX4" fmla="*/ 669411 w 1299458"/>
              <a:gd name="connsiteY4" fmla="*/ 0 h 1959640"/>
              <a:gd name="connsiteX5" fmla="*/ 814261 w 1299458"/>
              <a:gd name="connsiteY5" fmla="*/ 179675 h 1959640"/>
              <a:gd name="connsiteX6" fmla="*/ 1082877 w 1299458"/>
              <a:gd name="connsiteY6" fmla="*/ 179675 h 1959640"/>
              <a:gd name="connsiteX7" fmla="*/ 1299458 w 1299458"/>
              <a:gd name="connsiteY7" fmla="*/ 396256 h 1959640"/>
              <a:gd name="connsiteX8" fmla="*/ 1299458 w 1299458"/>
              <a:gd name="connsiteY8" fmla="*/ 1743059 h 1959640"/>
              <a:gd name="connsiteX9" fmla="*/ 1082877 w 1299458"/>
              <a:gd name="connsiteY9" fmla="*/ 1959640 h 1959640"/>
              <a:gd name="connsiteX10" fmla="*/ 216581 w 1299458"/>
              <a:gd name="connsiteY10" fmla="*/ 1959640 h 1959640"/>
              <a:gd name="connsiteX11" fmla="*/ 0 w 1299458"/>
              <a:gd name="connsiteY11" fmla="*/ 1743059 h 19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458" h="1959640">
                <a:moveTo>
                  <a:pt x="0" y="1743059"/>
                </a:moveTo>
                <a:lnTo>
                  <a:pt x="0" y="396256"/>
                </a:lnTo>
                <a:cubicBezTo>
                  <a:pt x="0" y="276642"/>
                  <a:pt x="96967" y="179675"/>
                  <a:pt x="216581" y="179675"/>
                </a:cubicBezTo>
                <a:lnTo>
                  <a:pt x="524560" y="179675"/>
                </a:lnTo>
                <a:lnTo>
                  <a:pt x="669411" y="0"/>
                </a:lnTo>
                <a:lnTo>
                  <a:pt x="814261" y="179675"/>
                </a:lnTo>
                <a:lnTo>
                  <a:pt x="1082877" y="179675"/>
                </a:lnTo>
                <a:cubicBezTo>
                  <a:pt x="1202491" y="179675"/>
                  <a:pt x="1299458" y="276642"/>
                  <a:pt x="1299458" y="396256"/>
                </a:cubicBezTo>
                <a:lnTo>
                  <a:pt x="1299458" y="1743059"/>
                </a:lnTo>
                <a:cubicBezTo>
                  <a:pt x="1299458" y="1862673"/>
                  <a:pt x="1202491" y="1959640"/>
                  <a:pt x="1082877" y="1959640"/>
                </a:cubicBezTo>
                <a:lnTo>
                  <a:pt x="216581" y="1959640"/>
                </a:lnTo>
                <a:cubicBezTo>
                  <a:pt x="96967" y="1959640"/>
                  <a:pt x="0" y="1862673"/>
                  <a:pt x="0" y="174305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40">
            <a:extLst>
              <a:ext uri="{FF2B5EF4-FFF2-40B4-BE49-F238E27FC236}">
                <a16:creationId xmlns:a16="http://schemas.microsoft.com/office/drawing/2014/main" id="{EA956D0B-4A8B-5298-6D31-DC45FE713F5B}"/>
              </a:ext>
            </a:extLst>
          </p:cNvPr>
          <p:cNvSpPr txBox="1"/>
          <p:nvPr/>
        </p:nvSpPr>
        <p:spPr>
          <a:xfrm>
            <a:off x="4920232" y="1996356"/>
            <a:ext cx="1257300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PERMOHONAN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kern="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PEMOHON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E356CE-A8B7-AE60-A0E1-BE4D6821FA07}"/>
              </a:ext>
            </a:extLst>
          </p:cNvPr>
          <p:cNvCxnSpPr>
            <a:cxnSpLocks/>
          </p:cNvCxnSpPr>
          <p:nvPr/>
        </p:nvCxnSpPr>
        <p:spPr>
          <a:xfrm>
            <a:off x="4726557" y="739056"/>
            <a:ext cx="0" cy="39258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8">
            <a:extLst>
              <a:ext uri="{FF2B5EF4-FFF2-40B4-BE49-F238E27FC236}">
                <a16:creationId xmlns:a16="http://schemas.microsoft.com/office/drawing/2014/main" id="{AC2578FC-9ED9-327A-C977-4E4CFFB5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0" y="1194669"/>
            <a:ext cx="456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PEMOHON PERUSAHAAN PERKEBUNAN</a:t>
            </a: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FC27FD12-72BF-E30D-92F1-7046AD70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895" y="1204194"/>
            <a:ext cx="642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PROSES PERMOHONAN HGU KANWIL - KEMENTERIAN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8BF378-5A57-5F45-DF7D-3093B26B6810}"/>
              </a:ext>
            </a:extLst>
          </p:cNvPr>
          <p:cNvSpPr txBox="1"/>
          <p:nvPr/>
        </p:nvSpPr>
        <p:spPr>
          <a:xfrm>
            <a:off x="4867845" y="2959969"/>
            <a:ext cx="147161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dirty="0" err="1">
                <a:latin typeface="Arial Narrow" panose="020B0606020202030204" pitchFamily="34" charset="0"/>
              </a:rPr>
              <a:t>Kewenangan</a:t>
            </a:r>
            <a:r>
              <a:rPr lang="en-AU" sz="1000" dirty="0">
                <a:latin typeface="Arial Narrow" panose="020B0606020202030204" pitchFamily="34" charset="0"/>
              </a:rPr>
              <a:t> </a:t>
            </a:r>
            <a:r>
              <a:rPr lang="en-AU" sz="1000" dirty="0" err="1">
                <a:latin typeface="Arial Narrow" panose="020B0606020202030204" pitchFamily="34" charset="0"/>
              </a:rPr>
              <a:t>Penerbitan</a:t>
            </a:r>
            <a:r>
              <a:rPr lang="en-AU" sz="1000" dirty="0">
                <a:latin typeface="Arial Narrow" panose="020B0606020202030204" pitchFamily="34" charset="0"/>
              </a:rPr>
              <a:t> SK: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sz="1000" dirty="0" err="1">
                <a:latin typeface="Arial Narrow" panose="020B0606020202030204" pitchFamily="34" charset="0"/>
              </a:rPr>
              <a:t>Kepala</a:t>
            </a:r>
            <a:r>
              <a:rPr lang="en-AU" sz="1000" dirty="0">
                <a:latin typeface="Arial Narrow" panose="020B0606020202030204" pitchFamily="34" charset="0"/>
              </a:rPr>
              <a:t> </a:t>
            </a:r>
            <a:r>
              <a:rPr lang="en-AU" sz="1000" dirty="0" err="1">
                <a:latin typeface="Arial Narrow" panose="020B0606020202030204" pitchFamily="34" charset="0"/>
              </a:rPr>
              <a:t>Kantah</a:t>
            </a:r>
            <a:r>
              <a:rPr lang="en-AU" sz="1000" dirty="0">
                <a:latin typeface="Arial Narrow" panose="020B0606020202030204" pitchFamily="34" charset="0"/>
              </a:rPr>
              <a:t>: </a:t>
            </a:r>
            <a:r>
              <a:rPr lang="en-US" sz="1000" dirty="0">
                <a:latin typeface="Arial Narrow" panose="020B0606020202030204" pitchFamily="34" charset="0"/>
              </a:rPr>
              <a:t>≤ 25 ha</a:t>
            </a:r>
            <a:endParaRPr lang="en-AU" sz="1000" dirty="0">
              <a:latin typeface="Arial Narrow" panose="020B0606020202030204" pitchFamily="34" charset="0"/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sz="1000" dirty="0" err="1">
                <a:latin typeface="Arial Narrow" panose="020B0606020202030204" pitchFamily="34" charset="0"/>
              </a:rPr>
              <a:t>Kepala</a:t>
            </a:r>
            <a:r>
              <a:rPr lang="en-AU" sz="1000" dirty="0">
                <a:latin typeface="Arial Narrow" panose="020B0606020202030204" pitchFamily="34" charset="0"/>
              </a:rPr>
              <a:t> </a:t>
            </a:r>
            <a:r>
              <a:rPr lang="en-AU" sz="1000" dirty="0" err="1">
                <a:latin typeface="Arial Narrow" panose="020B0606020202030204" pitchFamily="34" charset="0"/>
              </a:rPr>
              <a:t>Kanwil</a:t>
            </a:r>
            <a:r>
              <a:rPr lang="en-AU" sz="1000" dirty="0">
                <a:latin typeface="Arial Narrow" panose="020B0606020202030204" pitchFamily="34" charset="0"/>
              </a:rPr>
              <a:t> : </a:t>
            </a:r>
            <a:r>
              <a:rPr lang="en-US" sz="1000" dirty="0">
                <a:latin typeface="Arial Narrow" panose="020B0606020202030204" pitchFamily="34" charset="0"/>
              </a:rPr>
              <a:t>&gt; 25 s/d ≤ 500 ha</a:t>
            </a:r>
            <a:endParaRPr lang="en-AU" sz="1000" dirty="0">
              <a:latin typeface="Arial Narrow" panose="020B0606020202030204" pitchFamily="34" charset="0"/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sz="1000" dirty="0" err="1">
                <a:latin typeface="Arial Narrow" panose="020B0606020202030204" pitchFamily="34" charset="0"/>
              </a:rPr>
              <a:t>Menteri</a:t>
            </a:r>
            <a:r>
              <a:rPr lang="en-AU" sz="1000" dirty="0">
                <a:latin typeface="Arial Narrow" panose="020B0606020202030204" pitchFamily="34" charset="0"/>
              </a:rPr>
              <a:t> ATR/KBPN: </a:t>
            </a:r>
            <a:r>
              <a:rPr lang="en-US" sz="1000" dirty="0">
                <a:latin typeface="Arial Narrow" panose="020B0606020202030204" pitchFamily="34" charset="0"/>
              </a:rPr>
              <a:t>&gt; 500 ha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 Narrow" panose="020B0606020202030204" pitchFamily="34" charset="0"/>
              </a:rPr>
              <a:t>(</a:t>
            </a:r>
            <a:r>
              <a:rPr lang="en-US" sz="1000" dirty="0" err="1">
                <a:latin typeface="Arial Narrow" panose="020B0606020202030204" pitchFamily="34" charset="0"/>
              </a:rPr>
              <a:t>Permen</a:t>
            </a:r>
            <a:r>
              <a:rPr lang="en-US" sz="1000" dirty="0">
                <a:latin typeface="Arial Narrow" panose="020B0606020202030204" pitchFamily="34" charset="0"/>
              </a:rPr>
              <a:t> ATR/BPN No. 16/2022)</a:t>
            </a:r>
            <a:endParaRPr lang="en-AU" sz="1000" dirty="0">
              <a:latin typeface="Arial Narrow" panose="020B0606020202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8A07A-DEDC-101B-1B2C-1544BDA40AAE}"/>
              </a:ext>
            </a:extLst>
          </p:cNvPr>
          <p:cNvSpPr txBox="1"/>
          <p:nvPr/>
        </p:nvSpPr>
        <p:spPr>
          <a:xfrm>
            <a:off x="6442645" y="2959969"/>
            <a:ext cx="13112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Arial Narrow" panose="020B0606020202030204" pitchFamily="34" charset="0"/>
              </a:rPr>
              <a:t>Kewenangan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pengukuran</a:t>
            </a:r>
            <a:endParaRPr lang="en-US" sz="1000" dirty="0">
              <a:latin typeface="Arial Narrow" panose="020B060602020203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000" dirty="0" err="1">
                <a:latin typeface="Arial Narrow" panose="020B0606020202030204" pitchFamily="34" charset="0"/>
              </a:rPr>
              <a:t>s.d</a:t>
            </a:r>
            <a:r>
              <a:rPr lang="en-US" sz="1000" dirty="0">
                <a:latin typeface="Arial Narrow" panose="020B0606020202030204" pitchFamily="34" charset="0"/>
              </a:rPr>
              <a:t> 25 ha: </a:t>
            </a:r>
            <a:r>
              <a:rPr lang="en-US" sz="1000" dirty="0" err="1">
                <a:latin typeface="Arial Narrow" panose="020B0606020202030204" pitchFamily="34" charset="0"/>
              </a:rPr>
              <a:t>Kantah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Kab</a:t>
            </a:r>
            <a:r>
              <a:rPr lang="en-US" sz="1000" dirty="0">
                <a:latin typeface="Arial Narrow" panose="020B0606020202030204" pitchFamily="34" charset="0"/>
              </a:rPr>
              <a:t>/Kota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latin typeface="Arial Narrow" panose="020B0606020202030204" pitchFamily="34" charset="0"/>
              </a:rPr>
              <a:t>25 ha </a:t>
            </a:r>
            <a:r>
              <a:rPr lang="en-US" sz="1000" dirty="0" err="1">
                <a:latin typeface="Arial Narrow" panose="020B0606020202030204" pitchFamily="34" charset="0"/>
              </a:rPr>
              <a:t>s.d.</a:t>
            </a:r>
            <a:r>
              <a:rPr lang="en-US" sz="1000" dirty="0">
                <a:latin typeface="Arial Narrow" panose="020B0606020202030204" pitchFamily="34" charset="0"/>
              </a:rPr>
              <a:t> 1.000 ha: </a:t>
            </a:r>
            <a:r>
              <a:rPr lang="en-US" sz="1000" dirty="0" err="1">
                <a:latin typeface="Arial Narrow" panose="020B0606020202030204" pitchFamily="34" charset="0"/>
              </a:rPr>
              <a:t>Kanwil</a:t>
            </a:r>
            <a:r>
              <a:rPr lang="en-US" sz="1000" dirty="0">
                <a:latin typeface="Arial Narrow" panose="020B0606020202030204" pitchFamily="34" charset="0"/>
              </a:rPr>
              <a:t> BPN </a:t>
            </a:r>
            <a:r>
              <a:rPr lang="en-US" sz="1000" dirty="0" err="1">
                <a:latin typeface="Arial Narrow" panose="020B0606020202030204" pitchFamily="34" charset="0"/>
              </a:rPr>
              <a:t>Provinsi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latin typeface="Arial Narrow" panose="020B0606020202030204" pitchFamily="34" charset="0"/>
              </a:rPr>
              <a:t>&gt; 1.000 ha: </a:t>
            </a:r>
            <a:r>
              <a:rPr lang="en-US" sz="1000" dirty="0" err="1">
                <a:latin typeface="Arial Narrow" panose="020B0606020202030204" pitchFamily="34" charset="0"/>
              </a:rPr>
              <a:t>Kementerian</a:t>
            </a:r>
            <a:r>
              <a:rPr lang="en-US" sz="1000" dirty="0">
                <a:latin typeface="Arial Narrow" panose="020B0606020202030204" pitchFamily="34" charset="0"/>
              </a:rPr>
              <a:t> ATR/BPN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9DDD05-4410-145D-B884-B35446FFDCD7}"/>
              </a:ext>
            </a:extLst>
          </p:cNvPr>
          <p:cNvSpPr txBox="1"/>
          <p:nvPr/>
        </p:nvSpPr>
        <p:spPr>
          <a:xfrm>
            <a:off x="230757" y="2963144"/>
            <a:ext cx="16319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Dasar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Hukum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PP No. 5/2021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tentang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Penyelenggaraan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Perizinan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Berusaha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Berbasis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Risiko</a:t>
            </a:r>
            <a:endParaRPr lang="en-US" sz="1000" dirty="0">
              <a:latin typeface="Arial Narrow" panose="020B0606020202030204" pitchFamily="34" charset="0"/>
              <a:ea typeface="Roboto" pitchFamily="2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PP No. 21/2020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tentang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Penyelenggaraan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Penataan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Ruang</a:t>
            </a:r>
            <a:endParaRPr lang="en-US" sz="1000" dirty="0">
              <a:latin typeface="Arial Narrow" panose="020B0606020202030204" pitchFamily="34" charset="0"/>
              <a:ea typeface="Roboto" pitchFamily="2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Permen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ATR/BPN 13/2021 </a:t>
            </a:r>
            <a:r>
              <a:rPr lang="en-US" sz="1000" dirty="0" err="1">
                <a:latin typeface="Arial Narrow" panose="020B0606020202030204" pitchFamily="34" charset="0"/>
                <a:ea typeface="Roboto" pitchFamily="2" charset="0"/>
              </a:rPr>
              <a:t>tentang</a:t>
            </a:r>
            <a:r>
              <a:rPr lang="en-US" sz="1000" dirty="0">
                <a:latin typeface="Arial Narrow" panose="020B0606020202030204" pitchFamily="34" charset="0"/>
                <a:ea typeface="Roboto" pitchFamily="2" charset="0"/>
              </a:rPr>
              <a:t> KKPR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BB72F-F540-9D4D-9438-E6DFD04DEC0E}"/>
              </a:ext>
            </a:extLst>
          </p:cNvPr>
          <p:cNvSpPr txBox="1"/>
          <p:nvPr/>
        </p:nvSpPr>
        <p:spPr>
          <a:xfrm>
            <a:off x="4920232" y="4812491"/>
            <a:ext cx="3563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Dalam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Keputusan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Pelepasan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Kawasan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ditetapkan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alokasi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lahan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20%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areal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pelepasan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kawasan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Berdasarkan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Pasal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2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ayat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(1)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huruf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a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Peraturan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Menteri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Lingkungan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Hidup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dan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Kehutanan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Nomor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P.17/ MENLHK/SETJEN/KUM.1/5/2018,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diatur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bahwa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kawasan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untuk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sumber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Tanah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Objek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Reforma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Agraria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(TORA),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antara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lain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terdiri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alokasi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TORA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20%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pelepasan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kawasan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hutan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untuk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cs typeface="Segoe UI" panose="020B0502040204020203" pitchFamily="34" charset="0"/>
              </a:rPr>
              <a:t>perkebunan</a:t>
            </a:r>
            <a:endParaRPr lang="en-ID" sz="12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17554"/>
            <a:ext cx="10515600" cy="1034129"/>
          </a:xfrm>
          <a:noFill/>
        </p:spPr>
        <p:txBody>
          <a:bodyPr wrap="square">
            <a:spAutoFit/>
          </a:bodyPr>
          <a:lstStyle/>
          <a:p>
            <a:br>
              <a:rPr lang="en-ID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  <a:t>PENGATURAN PENYEDIAAN TORA BERSUMBER</a:t>
            </a:r>
            <a:b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600" dirty="0">
                <a:solidFill>
                  <a:srgbClr val="FFC000"/>
                </a:solidFill>
                <a:latin typeface="Montserrat"/>
                <a:ea typeface="Roboto" panose="02000000000000000000" pitchFamily="2" charset="0"/>
                <a:cs typeface="+mn-cs"/>
              </a:rPr>
              <a:t>20% AREAL PELEPASAN KAWASAN HUTAN UNTUK KEBUN MASYARAKAT</a:t>
            </a:r>
            <a:br>
              <a:rPr lang="en-ID" sz="1800" dirty="0">
                <a:solidFill>
                  <a:schemeClr val="accent4"/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endParaRPr lang="en-ID" sz="1800" dirty="0">
              <a:solidFill>
                <a:schemeClr val="accent4"/>
              </a:solidFill>
              <a:latin typeface="Montserrat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C7C8B173-B06E-9465-66CB-34861457C69E}"/>
              </a:ext>
            </a:extLst>
          </p:cNvPr>
          <p:cNvSpPr txBox="1"/>
          <p:nvPr/>
        </p:nvSpPr>
        <p:spPr>
          <a:xfrm>
            <a:off x="226695" y="2217292"/>
            <a:ext cx="3553460" cy="4553170"/>
          </a:xfrm>
          <a:prstGeom prst="rect">
            <a:avLst/>
          </a:prstGeom>
          <a:solidFill>
            <a:srgbClr val="DDEAF6"/>
          </a:solidFill>
        </p:spPr>
        <p:txBody>
          <a:bodyPr vert="horz" wrap="square" lIns="0" tIns="43815" rIns="0" bIns="0" rtlCol="0">
            <a:spAutoFit/>
          </a:bodyPr>
          <a:lstStyle/>
          <a:p>
            <a:pPr marL="271780" marR="94615" indent="-18034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271780" algn="l"/>
              </a:tabLst>
            </a:pPr>
            <a:r>
              <a:rPr sz="1200" spc="-5" dirty="0">
                <a:latin typeface="Montserrat" panose="00000500000000000000" pitchFamily="2" charset="0"/>
                <a:cs typeface="Arial MT"/>
              </a:rPr>
              <a:t>Pasal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58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1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Perusahaan</a:t>
            </a:r>
            <a:r>
              <a:rPr sz="1200" spc="-7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perkebunan</a:t>
            </a:r>
            <a:r>
              <a:rPr sz="1200" spc="-7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memiiliki </a:t>
            </a:r>
            <a:r>
              <a:rPr sz="1200" spc="-2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Iz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dirty="0">
                <a:latin typeface="Montserrat" panose="00000500000000000000" pitchFamily="2" charset="0"/>
                <a:cs typeface="Arial MT"/>
              </a:rPr>
              <a:t>n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saha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P</a:t>
            </a:r>
            <a:r>
              <a:rPr sz="1200" dirty="0">
                <a:latin typeface="Montserrat" panose="00000500000000000000" pitchFamily="2" charset="0"/>
                <a:cs typeface="Arial MT"/>
              </a:rPr>
              <a:t>e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dirty="0">
                <a:latin typeface="Montserrat" panose="00000500000000000000" pitchFamily="2" charset="0"/>
                <a:cs typeface="Arial MT"/>
              </a:rPr>
              <a:t>kebunan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(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IU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P</a:t>
            </a:r>
            <a:r>
              <a:rPr sz="1200" dirty="0">
                <a:latin typeface="Montserrat" panose="00000500000000000000" pitchFamily="2" charset="0"/>
                <a:cs typeface="Arial MT"/>
              </a:rPr>
              <a:t>)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atau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Iz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dirty="0">
                <a:latin typeface="Montserrat" panose="00000500000000000000" pitchFamily="2" charset="0"/>
                <a:cs typeface="Arial MT"/>
              </a:rPr>
              <a:t>n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saha 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P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e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kebuna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n</a:t>
            </a:r>
            <a:r>
              <a:rPr sz="1200" dirty="0">
                <a:latin typeface="Montserrat" panose="00000500000000000000" pitchFamily="2" charset="0"/>
                <a:cs typeface="Arial MT"/>
              </a:rPr>
              <a:t>-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B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ud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daya</a:t>
            </a:r>
            <a:r>
              <a:rPr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(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IUP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-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B</a:t>
            </a:r>
            <a:r>
              <a:rPr sz="1200" dirty="0">
                <a:latin typeface="Montserrat" panose="00000500000000000000" pitchFamily="2" charset="0"/>
                <a:cs typeface="Arial MT"/>
              </a:rPr>
              <a:t>)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w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j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b</a:t>
            </a:r>
            <a:r>
              <a:rPr sz="1200" spc="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m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e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m</a:t>
            </a:r>
            <a:r>
              <a:rPr sz="1200" dirty="0">
                <a:latin typeface="Montserrat" panose="00000500000000000000" pitchFamily="2" charset="0"/>
                <a:cs typeface="Arial MT"/>
              </a:rPr>
              <a:t>f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ili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 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pembangunan kebun masyarakat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sekitar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dengan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luasan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pa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li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ng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ku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ang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20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%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l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eal</a:t>
            </a:r>
            <a:r>
              <a:rPr sz="12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IU</a:t>
            </a:r>
            <a:r>
              <a:rPr sz="1200" spc="20" dirty="0">
                <a:latin typeface="Montserrat" panose="00000500000000000000" pitchFamily="2" charset="0"/>
                <a:cs typeface="Arial MT"/>
              </a:rPr>
              <a:t>P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-</a:t>
            </a:r>
            <a:r>
              <a:rPr sz="1200" dirty="0">
                <a:latin typeface="Montserrat" panose="00000500000000000000" pitchFamily="2" charset="0"/>
                <a:cs typeface="Arial MT"/>
              </a:rPr>
              <a:t>B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at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IUP</a:t>
            </a:r>
          </a:p>
          <a:p>
            <a:pPr marL="271780" marR="206375" indent="-18034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71780" algn="l"/>
              </a:tabLst>
            </a:pPr>
            <a:r>
              <a:rPr sz="1200" spc="-10" dirty="0">
                <a:latin typeface="Montserrat" panose="00000500000000000000" pitchFamily="2" charset="0"/>
                <a:cs typeface="Arial MT"/>
              </a:rPr>
              <a:t>P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asal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58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aya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2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F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as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ili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si</a:t>
            </a:r>
            <a:r>
              <a:rPr sz="1200" spc="-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m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bangunan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kebun  masyarakat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sebagaimana</a:t>
            </a:r>
            <a:r>
              <a:rPr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dimaksud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pada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1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dapat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dilakukan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melalui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pola kredit,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bagi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hasil atau bentuk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pendanaan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lain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yang disepakati sesuai ketentuan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ur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undan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g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n</a:t>
            </a:r>
            <a:r>
              <a:rPr sz="1200" dirty="0">
                <a:latin typeface="Montserrat" panose="00000500000000000000" pitchFamily="2" charset="0"/>
                <a:cs typeface="Arial MT"/>
              </a:rPr>
              <a:t>.</a:t>
            </a:r>
          </a:p>
          <a:p>
            <a:pPr marL="271780" marR="105410" indent="-18034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71780" algn="l"/>
              </a:tabLst>
            </a:pPr>
            <a:r>
              <a:rPr sz="1200" spc="-5" dirty="0">
                <a:latin typeface="Montserrat" panose="00000500000000000000" pitchFamily="2" charset="0"/>
                <a:cs typeface="Arial MT"/>
              </a:rPr>
              <a:t>Pasal 58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3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Kewajiban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memfasilitasi pembangunan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kebun sebagaimana dimaksud pada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1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harus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il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aksan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kan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da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l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am</a:t>
            </a:r>
            <a:r>
              <a:rPr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j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angka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w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aktu pa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li</a:t>
            </a:r>
            <a:r>
              <a:rPr sz="1200" dirty="0">
                <a:latin typeface="Montserrat" panose="00000500000000000000" pitchFamily="2" charset="0"/>
                <a:cs typeface="Arial MT"/>
              </a:rPr>
              <a:t>ng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15" dirty="0">
                <a:latin typeface="Montserrat" panose="00000500000000000000" pitchFamily="2" charset="0"/>
                <a:cs typeface="Arial MT"/>
              </a:rPr>
              <a:t>l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m</a:t>
            </a:r>
            <a:r>
              <a:rPr sz="1200" dirty="0">
                <a:latin typeface="Montserrat" panose="00000500000000000000" pitchFamily="2" charset="0"/>
                <a:cs typeface="Arial MT"/>
              </a:rPr>
              <a:t>bat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3 thn 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sejak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HGU diberikan.</a:t>
            </a:r>
          </a:p>
          <a:p>
            <a:pPr marL="271780" marR="103505" indent="-18034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71780" algn="l"/>
              </a:tabLst>
            </a:pPr>
            <a:r>
              <a:rPr sz="1200" dirty="0">
                <a:latin typeface="Montserrat" panose="00000500000000000000" pitchFamily="2" charset="0"/>
                <a:cs typeface="Arial MT"/>
              </a:rPr>
              <a:t>Fasilitasi,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pembangunan kebun masyarakat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sebaga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m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ana</a:t>
            </a:r>
            <a:r>
              <a:rPr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aya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1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h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u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</a:t>
            </a:r>
            <a:r>
              <a:rPr sz="1200" spc="10" dirty="0">
                <a:latin typeface="Montserrat" panose="00000500000000000000" pitchFamily="2" charset="0"/>
                <a:cs typeface="Arial MT"/>
              </a:rPr>
              <a:t>il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ap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o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r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kepada  pemerintah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pusat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dan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pemerintah</a:t>
            </a:r>
            <a:r>
              <a:rPr sz="12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daerah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sesuai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dengan </a:t>
            </a:r>
            <a:r>
              <a:rPr sz="1200" spc="-2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kewenangannya.</a:t>
            </a:r>
            <a:endParaRPr sz="1200" dirty="0">
              <a:latin typeface="Montserrat" panose="00000500000000000000" pitchFamily="2" charset="0"/>
              <a:cs typeface="Arial MT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11FDD430-3495-ABA4-8F16-5616C27A68F0}"/>
              </a:ext>
            </a:extLst>
          </p:cNvPr>
          <p:cNvSpPr txBox="1"/>
          <p:nvPr/>
        </p:nvSpPr>
        <p:spPr>
          <a:xfrm>
            <a:off x="226695" y="1341767"/>
            <a:ext cx="3553460" cy="8547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ATURAN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KEMENTERIAN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PERTANIAN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(UU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No.39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2014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Tentang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Perkebunan)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423FA39B-23CD-0012-0EAB-EFF1D20C3DA2}"/>
              </a:ext>
            </a:extLst>
          </p:cNvPr>
          <p:cNvSpPr txBox="1"/>
          <p:nvPr/>
        </p:nvSpPr>
        <p:spPr>
          <a:xfrm>
            <a:off x="7983728" y="1341767"/>
            <a:ext cx="3980815" cy="8547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ATURAN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KEMENTERIAN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ATR/BPN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(Permen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ATR/BPN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1200" b="1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04EB1E6A-58E9-10BA-FE36-99D230A4990B}"/>
              </a:ext>
            </a:extLst>
          </p:cNvPr>
          <p:cNvSpPr txBox="1"/>
          <p:nvPr/>
        </p:nvSpPr>
        <p:spPr>
          <a:xfrm>
            <a:off x="7983728" y="2220976"/>
            <a:ext cx="3980815" cy="4132542"/>
          </a:xfrm>
          <a:prstGeom prst="rect">
            <a:avLst/>
          </a:prstGeom>
          <a:solidFill>
            <a:srgbClr val="DDEAF6"/>
          </a:solidFill>
        </p:spPr>
        <p:txBody>
          <a:bodyPr vert="horz" wrap="square" lIns="0" tIns="43815" rIns="0" bIns="0" rtlCol="0">
            <a:spAutoFit/>
          </a:bodyPr>
          <a:lstStyle/>
          <a:p>
            <a:pPr marL="321310" marR="141605" indent="-2286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321945" algn="l"/>
              </a:tabLst>
            </a:pP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Pasal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40,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ayat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1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k: </a:t>
            </a:r>
            <a:r>
              <a:rPr lang="en-US" sz="1200" spc="-10" dirty="0" err="1">
                <a:latin typeface="Montserrat" panose="00000500000000000000" pitchFamily="2" charset="0"/>
                <a:cs typeface="Arial MT"/>
              </a:rPr>
              <a:t>Pemegang</a:t>
            </a:r>
            <a:r>
              <a:rPr lang="en-US"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HGU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berkewajiban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untuk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memfasilitasi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pembangunan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kebun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masyarakat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sekitar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paling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sedikit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20%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(dua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puluh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persen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)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dari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luas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tanah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yang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dimohon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Hak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Guna Usaha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untuk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masyarakat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sekitar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dalam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bentuk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kemitraan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(plasma)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sesuai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dengan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 err="1">
                <a:latin typeface="Montserrat" panose="00000500000000000000" pitchFamily="2" charset="0"/>
                <a:cs typeface="Arial MT"/>
              </a:rPr>
              <a:t>izin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kegiatan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usaha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dari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instansi</a:t>
            </a:r>
            <a:r>
              <a:rPr lang="en-US" sz="12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teknis</a:t>
            </a:r>
            <a:r>
              <a:rPr lang="en-US"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yang</a:t>
            </a:r>
            <a:r>
              <a:rPr lang="en-US"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berwenang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,</a:t>
            </a:r>
            <a:r>
              <a:rPr lang="en-US"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bagi</a:t>
            </a:r>
            <a:r>
              <a:rPr lang="en-US"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pemegang</a:t>
            </a:r>
            <a:r>
              <a:rPr lang="en-US"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hak</a:t>
            </a:r>
            <a:r>
              <a:rPr lang="en-US"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berbadan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26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10" dirty="0" err="1">
                <a:latin typeface="Montserrat" panose="00000500000000000000" pitchFamily="2" charset="0"/>
                <a:cs typeface="Arial MT"/>
              </a:rPr>
              <a:t>hukum</a:t>
            </a:r>
            <a:r>
              <a:rPr lang="en-US" sz="1200" spc="-10" dirty="0">
                <a:latin typeface="Montserrat" panose="00000500000000000000" pitchFamily="2" charset="0"/>
                <a:cs typeface="Arial MT"/>
              </a:rPr>
              <a:t>;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dan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l.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melaksanakan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tanggung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15" dirty="0" err="1">
                <a:latin typeface="Montserrat" panose="00000500000000000000" pitchFamily="2" charset="0"/>
                <a:cs typeface="Arial MT"/>
              </a:rPr>
              <a:t>jawab</a:t>
            </a:r>
            <a:r>
              <a:rPr lang="en-US"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sosial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dan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10" dirty="0" err="1">
                <a:latin typeface="Montserrat" panose="00000500000000000000" pitchFamily="2" charset="0"/>
                <a:cs typeface="Arial MT"/>
              </a:rPr>
              <a:t>li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ngkun</a:t>
            </a:r>
            <a:r>
              <a:rPr lang="en-US" sz="1200" spc="-25" dirty="0" err="1">
                <a:latin typeface="Montserrat" panose="00000500000000000000" pitchFamily="2" charset="0"/>
                <a:cs typeface="Arial MT"/>
              </a:rPr>
              <a:t>g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an</a:t>
            </a:r>
            <a:r>
              <a:rPr lang="en-US"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bagi</a:t>
            </a:r>
            <a:r>
              <a:rPr lang="en-US" sz="12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pe</a:t>
            </a:r>
            <a:r>
              <a:rPr lang="en-US" sz="1200" spc="-35" dirty="0" err="1">
                <a:latin typeface="Montserrat" panose="00000500000000000000" pitchFamily="2" charset="0"/>
                <a:cs typeface="Arial MT"/>
              </a:rPr>
              <a:t>m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egang</a:t>
            </a:r>
            <a:r>
              <a:rPr lang="en-US"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ha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k</a:t>
            </a:r>
            <a:r>
              <a:rPr lang="en-US"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be</a:t>
            </a:r>
            <a:r>
              <a:rPr lang="en-US" sz="1200" spc="5" dirty="0" err="1">
                <a:latin typeface="Montserrat" panose="00000500000000000000" pitchFamily="2" charset="0"/>
                <a:cs typeface="Arial MT"/>
              </a:rPr>
              <a:t>r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badan</a:t>
            </a:r>
            <a:r>
              <a:rPr lang="en-US"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huku</a:t>
            </a:r>
            <a:r>
              <a:rPr lang="en-US" sz="1200" spc="-35" dirty="0" err="1">
                <a:latin typeface="Montserrat" panose="00000500000000000000" pitchFamily="2" charset="0"/>
                <a:cs typeface="Arial MT"/>
              </a:rPr>
              <a:t>m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.</a:t>
            </a:r>
          </a:p>
          <a:p>
            <a:pPr marL="321310" marR="125095" indent="-22860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321945" algn="l"/>
              </a:tabLst>
            </a:pP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Pasal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41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(1) </a:t>
            </a:r>
            <a:r>
              <a:rPr lang="en-US" sz="1200" spc="-10" dirty="0" err="1">
                <a:latin typeface="Montserrat" panose="00000500000000000000" pitchFamily="2" charset="0"/>
                <a:cs typeface="Arial MT"/>
              </a:rPr>
              <a:t>Kewajiban</a:t>
            </a:r>
            <a:r>
              <a:rPr lang="en-US"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memfasilitasi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pembangunan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kebun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masyarakat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sekitar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paling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sedikit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seluas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20%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(dua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puluh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persen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)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dari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luas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tanah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yang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dimohon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Hak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Guna Usaha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untuk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masyarakat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sekitar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dalam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bentuk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kemitraan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(plasma)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sebagaimana</a:t>
            </a:r>
            <a:r>
              <a:rPr lang="en-US"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dimaksud</a:t>
            </a:r>
            <a:r>
              <a:rPr lang="en-US"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dalam</a:t>
            </a:r>
            <a:r>
              <a:rPr lang="en-US" sz="1200" spc="-5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Pasal</a:t>
            </a:r>
            <a:r>
              <a:rPr lang="en-US"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40</a:t>
            </a:r>
            <a:r>
              <a:rPr lang="en-US"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huruf</a:t>
            </a:r>
            <a:r>
              <a:rPr lang="en-US"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k,</a:t>
            </a:r>
            <a:r>
              <a:rPr lang="en-US"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diperuntukkan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bagi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10" dirty="0" err="1">
                <a:latin typeface="Montserrat" panose="00000500000000000000" pitchFamily="2" charset="0"/>
                <a:cs typeface="Arial MT"/>
              </a:rPr>
              <a:t>Pemohon</a:t>
            </a:r>
            <a:r>
              <a:rPr lang="en-US"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Hak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Guna Usaha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pertama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kali </a:t>
            </a:r>
            <a:r>
              <a:rPr lang="en-US" sz="1200" spc="-5" dirty="0" err="1">
                <a:latin typeface="Montserrat" panose="00000500000000000000" pitchFamily="2" charset="0"/>
                <a:cs typeface="Arial MT"/>
              </a:rPr>
              <a:t>dengan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luas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250 </a:t>
            </a:r>
            <a:r>
              <a:rPr lang="en-US"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spc="-5" dirty="0">
                <a:latin typeface="Montserrat" panose="00000500000000000000" pitchFamily="2" charset="0"/>
                <a:cs typeface="Arial MT"/>
              </a:rPr>
              <a:t>Ha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atau</a:t>
            </a:r>
            <a:r>
              <a:rPr lang="en-US"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cs typeface="Arial MT"/>
              </a:rPr>
              <a:t>lebih</a:t>
            </a:r>
            <a:r>
              <a:rPr lang="en-US" sz="1200" dirty="0">
                <a:latin typeface="Montserrat" panose="00000500000000000000" pitchFamily="2" charset="0"/>
                <a:cs typeface="Arial MT"/>
              </a:rPr>
              <a:t>.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A413A013-48B6-679E-3751-725AEE57AD89}"/>
              </a:ext>
            </a:extLst>
          </p:cNvPr>
          <p:cNvSpPr txBox="1"/>
          <p:nvPr/>
        </p:nvSpPr>
        <p:spPr>
          <a:xfrm>
            <a:off x="3905122" y="2216530"/>
            <a:ext cx="3961129" cy="4158190"/>
          </a:xfrm>
          <a:prstGeom prst="rect">
            <a:avLst/>
          </a:prstGeom>
          <a:solidFill>
            <a:srgbClr val="DDEAF6"/>
          </a:solidFill>
        </p:spPr>
        <p:txBody>
          <a:bodyPr vert="horz" wrap="square" lIns="0" tIns="43815" rIns="0" bIns="0" rtlCol="0">
            <a:spAutoFit/>
          </a:bodyPr>
          <a:lstStyle/>
          <a:p>
            <a:pPr marL="271145" indent="-18097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271780" algn="l"/>
              </a:tabLst>
            </a:pPr>
            <a:r>
              <a:rPr sz="1200" spc="-5" dirty="0">
                <a:latin typeface="Montserrat" panose="00000500000000000000" pitchFamily="2" charset="0"/>
                <a:cs typeface="Arial MT"/>
              </a:rPr>
              <a:t>Pasal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4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2a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</a:t>
            </a:r>
          </a:p>
          <a:p>
            <a:pPr marL="271145" marR="148590" indent="35560">
              <a:lnSpc>
                <a:spcPct val="100000"/>
              </a:lnSpc>
            </a:pPr>
            <a:r>
              <a:rPr sz="1200" dirty="0">
                <a:latin typeface="Montserrat" panose="00000500000000000000" pitchFamily="2" charset="0"/>
                <a:cs typeface="Arial MT"/>
              </a:rPr>
              <a:t>Realisasi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pemenuhan kewajiban penyediaan kebun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masyarakat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seluas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20%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(dua puluh persen) dari total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Kawasan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Hutan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yang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dilepaskan</a:t>
            </a:r>
            <a:r>
              <a:rPr sz="1200" spc="-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dan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dapat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diusahakan</a:t>
            </a:r>
            <a:r>
              <a:rPr sz="1200" spc="-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oleh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perusahaan </a:t>
            </a:r>
            <a:r>
              <a:rPr sz="1200" spc="-2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perkebunan.</a:t>
            </a:r>
            <a:endParaRPr sz="1200" dirty="0">
              <a:latin typeface="Montserrat" panose="00000500000000000000" pitchFamily="2" charset="0"/>
              <a:cs typeface="Arial MT"/>
            </a:endParaRPr>
          </a:p>
          <a:p>
            <a:pPr marL="271145" indent="-180975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271780" algn="l"/>
              </a:tabLst>
            </a:pPr>
            <a:r>
              <a:rPr sz="1200" spc="-5" dirty="0">
                <a:latin typeface="Montserrat" panose="00000500000000000000" pitchFamily="2" charset="0"/>
                <a:cs typeface="Arial MT"/>
              </a:rPr>
              <a:t>Pasal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5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1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</a:t>
            </a:r>
          </a:p>
          <a:p>
            <a:pPr marL="271145" marR="199390" indent="35560">
              <a:lnSpc>
                <a:spcPct val="100000"/>
              </a:lnSpc>
            </a:pPr>
            <a:r>
              <a:rPr sz="1200" spc="-10" dirty="0">
                <a:latin typeface="Montserrat" panose="00000500000000000000" pitchFamily="2" charset="0"/>
                <a:cs typeface="Arial MT"/>
              </a:rPr>
              <a:t>Kawasan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HPK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yang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akan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dilepaskan untuk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kepentingan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pembangunan perkebunan,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diatur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pelepasannya dengan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komposisi 80% (delapan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puluh persen) untuk perusahaan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perkebunan, dan 20%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(dua puluh persen) untuk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kebun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masyarakat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dari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total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luas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Kawasan</a:t>
            </a:r>
            <a:r>
              <a:rPr sz="12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HPK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dilepaskan</a:t>
            </a:r>
            <a:r>
              <a:rPr sz="1200" spc="-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dan </a:t>
            </a:r>
            <a:r>
              <a:rPr sz="1200" spc="-26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dapat</a:t>
            </a:r>
            <a:r>
              <a:rPr sz="12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diusahakan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oleh</a:t>
            </a:r>
            <a:r>
              <a:rPr sz="12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perusahaan</a:t>
            </a:r>
            <a:r>
              <a:rPr sz="1200" spc="-7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perkebunan.</a:t>
            </a:r>
            <a:endParaRPr sz="1200" dirty="0">
              <a:latin typeface="Montserrat" panose="00000500000000000000" pitchFamily="2" charset="0"/>
              <a:cs typeface="Arial MT"/>
            </a:endParaRPr>
          </a:p>
          <a:p>
            <a:pPr marL="271145" marR="201930" indent="-180340">
              <a:lnSpc>
                <a:spcPct val="100000"/>
              </a:lnSpc>
              <a:spcBef>
                <a:spcPts val="204"/>
              </a:spcBef>
              <a:buAutoNum type="arabicPeriod" startAt="3"/>
              <a:tabLst>
                <a:tab pos="271780" algn="l"/>
              </a:tabLst>
            </a:pPr>
            <a:r>
              <a:rPr sz="1200" spc="-5" dirty="0">
                <a:latin typeface="Montserrat" panose="00000500000000000000" pitchFamily="2" charset="0"/>
                <a:cs typeface="Arial MT"/>
              </a:rPr>
              <a:t>Pasal 5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2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: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Perusahaan perkebunan yang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menerima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80%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(delapan puluh persen) dari 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Kawasan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HPK yang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dilepaskan </a:t>
            </a:r>
            <a:r>
              <a:rPr sz="12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sebagaimana dimaksud pada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ayat (1)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diwajibkan melakukan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kemitraan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pembangunan</a:t>
            </a:r>
            <a:r>
              <a:rPr sz="1200" spc="-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kebun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masyarakat</a:t>
            </a:r>
            <a:r>
              <a:rPr sz="12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dan</a:t>
            </a:r>
            <a:r>
              <a:rPr sz="12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spc="-5" dirty="0">
                <a:latin typeface="Montserrat" panose="00000500000000000000" pitchFamily="2" charset="0"/>
                <a:cs typeface="Arial MT"/>
              </a:rPr>
              <a:t>disetujui</a:t>
            </a:r>
            <a:r>
              <a:rPr sz="12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oleh </a:t>
            </a:r>
            <a:r>
              <a:rPr sz="1200" spc="-2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bupati/wali</a:t>
            </a:r>
            <a:r>
              <a:rPr sz="1200" spc="-6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kota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atau</a:t>
            </a:r>
            <a:r>
              <a:rPr sz="12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200" dirty="0">
                <a:latin typeface="Montserrat" panose="00000500000000000000" pitchFamily="2" charset="0"/>
                <a:cs typeface="Arial MT"/>
              </a:rPr>
              <a:t>gubernur.</a:t>
            </a:r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C46E1884-911F-D0F2-ED16-9E16D3931EB0}"/>
              </a:ext>
            </a:extLst>
          </p:cNvPr>
          <p:cNvSpPr txBox="1"/>
          <p:nvPr/>
        </p:nvSpPr>
        <p:spPr>
          <a:xfrm>
            <a:off x="3905122" y="1331734"/>
            <a:ext cx="3961129" cy="85471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47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ATURAN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KEMENTERIAN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LHK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4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(Permen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LHK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96 Tahun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revisi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Permenhut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51/2016)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BA04C0E9-F04D-FD35-9B09-7C86CA4A95E0}"/>
              </a:ext>
            </a:extLst>
          </p:cNvPr>
          <p:cNvSpPr txBox="1"/>
          <p:nvPr/>
        </p:nvSpPr>
        <p:spPr>
          <a:xfrm>
            <a:off x="2025570" y="937550"/>
            <a:ext cx="97806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 err="1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Ketentuan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Pemerintah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mengatur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5" dirty="0" err="1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kewajiban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lang="en-US" sz="1400" b="1" u="heavy" spc="-15" dirty="0" err="1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alokasi</a:t>
            </a:r>
            <a:r>
              <a:rPr lang="en-US" sz="1400" b="1" u="heavy" spc="-15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20%</a:t>
            </a:r>
            <a:r>
              <a:rPr sz="1400" b="1" u="heavy" spc="10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lang="en-US" sz="1400" b="1" u="heavy" spc="10" dirty="0" err="1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Pelepadan</a:t>
            </a:r>
            <a:r>
              <a:rPr lang="en-US" sz="1400" b="1" u="heavy" spc="10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Kawasan </a:t>
            </a:r>
            <a:r>
              <a:rPr lang="en-US" sz="1400" b="1" u="heavy" spc="10" dirty="0" err="1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Hutan</a:t>
            </a:r>
            <a:r>
              <a:rPr lang="en-US" sz="1400" b="1" u="heavy" spc="10" dirty="0"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5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Sebelum</a:t>
            </a:r>
            <a:r>
              <a:rPr sz="1400" b="1" u="heavy" spc="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 </a:t>
            </a:r>
            <a:r>
              <a:rPr sz="14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Montserrat" panose="00000500000000000000" pitchFamily="2" charset="0"/>
                <a:cs typeface="Calibri"/>
              </a:rPr>
              <a:t>UUCK</a:t>
            </a:r>
            <a:endParaRPr sz="1400" dirty="0">
              <a:latin typeface="Montserrat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86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60"/>
            <a:ext cx="10515600" cy="1006429"/>
          </a:xfrm>
          <a:noFill/>
        </p:spPr>
        <p:txBody>
          <a:bodyPr wrap="square">
            <a:spAutoFit/>
          </a:bodyPr>
          <a:lstStyle/>
          <a:p>
            <a:br>
              <a:rPr lang="en-ID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  <a:t>PENGATURAN PENYEDIAAN TORA BERSUMBER</a:t>
            </a:r>
            <a:b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400" dirty="0">
                <a:solidFill>
                  <a:srgbClr val="FFC000"/>
                </a:solidFill>
                <a:latin typeface="Montserrat"/>
                <a:ea typeface="Roboto" panose="02000000000000000000" pitchFamily="2" charset="0"/>
                <a:cs typeface="+mn-cs"/>
              </a:rPr>
              <a:t>20% AREAL PELEPASAN KAWASAN HUTAN UNTUK KEBUN MASYARAKAT</a:t>
            </a:r>
            <a:br>
              <a:rPr lang="en-ID" sz="1800" dirty="0">
                <a:solidFill>
                  <a:schemeClr val="accent4"/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endParaRPr lang="en-ID" sz="1800" dirty="0">
              <a:solidFill>
                <a:schemeClr val="accent4"/>
              </a:solidFill>
              <a:latin typeface="Montserrat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CDCDF1-B539-C8DB-A156-8AC200761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16261"/>
              </p:ext>
            </p:extLst>
          </p:nvPr>
        </p:nvGraphicFramePr>
        <p:xfrm>
          <a:off x="-11575" y="33660"/>
          <a:ext cx="12203575" cy="6541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2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9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endParaRPr lang="en-US" sz="1400" dirty="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Aturan-aturan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Terkait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944F71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Perihal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Kementerian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Pertanian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6038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UU.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Kementerian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LHK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Permen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LHK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Kementerian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ATR/BPN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Permen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ATR/BPN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Sanksi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 marR="541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Administratif (denda,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pemberhentian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sementara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400" spc="-3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pencabutan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izin)</a:t>
                      </a: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diatur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Administratif (teguran tertulis, denda dan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pembatalan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hak)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2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Obyek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regulasi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64795" indent="-17272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64285"/>
                        <a:buChar char="-"/>
                        <a:tabLst>
                          <a:tab pos="288290" algn="l"/>
                          <a:tab pos="28892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mendapatkan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IUP sejak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88925" indent="-173355">
                        <a:lnSpc>
                          <a:spcPct val="100000"/>
                        </a:lnSpc>
                        <a:buSzPct val="64285"/>
                        <a:buChar char="-"/>
                        <a:tabLst>
                          <a:tab pos="288290" algn="l"/>
                          <a:tab pos="28892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17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Oktober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2014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(mulai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berlakunya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UU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39/2014)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88925" marR="21018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64285"/>
                        <a:buChar char="-"/>
                        <a:tabLst>
                          <a:tab pos="288290" algn="l"/>
                          <a:tab pos="28892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mendapatkan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IUP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sebelum UU No.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39/2014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terbit (diberi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waktu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5 tahun untuk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menyesuaikan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dengan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aturan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ada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;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pasal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114,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Ayat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139700" indent="-17272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64285"/>
                        <a:buChar char="-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mendapat SK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pelepasan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sejak 16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Maret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2011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(mulai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berlakunya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Permenhut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No.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17/2011)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  <a:p>
                      <a:pPr marL="286385" marR="252729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64285"/>
                        <a:buChar char="-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mengajukan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permohonan sebelum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16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Maret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2011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tetapi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belum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mendapat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SK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pelepasan dan masih dalam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proses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 marR="175895" indent="-17335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64285"/>
                        <a:buChar char="-"/>
                        <a:tabLst>
                          <a:tab pos="287020" algn="l"/>
                          <a:tab pos="28765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mendapatkan HGU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sejak 3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Mei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2017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(mulai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berlakunya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Permen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ATR/BPN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N0.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7/2017)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  <a:p>
                      <a:pPr marL="287020" marR="256540" indent="-173355">
                        <a:lnSpc>
                          <a:spcPct val="100000"/>
                        </a:lnSpc>
                        <a:buSzPct val="64285"/>
                        <a:buChar char="-"/>
                        <a:tabLst>
                          <a:tab pos="287020" algn="l"/>
                          <a:tab pos="287655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Permohonan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diterima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sebelum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peraturan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ini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terbit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saat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ini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masih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proses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  <a:p>
                      <a:pPr marL="287020" marR="203200" indent="-173355">
                        <a:lnSpc>
                          <a:spcPct val="100000"/>
                        </a:lnSpc>
                        <a:buSzPct val="64285"/>
                        <a:buChar char="-"/>
                        <a:tabLst>
                          <a:tab pos="287020" algn="l"/>
                          <a:tab pos="28765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Perusahaan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telah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menerima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sebelum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terbitnya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peraturan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ini,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tetapi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kewajibannya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dilaksanakan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pada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saat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perpanjangan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/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pembaharuan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4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Dasar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perhitungan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luas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kebun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diusahakan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5842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luas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kawasan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hutan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dilepaskan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diusahakan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Dari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luas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yang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dimohon</a:t>
                      </a:r>
                    </a:p>
                  </a:txBody>
                  <a:tcPr marL="0" marR="0" marT="4254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4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Posisi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lahan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20%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luar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areal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perkebunan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IUP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areal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pelepasan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kawasan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hutan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SK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areal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sesuai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SK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4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Pengecualian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ada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pengecualian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ada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pengecualian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4540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Dikecualikan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luas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dibawah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250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ha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39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51435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Jan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ak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penyelesaian </a:t>
                      </a:r>
                      <a:r>
                        <a:rPr sz="1400" b="1" spc="-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kewajiban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tahun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sejak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HGU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diberikan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diatur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diatur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755650" algn="r">
                        <a:lnSpc>
                          <a:spcPts val="890"/>
                        </a:lnSpc>
                        <a:spcBef>
                          <a:spcPts val="102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4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0"/>
            <a:ext cx="10515600" cy="1061829"/>
          </a:xfrm>
          <a:noFill/>
        </p:spPr>
        <p:txBody>
          <a:bodyPr wrap="square">
            <a:spAutoFit/>
          </a:bodyPr>
          <a:lstStyle/>
          <a:p>
            <a:br>
              <a:rPr lang="en-ID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  <a:t>PENGATURAN </a:t>
            </a:r>
            <a:br>
              <a:rPr lang="en-ID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r>
              <a:rPr lang="en-ID" sz="1800" dirty="0">
                <a:solidFill>
                  <a:srgbClr val="FFC000"/>
                </a:solidFill>
                <a:latin typeface="Montserrat"/>
                <a:ea typeface="Roboto" panose="02000000000000000000" pitchFamily="2" charset="0"/>
                <a:cs typeface="+mn-cs"/>
              </a:rPr>
              <a:t>FASILITASI PEMBANGUNAN KEBUN MASYARAKAT</a:t>
            </a:r>
            <a:br>
              <a:rPr lang="en-ID" sz="1800" dirty="0">
                <a:solidFill>
                  <a:schemeClr val="accent4"/>
                </a:solidFill>
                <a:latin typeface="Montserrat"/>
                <a:ea typeface="Roboto" panose="02000000000000000000" pitchFamily="2" charset="0"/>
                <a:cs typeface="+mn-cs"/>
              </a:rPr>
            </a:br>
            <a:endParaRPr lang="en-ID" sz="1800" dirty="0">
              <a:solidFill>
                <a:schemeClr val="accent4"/>
              </a:solidFill>
              <a:latin typeface="Montserrat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8B6053-4DB8-1040-9944-2B0694642958}"/>
              </a:ext>
            </a:extLst>
          </p:cNvPr>
          <p:cNvGrpSpPr/>
          <p:nvPr/>
        </p:nvGrpSpPr>
        <p:grpSpPr>
          <a:xfrm>
            <a:off x="689177" y="1162150"/>
            <a:ext cx="8348423" cy="3505100"/>
            <a:chOff x="142115" y="1630611"/>
            <a:chExt cx="8372855" cy="3759537"/>
          </a:xfrm>
        </p:grpSpPr>
        <p:sp>
          <p:nvSpPr>
            <p:cNvPr id="4" name="Rectangle: Rounded Corners 15">
              <a:extLst>
                <a:ext uri="{FF2B5EF4-FFF2-40B4-BE49-F238E27FC236}">
                  <a16:creationId xmlns:a16="http://schemas.microsoft.com/office/drawing/2014/main" id="{03045EEE-5E34-FF4E-B7E5-914FC6730970}"/>
                </a:ext>
              </a:extLst>
            </p:cNvPr>
            <p:cNvSpPr/>
            <p:nvPr/>
          </p:nvSpPr>
          <p:spPr>
            <a:xfrm>
              <a:off x="142115" y="1645407"/>
              <a:ext cx="2015287" cy="3744741"/>
            </a:xfrm>
            <a:prstGeom prst="roundRect">
              <a:avLst>
                <a:gd name="adj" fmla="val 238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8CA651C5-F8C0-214D-AFE6-13B2EB6364C8}"/>
                </a:ext>
              </a:extLst>
            </p:cNvPr>
            <p:cNvSpPr/>
            <p:nvPr/>
          </p:nvSpPr>
          <p:spPr>
            <a:xfrm>
              <a:off x="190759" y="1704314"/>
              <a:ext cx="1923512" cy="757244"/>
            </a:xfrm>
            <a:custGeom>
              <a:avLst/>
              <a:gdLst>
                <a:gd name="connsiteX0" fmla="*/ 584574 w 2454442"/>
                <a:gd name="connsiteY0" fmla="*/ 0 h 966260"/>
                <a:gd name="connsiteX1" fmla="*/ 1869868 w 2454442"/>
                <a:gd name="connsiteY1" fmla="*/ 0 h 966260"/>
                <a:gd name="connsiteX2" fmla="*/ 2454442 w 2454442"/>
                <a:gd name="connsiteY2" fmla="*/ 584574 h 966260"/>
                <a:gd name="connsiteX3" fmla="*/ 2454442 w 2454442"/>
                <a:gd name="connsiteY3" fmla="*/ 966260 h 966260"/>
                <a:gd name="connsiteX4" fmla="*/ 0 w 2454442"/>
                <a:gd name="connsiteY4" fmla="*/ 966260 h 966260"/>
                <a:gd name="connsiteX5" fmla="*/ 0 w 2454442"/>
                <a:gd name="connsiteY5" fmla="*/ 584574 h 966260"/>
                <a:gd name="connsiteX6" fmla="*/ 584574 w 2454442"/>
                <a:gd name="connsiteY6" fmla="*/ 0 h 9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442" h="966260">
                  <a:moveTo>
                    <a:pt x="584574" y="0"/>
                  </a:moveTo>
                  <a:lnTo>
                    <a:pt x="1869868" y="0"/>
                  </a:lnTo>
                  <a:cubicBezTo>
                    <a:pt x="2192719" y="0"/>
                    <a:pt x="2454442" y="261723"/>
                    <a:pt x="2454442" y="584574"/>
                  </a:cubicBezTo>
                  <a:lnTo>
                    <a:pt x="2454442" y="966260"/>
                  </a:lnTo>
                  <a:lnTo>
                    <a:pt x="0" y="966260"/>
                  </a:lnTo>
                  <a:lnTo>
                    <a:pt x="0" y="584574"/>
                  </a:lnTo>
                  <a:cubicBezTo>
                    <a:pt x="0" y="261723"/>
                    <a:pt x="261723" y="0"/>
                    <a:pt x="58457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CB42B4-F1A7-5F46-A36F-D67679D5A19A}"/>
                </a:ext>
              </a:extLst>
            </p:cNvPr>
            <p:cNvSpPr txBox="1"/>
            <p:nvPr/>
          </p:nvSpPr>
          <p:spPr>
            <a:xfrm>
              <a:off x="228005" y="1815006"/>
              <a:ext cx="1843505" cy="445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UU NO. 6 TAHUN 2023</a:t>
              </a:r>
            </a:p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CIPTA KERJA</a:t>
              </a:r>
            </a:p>
          </p:txBody>
        </p:sp>
        <p:sp>
          <p:nvSpPr>
            <p:cNvPr id="7" name="Freeform: Shape 27">
              <a:extLst>
                <a:ext uri="{FF2B5EF4-FFF2-40B4-BE49-F238E27FC236}">
                  <a16:creationId xmlns:a16="http://schemas.microsoft.com/office/drawing/2014/main" id="{31636059-D9B1-A142-8CEE-59D3ECED3828}"/>
                </a:ext>
              </a:extLst>
            </p:cNvPr>
            <p:cNvSpPr/>
            <p:nvPr/>
          </p:nvSpPr>
          <p:spPr>
            <a:xfrm>
              <a:off x="190759" y="2567723"/>
              <a:ext cx="1923512" cy="2776918"/>
            </a:xfrm>
            <a:custGeom>
              <a:avLst/>
              <a:gdLst>
                <a:gd name="connsiteX0" fmla="*/ 0 w 2454442"/>
                <a:gd name="connsiteY0" fmla="*/ 0 h 3039979"/>
                <a:gd name="connsiteX1" fmla="*/ 2454442 w 2454442"/>
                <a:gd name="connsiteY1" fmla="*/ 0 h 3039979"/>
                <a:gd name="connsiteX2" fmla="*/ 2454442 w 2454442"/>
                <a:gd name="connsiteY2" fmla="*/ 2455405 h 3039979"/>
                <a:gd name="connsiteX3" fmla="*/ 1869868 w 2454442"/>
                <a:gd name="connsiteY3" fmla="*/ 3039979 h 3039979"/>
                <a:gd name="connsiteX4" fmla="*/ 584574 w 2454442"/>
                <a:gd name="connsiteY4" fmla="*/ 3039979 h 3039979"/>
                <a:gd name="connsiteX5" fmla="*/ 0 w 2454442"/>
                <a:gd name="connsiteY5" fmla="*/ 2455405 h 30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442" h="3039979">
                  <a:moveTo>
                    <a:pt x="0" y="0"/>
                  </a:moveTo>
                  <a:lnTo>
                    <a:pt x="2454442" y="0"/>
                  </a:lnTo>
                  <a:lnTo>
                    <a:pt x="2454442" y="2455405"/>
                  </a:lnTo>
                  <a:cubicBezTo>
                    <a:pt x="2454442" y="2778256"/>
                    <a:pt x="2192719" y="3039979"/>
                    <a:pt x="1869868" y="3039979"/>
                  </a:cubicBezTo>
                  <a:lnTo>
                    <a:pt x="584574" y="3039979"/>
                  </a:lnTo>
                  <a:cubicBezTo>
                    <a:pt x="261723" y="3039979"/>
                    <a:pt x="0" y="2778256"/>
                    <a:pt x="0" y="245540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211A0C-8715-C148-A8DF-297D160F9730}"/>
                </a:ext>
              </a:extLst>
            </p:cNvPr>
            <p:cNvSpPr/>
            <p:nvPr/>
          </p:nvSpPr>
          <p:spPr>
            <a:xfrm>
              <a:off x="912216" y="2268707"/>
              <a:ext cx="418018" cy="41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EDA62F-D5F8-EE4E-93F1-5841523B714F}"/>
                </a:ext>
              </a:extLst>
            </p:cNvPr>
            <p:cNvSpPr txBox="1"/>
            <p:nvPr/>
          </p:nvSpPr>
          <p:spPr>
            <a:xfrm>
              <a:off x="228005" y="2587488"/>
              <a:ext cx="1843505" cy="239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lvl="1"/>
              <a:endParaRPr lang="en-ID" sz="850" dirty="0">
                <a:latin typeface="Century Gothic" panose="020B0502020202020204" pitchFamily="34" charset="0"/>
                <a:ea typeface="Roboto" panose="02000000000000000000" pitchFamily="2" charset="0"/>
                <a:cs typeface="Century Gothic" panose="020B0502020202020204" pitchFamily="34" charset="0"/>
              </a:endParaRPr>
            </a:p>
          </p:txBody>
        </p:sp>
        <p:sp>
          <p:nvSpPr>
            <p:cNvPr id="12" name="Rectangle: Rounded Corners 40">
              <a:extLst>
                <a:ext uri="{FF2B5EF4-FFF2-40B4-BE49-F238E27FC236}">
                  <a16:creationId xmlns:a16="http://schemas.microsoft.com/office/drawing/2014/main" id="{AA76E88A-E825-A546-9269-CB6D6644EE44}"/>
                </a:ext>
              </a:extLst>
            </p:cNvPr>
            <p:cNvSpPr/>
            <p:nvPr/>
          </p:nvSpPr>
          <p:spPr>
            <a:xfrm>
              <a:off x="2272199" y="1645407"/>
              <a:ext cx="2015287" cy="3744741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DE6DC3DB-97C2-0644-81D7-01997BE48E8E}"/>
                </a:ext>
              </a:extLst>
            </p:cNvPr>
            <p:cNvSpPr/>
            <p:nvPr/>
          </p:nvSpPr>
          <p:spPr>
            <a:xfrm>
              <a:off x="2311290" y="1704314"/>
              <a:ext cx="1923512" cy="757244"/>
            </a:xfrm>
            <a:custGeom>
              <a:avLst/>
              <a:gdLst>
                <a:gd name="connsiteX0" fmla="*/ 584574 w 2454442"/>
                <a:gd name="connsiteY0" fmla="*/ 0 h 966260"/>
                <a:gd name="connsiteX1" fmla="*/ 1869868 w 2454442"/>
                <a:gd name="connsiteY1" fmla="*/ 0 h 966260"/>
                <a:gd name="connsiteX2" fmla="*/ 2454442 w 2454442"/>
                <a:gd name="connsiteY2" fmla="*/ 584574 h 966260"/>
                <a:gd name="connsiteX3" fmla="*/ 2454442 w 2454442"/>
                <a:gd name="connsiteY3" fmla="*/ 966260 h 966260"/>
                <a:gd name="connsiteX4" fmla="*/ 0 w 2454442"/>
                <a:gd name="connsiteY4" fmla="*/ 966260 h 966260"/>
                <a:gd name="connsiteX5" fmla="*/ 0 w 2454442"/>
                <a:gd name="connsiteY5" fmla="*/ 584574 h 966260"/>
                <a:gd name="connsiteX6" fmla="*/ 584574 w 2454442"/>
                <a:gd name="connsiteY6" fmla="*/ 0 h 9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442" h="966260">
                  <a:moveTo>
                    <a:pt x="584574" y="0"/>
                  </a:moveTo>
                  <a:lnTo>
                    <a:pt x="1869868" y="0"/>
                  </a:lnTo>
                  <a:cubicBezTo>
                    <a:pt x="2192719" y="0"/>
                    <a:pt x="2454442" y="261723"/>
                    <a:pt x="2454442" y="584574"/>
                  </a:cubicBezTo>
                  <a:lnTo>
                    <a:pt x="2454442" y="966260"/>
                  </a:lnTo>
                  <a:lnTo>
                    <a:pt x="0" y="966260"/>
                  </a:lnTo>
                  <a:lnTo>
                    <a:pt x="0" y="584574"/>
                  </a:lnTo>
                  <a:cubicBezTo>
                    <a:pt x="0" y="261723"/>
                    <a:pt x="261723" y="0"/>
                    <a:pt x="58457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7FFC30-BE2A-C742-800D-259423E882BC}"/>
                </a:ext>
              </a:extLst>
            </p:cNvPr>
            <p:cNvSpPr txBox="1"/>
            <p:nvPr/>
          </p:nvSpPr>
          <p:spPr>
            <a:xfrm>
              <a:off x="2363697" y="1689518"/>
              <a:ext cx="1843505" cy="618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PERPRES NO. 86 </a:t>
              </a:r>
            </a:p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TAHUN 2018</a:t>
              </a:r>
            </a:p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REFORMA AGRARIA</a:t>
              </a:r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0CF5C8F3-BF63-EE44-A84B-22F6E1B01F6E}"/>
                </a:ext>
              </a:extLst>
            </p:cNvPr>
            <p:cNvSpPr/>
            <p:nvPr/>
          </p:nvSpPr>
          <p:spPr>
            <a:xfrm>
              <a:off x="2311290" y="2567723"/>
              <a:ext cx="1923512" cy="2776918"/>
            </a:xfrm>
            <a:custGeom>
              <a:avLst/>
              <a:gdLst>
                <a:gd name="connsiteX0" fmla="*/ 0 w 2454442"/>
                <a:gd name="connsiteY0" fmla="*/ 0 h 3039979"/>
                <a:gd name="connsiteX1" fmla="*/ 2454442 w 2454442"/>
                <a:gd name="connsiteY1" fmla="*/ 0 h 3039979"/>
                <a:gd name="connsiteX2" fmla="*/ 2454442 w 2454442"/>
                <a:gd name="connsiteY2" fmla="*/ 2455405 h 3039979"/>
                <a:gd name="connsiteX3" fmla="*/ 1869868 w 2454442"/>
                <a:gd name="connsiteY3" fmla="*/ 3039979 h 3039979"/>
                <a:gd name="connsiteX4" fmla="*/ 584574 w 2454442"/>
                <a:gd name="connsiteY4" fmla="*/ 3039979 h 3039979"/>
                <a:gd name="connsiteX5" fmla="*/ 0 w 2454442"/>
                <a:gd name="connsiteY5" fmla="*/ 2455405 h 30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442" h="3039979">
                  <a:moveTo>
                    <a:pt x="0" y="0"/>
                  </a:moveTo>
                  <a:lnTo>
                    <a:pt x="2454442" y="0"/>
                  </a:lnTo>
                  <a:lnTo>
                    <a:pt x="2454442" y="2455405"/>
                  </a:lnTo>
                  <a:cubicBezTo>
                    <a:pt x="2454442" y="2778256"/>
                    <a:pt x="2192719" y="3039979"/>
                    <a:pt x="1869868" y="3039979"/>
                  </a:cubicBezTo>
                  <a:lnTo>
                    <a:pt x="584574" y="3039979"/>
                  </a:lnTo>
                  <a:cubicBezTo>
                    <a:pt x="261723" y="3039979"/>
                    <a:pt x="0" y="2778256"/>
                    <a:pt x="0" y="24554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D708A9-4B61-4647-9DAC-77343A670035}"/>
                </a:ext>
              </a:extLst>
            </p:cNvPr>
            <p:cNvSpPr/>
            <p:nvPr/>
          </p:nvSpPr>
          <p:spPr>
            <a:xfrm>
              <a:off x="3032747" y="2268707"/>
              <a:ext cx="418018" cy="41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19" name="Rectangle: Rounded Corners 47">
              <a:extLst>
                <a:ext uri="{FF2B5EF4-FFF2-40B4-BE49-F238E27FC236}">
                  <a16:creationId xmlns:a16="http://schemas.microsoft.com/office/drawing/2014/main" id="{B3761D1F-E6EB-2840-8D67-087471536104}"/>
                </a:ext>
              </a:extLst>
            </p:cNvPr>
            <p:cNvSpPr/>
            <p:nvPr/>
          </p:nvSpPr>
          <p:spPr>
            <a:xfrm>
              <a:off x="4383176" y="1641012"/>
              <a:ext cx="2015287" cy="3744741"/>
            </a:xfrm>
            <a:prstGeom prst="roundRect">
              <a:avLst>
                <a:gd name="adj" fmla="val 2381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20" name="Freeform: Shape 48">
              <a:extLst>
                <a:ext uri="{FF2B5EF4-FFF2-40B4-BE49-F238E27FC236}">
                  <a16:creationId xmlns:a16="http://schemas.microsoft.com/office/drawing/2014/main" id="{0A2E2912-C4F0-C246-A1AE-5D73319D05B0}"/>
                </a:ext>
              </a:extLst>
            </p:cNvPr>
            <p:cNvSpPr/>
            <p:nvPr/>
          </p:nvSpPr>
          <p:spPr>
            <a:xfrm>
              <a:off x="4431821" y="1699919"/>
              <a:ext cx="1923512" cy="757244"/>
            </a:xfrm>
            <a:custGeom>
              <a:avLst/>
              <a:gdLst>
                <a:gd name="connsiteX0" fmla="*/ 584574 w 2454442"/>
                <a:gd name="connsiteY0" fmla="*/ 0 h 966260"/>
                <a:gd name="connsiteX1" fmla="*/ 1869868 w 2454442"/>
                <a:gd name="connsiteY1" fmla="*/ 0 h 966260"/>
                <a:gd name="connsiteX2" fmla="*/ 2454442 w 2454442"/>
                <a:gd name="connsiteY2" fmla="*/ 584574 h 966260"/>
                <a:gd name="connsiteX3" fmla="*/ 2454442 w 2454442"/>
                <a:gd name="connsiteY3" fmla="*/ 966260 h 966260"/>
                <a:gd name="connsiteX4" fmla="*/ 0 w 2454442"/>
                <a:gd name="connsiteY4" fmla="*/ 966260 h 966260"/>
                <a:gd name="connsiteX5" fmla="*/ 0 w 2454442"/>
                <a:gd name="connsiteY5" fmla="*/ 584574 h 966260"/>
                <a:gd name="connsiteX6" fmla="*/ 584574 w 2454442"/>
                <a:gd name="connsiteY6" fmla="*/ 0 h 9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442" h="966260">
                  <a:moveTo>
                    <a:pt x="584574" y="0"/>
                  </a:moveTo>
                  <a:lnTo>
                    <a:pt x="1869868" y="0"/>
                  </a:lnTo>
                  <a:cubicBezTo>
                    <a:pt x="2192719" y="0"/>
                    <a:pt x="2454442" y="261723"/>
                    <a:pt x="2454442" y="584574"/>
                  </a:cubicBezTo>
                  <a:lnTo>
                    <a:pt x="2454442" y="966260"/>
                  </a:lnTo>
                  <a:lnTo>
                    <a:pt x="0" y="966260"/>
                  </a:lnTo>
                  <a:lnTo>
                    <a:pt x="0" y="584574"/>
                  </a:lnTo>
                  <a:cubicBezTo>
                    <a:pt x="0" y="261723"/>
                    <a:pt x="261723" y="0"/>
                    <a:pt x="58457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86D264-1FEC-3540-9EFB-B8C772FA5530}"/>
                </a:ext>
              </a:extLst>
            </p:cNvPr>
            <p:cNvSpPr txBox="1"/>
            <p:nvPr/>
          </p:nvSpPr>
          <p:spPr>
            <a:xfrm>
              <a:off x="4469067" y="1738251"/>
              <a:ext cx="1843505" cy="593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1000" b="1" dirty="0"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PP NO. 18/2021</a:t>
              </a:r>
            </a:p>
            <a:p>
              <a:pPr algn="ctr"/>
              <a:r>
                <a:rPr lang="en-ID" sz="1000" b="1" dirty="0"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HPL, HAT, SARUSUN &amp; PENDAFTARAN TANAH</a:t>
              </a:r>
            </a:p>
          </p:txBody>
        </p:sp>
        <p:sp>
          <p:nvSpPr>
            <p:cNvPr id="22" name="Freeform: Shape 50">
              <a:extLst>
                <a:ext uri="{FF2B5EF4-FFF2-40B4-BE49-F238E27FC236}">
                  <a16:creationId xmlns:a16="http://schemas.microsoft.com/office/drawing/2014/main" id="{A7552FBE-4782-EA47-A5A8-F4DB93B2071A}"/>
                </a:ext>
              </a:extLst>
            </p:cNvPr>
            <p:cNvSpPr/>
            <p:nvPr/>
          </p:nvSpPr>
          <p:spPr>
            <a:xfrm>
              <a:off x="4431821" y="2563328"/>
              <a:ext cx="1923512" cy="2776918"/>
            </a:xfrm>
            <a:custGeom>
              <a:avLst/>
              <a:gdLst>
                <a:gd name="connsiteX0" fmla="*/ 0 w 2454442"/>
                <a:gd name="connsiteY0" fmla="*/ 0 h 3039979"/>
                <a:gd name="connsiteX1" fmla="*/ 2454442 w 2454442"/>
                <a:gd name="connsiteY1" fmla="*/ 0 h 3039979"/>
                <a:gd name="connsiteX2" fmla="*/ 2454442 w 2454442"/>
                <a:gd name="connsiteY2" fmla="*/ 2455405 h 3039979"/>
                <a:gd name="connsiteX3" fmla="*/ 1869868 w 2454442"/>
                <a:gd name="connsiteY3" fmla="*/ 3039979 h 3039979"/>
                <a:gd name="connsiteX4" fmla="*/ 584574 w 2454442"/>
                <a:gd name="connsiteY4" fmla="*/ 3039979 h 3039979"/>
                <a:gd name="connsiteX5" fmla="*/ 0 w 2454442"/>
                <a:gd name="connsiteY5" fmla="*/ 2455405 h 30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442" h="3039979">
                  <a:moveTo>
                    <a:pt x="0" y="0"/>
                  </a:moveTo>
                  <a:lnTo>
                    <a:pt x="2454442" y="0"/>
                  </a:lnTo>
                  <a:lnTo>
                    <a:pt x="2454442" y="2455405"/>
                  </a:lnTo>
                  <a:cubicBezTo>
                    <a:pt x="2454442" y="2778256"/>
                    <a:pt x="2192719" y="3039979"/>
                    <a:pt x="1869868" y="3039979"/>
                  </a:cubicBezTo>
                  <a:lnTo>
                    <a:pt x="584574" y="3039979"/>
                  </a:lnTo>
                  <a:cubicBezTo>
                    <a:pt x="261723" y="3039979"/>
                    <a:pt x="0" y="2778256"/>
                    <a:pt x="0" y="245540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F668CA-6996-6E43-9AFD-E908F83ADD3C}"/>
                </a:ext>
              </a:extLst>
            </p:cNvPr>
            <p:cNvSpPr/>
            <p:nvPr/>
          </p:nvSpPr>
          <p:spPr>
            <a:xfrm>
              <a:off x="5153277" y="2264312"/>
              <a:ext cx="418018" cy="41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810A6713-001F-2247-A7C4-7558FE57F60F}"/>
                </a:ext>
              </a:extLst>
            </p:cNvPr>
            <p:cNvSpPr/>
            <p:nvPr/>
          </p:nvSpPr>
          <p:spPr>
            <a:xfrm>
              <a:off x="6499683" y="1630611"/>
              <a:ext cx="2015287" cy="3744741"/>
            </a:xfrm>
            <a:prstGeom prst="roundRect">
              <a:avLst>
                <a:gd name="adj" fmla="val 2381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27" name="Freeform: Shape 55">
              <a:extLst>
                <a:ext uri="{FF2B5EF4-FFF2-40B4-BE49-F238E27FC236}">
                  <a16:creationId xmlns:a16="http://schemas.microsoft.com/office/drawing/2014/main" id="{8BFCA8E2-A4E7-924D-8D31-3FE3E18A0065}"/>
                </a:ext>
              </a:extLst>
            </p:cNvPr>
            <p:cNvSpPr/>
            <p:nvPr/>
          </p:nvSpPr>
          <p:spPr>
            <a:xfrm>
              <a:off x="6548327" y="1689518"/>
              <a:ext cx="1923512" cy="757244"/>
            </a:xfrm>
            <a:custGeom>
              <a:avLst/>
              <a:gdLst>
                <a:gd name="connsiteX0" fmla="*/ 584574 w 2454442"/>
                <a:gd name="connsiteY0" fmla="*/ 0 h 966260"/>
                <a:gd name="connsiteX1" fmla="*/ 1869868 w 2454442"/>
                <a:gd name="connsiteY1" fmla="*/ 0 h 966260"/>
                <a:gd name="connsiteX2" fmla="*/ 2454442 w 2454442"/>
                <a:gd name="connsiteY2" fmla="*/ 584574 h 966260"/>
                <a:gd name="connsiteX3" fmla="*/ 2454442 w 2454442"/>
                <a:gd name="connsiteY3" fmla="*/ 966260 h 966260"/>
                <a:gd name="connsiteX4" fmla="*/ 0 w 2454442"/>
                <a:gd name="connsiteY4" fmla="*/ 966260 h 966260"/>
                <a:gd name="connsiteX5" fmla="*/ 0 w 2454442"/>
                <a:gd name="connsiteY5" fmla="*/ 584574 h 966260"/>
                <a:gd name="connsiteX6" fmla="*/ 584574 w 2454442"/>
                <a:gd name="connsiteY6" fmla="*/ 0 h 9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442" h="966260">
                  <a:moveTo>
                    <a:pt x="584574" y="0"/>
                  </a:moveTo>
                  <a:lnTo>
                    <a:pt x="1869868" y="0"/>
                  </a:lnTo>
                  <a:cubicBezTo>
                    <a:pt x="2192719" y="0"/>
                    <a:pt x="2454442" y="261723"/>
                    <a:pt x="2454442" y="584574"/>
                  </a:cubicBezTo>
                  <a:lnTo>
                    <a:pt x="2454442" y="966260"/>
                  </a:lnTo>
                  <a:lnTo>
                    <a:pt x="0" y="966260"/>
                  </a:lnTo>
                  <a:lnTo>
                    <a:pt x="0" y="584574"/>
                  </a:lnTo>
                  <a:cubicBezTo>
                    <a:pt x="0" y="261723"/>
                    <a:pt x="261723" y="0"/>
                    <a:pt x="58457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B7482F-FED1-6846-AFB2-04880DB974C8}"/>
                </a:ext>
              </a:extLst>
            </p:cNvPr>
            <p:cNvSpPr txBox="1"/>
            <p:nvPr/>
          </p:nvSpPr>
          <p:spPr>
            <a:xfrm>
              <a:off x="6585573" y="1727849"/>
              <a:ext cx="1843505" cy="618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PP </a:t>
              </a:r>
              <a:r>
                <a:rPr lang="en-ID" sz="105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Nomor</a:t>
              </a:r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 26 </a:t>
              </a:r>
              <a:r>
                <a:rPr lang="en-ID" sz="105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Tahun</a:t>
              </a:r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 2021</a:t>
              </a:r>
            </a:p>
            <a:p>
              <a:pPr algn="ctr"/>
              <a:r>
                <a:rPr lang="en-ID" sz="105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Penyelenggaraan</a:t>
              </a:r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 </a:t>
              </a:r>
              <a:r>
                <a:rPr lang="en-ID" sz="105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Bidang</a:t>
              </a:r>
              <a:r>
                <a:rPr lang="en-ID" sz="105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 </a:t>
              </a:r>
              <a:r>
                <a:rPr lang="en-ID" sz="1050" b="1" dirty="0" err="1">
                  <a:solidFill>
                    <a:schemeClr val="bg1"/>
                  </a:solidFill>
                  <a:latin typeface="Century Gothic" panose="020B0502020202020204" pitchFamily="34" charset="0"/>
                  <a:ea typeface="Roboto" panose="02000000000000000000" pitchFamily="2" charset="0"/>
                  <a:cs typeface="Century Gothic" panose="020B0502020202020204" pitchFamily="34" charset="0"/>
                </a:rPr>
                <a:t>Pertanian</a:t>
              </a:r>
              <a:endParaRPr lang="en-ID" sz="1000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entury Gothic" panose="020B0502020202020204" pitchFamily="34" charset="0"/>
              </a:endParaRPr>
            </a:p>
          </p:txBody>
        </p:sp>
        <p:sp>
          <p:nvSpPr>
            <p:cNvPr id="29" name="Freeform: Shape 57">
              <a:extLst>
                <a:ext uri="{FF2B5EF4-FFF2-40B4-BE49-F238E27FC236}">
                  <a16:creationId xmlns:a16="http://schemas.microsoft.com/office/drawing/2014/main" id="{ECCA8C07-6EAF-FB49-B884-15840E98BC6A}"/>
                </a:ext>
              </a:extLst>
            </p:cNvPr>
            <p:cNvSpPr/>
            <p:nvPr/>
          </p:nvSpPr>
          <p:spPr>
            <a:xfrm>
              <a:off x="6548327" y="2552927"/>
              <a:ext cx="1923512" cy="2776918"/>
            </a:xfrm>
            <a:custGeom>
              <a:avLst/>
              <a:gdLst>
                <a:gd name="connsiteX0" fmla="*/ 0 w 2454442"/>
                <a:gd name="connsiteY0" fmla="*/ 0 h 3039979"/>
                <a:gd name="connsiteX1" fmla="*/ 2454442 w 2454442"/>
                <a:gd name="connsiteY1" fmla="*/ 0 h 3039979"/>
                <a:gd name="connsiteX2" fmla="*/ 2454442 w 2454442"/>
                <a:gd name="connsiteY2" fmla="*/ 2455405 h 3039979"/>
                <a:gd name="connsiteX3" fmla="*/ 1869868 w 2454442"/>
                <a:gd name="connsiteY3" fmla="*/ 3039979 h 3039979"/>
                <a:gd name="connsiteX4" fmla="*/ 584574 w 2454442"/>
                <a:gd name="connsiteY4" fmla="*/ 3039979 h 3039979"/>
                <a:gd name="connsiteX5" fmla="*/ 0 w 2454442"/>
                <a:gd name="connsiteY5" fmla="*/ 2455405 h 30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442" h="3039979">
                  <a:moveTo>
                    <a:pt x="0" y="0"/>
                  </a:moveTo>
                  <a:lnTo>
                    <a:pt x="2454442" y="0"/>
                  </a:lnTo>
                  <a:lnTo>
                    <a:pt x="2454442" y="2455405"/>
                  </a:lnTo>
                  <a:cubicBezTo>
                    <a:pt x="2454442" y="2778256"/>
                    <a:pt x="2192719" y="3039979"/>
                    <a:pt x="1869868" y="3039979"/>
                  </a:cubicBezTo>
                  <a:lnTo>
                    <a:pt x="584574" y="3039979"/>
                  </a:lnTo>
                  <a:cubicBezTo>
                    <a:pt x="261723" y="3039979"/>
                    <a:pt x="0" y="2778256"/>
                    <a:pt x="0" y="245540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F8AF8E-3661-1F4E-9B98-7224561F7F66}"/>
                </a:ext>
              </a:extLst>
            </p:cNvPr>
            <p:cNvSpPr/>
            <p:nvPr/>
          </p:nvSpPr>
          <p:spPr>
            <a:xfrm>
              <a:off x="7269784" y="2253911"/>
              <a:ext cx="418018" cy="418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CD5CDD-6D0D-684D-8C84-34230AF4D8A3}"/>
                </a:ext>
              </a:extLst>
            </p:cNvPr>
            <p:cNvSpPr txBox="1"/>
            <p:nvPr/>
          </p:nvSpPr>
          <p:spPr>
            <a:xfrm>
              <a:off x="6525620" y="2616844"/>
              <a:ext cx="1879000" cy="231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endParaRPr lang="en-ID" sz="8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6" name="Rectangle: Rounded Corners 47">
            <a:extLst>
              <a:ext uri="{FF2B5EF4-FFF2-40B4-BE49-F238E27FC236}">
                <a16:creationId xmlns:a16="http://schemas.microsoft.com/office/drawing/2014/main" id="{305FEB5F-0CE5-8947-AC96-311FC8296090}"/>
              </a:ext>
            </a:extLst>
          </p:cNvPr>
          <p:cNvSpPr/>
          <p:nvPr/>
        </p:nvSpPr>
        <p:spPr>
          <a:xfrm>
            <a:off x="9174498" y="1162150"/>
            <a:ext cx="2009406" cy="3491305"/>
          </a:xfrm>
          <a:prstGeom prst="roundRect">
            <a:avLst>
              <a:gd name="adj" fmla="val 23817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37" name="Freeform: Shape 48">
            <a:extLst>
              <a:ext uri="{FF2B5EF4-FFF2-40B4-BE49-F238E27FC236}">
                <a16:creationId xmlns:a16="http://schemas.microsoft.com/office/drawing/2014/main" id="{1F8D1059-4CC1-D042-9B1D-00BC16B5383A}"/>
              </a:ext>
            </a:extLst>
          </p:cNvPr>
          <p:cNvSpPr/>
          <p:nvPr/>
        </p:nvSpPr>
        <p:spPr>
          <a:xfrm>
            <a:off x="9213750" y="1205587"/>
            <a:ext cx="1917899" cy="705995"/>
          </a:xfrm>
          <a:custGeom>
            <a:avLst/>
            <a:gdLst>
              <a:gd name="connsiteX0" fmla="*/ 584574 w 2454442"/>
              <a:gd name="connsiteY0" fmla="*/ 0 h 966260"/>
              <a:gd name="connsiteX1" fmla="*/ 1869868 w 2454442"/>
              <a:gd name="connsiteY1" fmla="*/ 0 h 966260"/>
              <a:gd name="connsiteX2" fmla="*/ 2454442 w 2454442"/>
              <a:gd name="connsiteY2" fmla="*/ 584574 h 966260"/>
              <a:gd name="connsiteX3" fmla="*/ 2454442 w 2454442"/>
              <a:gd name="connsiteY3" fmla="*/ 966260 h 966260"/>
              <a:gd name="connsiteX4" fmla="*/ 0 w 2454442"/>
              <a:gd name="connsiteY4" fmla="*/ 966260 h 966260"/>
              <a:gd name="connsiteX5" fmla="*/ 0 w 2454442"/>
              <a:gd name="connsiteY5" fmla="*/ 584574 h 966260"/>
              <a:gd name="connsiteX6" fmla="*/ 584574 w 2454442"/>
              <a:gd name="connsiteY6" fmla="*/ 0 h 9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4442" h="966260">
                <a:moveTo>
                  <a:pt x="584574" y="0"/>
                </a:moveTo>
                <a:lnTo>
                  <a:pt x="1869868" y="0"/>
                </a:lnTo>
                <a:cubicBezTo>
                  <a:pt x="2192719" y="0"/>
                  <a:pt x="2454442" y="261723"/>
                  <a:pt x="2454442" y="584574"/>
                </a:cubicBezTo>
                <a:lnTo>
                  <a:pt x="2454442" y="966260"/>
                </a:lnTo>
                <a:lnTo>
                  <a:pt x="0" y="966260"/>
                </a:lnTo>
                <a:lnTo>
                  <a:pt x="0" y="584574"/>
                </a:lnTo>
                <a:cubicBezTo>
                  <a:pt x="0" y="261723"/>
                  <a:pt x="261723" y="0"/>
                  <a:pt x="584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38" name="Freeform: Shape 50">
            <a:extLst>
              <a:ext uri="{FF2B5EF4-FFF2-40B4-BE49-F238E27FC236}">
                <a16:creationId xmlns:a16="http://schemas.microsoft.com/office/drawing/2014/main" id="{184AB3EA-822D-A84F-8964-22462D6E4E91}"/>
              </a:ext>
            </a:extLst>
          </p:cNvPr>
          <p:cNvSpPr/>
          <p:nvPr/>
        </p:nvSpPr>
        <p:spPr>
          <a:xfrm>
            <a:off x="9213750" y="2074170"/>
            <a:ext cx="1970154" cy="2516446"/>
          </a:xfrm>
          <a:custGeom>
            <a:avLst/>
            <a:gdLst>
              <a:gd name="connsiteX0" fmla="*/ 0 w 2454442"/>
              <a:gd name="connsiteY0" fmla="*/ 0 h 3039979"/>
              <a:gd name="connsiteX1" fmla="*/ 2454442 w 2454442"/>
              <a:gd name="connsiteY1" fmla="*/ 0 h 3039979"/>
              <a:gd name="connsiteX2" fmla="*/ 2454442 w 2454442"/>
              <a:gd name="connsiteY2" fmla="*/ 2455405 h 3039979"/>
              <a:gd name="connsiteX3" fmla="*/ 1869868 w 2454442"/>
              <a:gd name="connsiteY3" fmla="*/ 3039979 h 3039979"/>
              <a:gd name="connsiteX4" fmla="*/ 584574 w 2454442"/>
              <a:gd name="connsiteY4" fmla="*/ 3039979 h 3039979"/>
              <a:gd name="connsiteX5" fmla="*/ 0 w 2454442"/>
              <a:gd name="connsiteY5" fmla="*/ 2455405 h 303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442" h="3039979">
                <a:moveTo>
                  <a:pt x="0" y="0"/>
                </a:moveTo>
                <a:lnTo>
                  <a:pt x="2454442" y="0"/>
                </a:lnTo>
                <a:lnTo>
                  <a:pt x="2454442" y="2455405"/>
                </a:lnTo>
                <a:cubicBezTo>
                  <a:pt x="2454442" y="2778256"/>
                  <a:pt x="2192719" y="3039979"/>
                  <a:pt x="1869868" y="3039979"/>
                </a:cubicBezTo>
                <a:lnTo>
                  <a:pt x="584574" y="3039979"/>
                </a:lnTo>
                <a:cubicBezTo>
                  <a:pt x="261723" y="3039979"/>
                  <a:pt x="0" y="2778256"/>
                  <a:pt x="0" y="24554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Pemohon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badan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hukum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berbentuk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Perseroan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Terbatas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termasuk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BUMN/BUMD dan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penggunaannya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untuk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perkebunan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,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diwajibkan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memfasilitasi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pembangunan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kebun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masyarakat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sekitar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seluas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20%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dari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luas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tanah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yang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dimohon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Hak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Guna Usaha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untuk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masyarakat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sekitar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,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apabila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belum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dilaksanakan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saat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perpanjangan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Montserrat" pitchFamily="2" charset="0"/>
              </a:rPr>
              <a:t>pembaruan</a:t>
            </a:r>
            <a:r>
              <a:rPr lang="en-US" sz="1000" dirty="0">
                <a:solidFill>
                  <a:schemeClr val="tx1"/>
                </a:solidFill>
                <a:latin typeface="Montserrat" pitchFamily="2" charset="0"/>
              </a:rPr>
              <a:t>.</a:t>
            </a:r>
            <a:r>
              <a:rPr lang="en-US" sz="12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5BF94B-FA7E-9A42-8915-469758514470}"/>
              </a:ext>
            </a:extLst>
          </p:cNvPr>
          <p:cNvSpPr/>
          <p:nvPr/>
        </p:nvSpPr>
        <p:spPr>
          <a:xfrm>
            <a:off x="9964300" y="1802876"/>
            <a:ext cx="416798" cy="330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8EF66-4278-8E4A-8732-3BF4DE3C3439}"/>
              </a:ext>
            </a:extLst>
          </p:cNvPr>
          <p:cNvSpPr txBox="1"/>
          <p:nvPr/>
        </p:nvSpPr>
        <p:spPr>
          <a:xfrm>
            <a:off x="9253636" y="1186534"/>
            <a:ext cx="1838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entury Gothic" panose="020B0502020202020204" pitchFamily="34" charset="0"/>
              </a:rPr>
              <a:t>PERMEN ATR/KBPN NO. 18/2021</a:t>
            </a:r>
          </a:p>
          <a:p>
            <a:pPr algn="ctr"/>
            <a:r>
              <a:rPr lang="en-ID" sz="900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entury Gothic" panose="020B0502020202020204" pitchFamily="34" charset="0"/>
              </a:rPr>
              <a:t>TATA CARA PENETAPAN </a:t>
            </a:r>
          </a:p>
          <a:p>
            <a:pPr algn="ctr"/>
            <a:r>
              <a:rPr lang="en-ID" sz="900" b="1" dirty="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entury Gothic" panose="020B0502020202020204" pitchFamily="34" charset="0"/>
              </a:rPr>
              <a:t>HPL DAN HAT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F698E2-93A8-0D46-BBA8-0CEC1751296F}"/>
              </a:ext>
            </a:extLst>
          </p:cNvPr>
          <p:cNvSpPr/>
          <p:nvPr/>
        </p:nvSpPr>
        <p:spPr>
          <a:xfrm>
            <a:off x="4918296" y="2865309"/>
            <a:ext cx="199516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</a:tabLst>
            </a:pPr>
            <a:endParaRPr lang="en-ID" sz="700" b="1" dirty="0">
              <a:solidFill>
                <a:prstClr val="black"/>
              </a:solidFill>
              <a:latin typeface="Century Gothic" panose="020B0502020202020204" pitchFamily="34" charset="0"/>
              <a:ea typeface="Roboto" panose="02000000000000000000" pitchFamily="2" charset="0"/>
              <a:cs typeface="Century Gothic" panose="020B0502020202020204" pitchFamily="34" charset="0"/>
              <a:sym typeface="Barlow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C16AC5-F549-DB41-B7B9-5E4FB794A9DF}"/>
              </a:ext>
            </a:extLst>
          </p:cNvPr>
          <p:cNvSpPr txBox="1"/>
          <p:nvPr/>
        </p:nvSpPr>
        <p:spPr>
          <a:xfrm>
            <a:off x="678776" y="2150976"/>
            <a:ext cx="19835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Perusahaan Perkebunan yang </a:t>
            </a:r>
            <a:r>
              <a:rPr lang="en-US" sz="900" spc="-70" dirty="0" err="1">
                <a:latin typeface="Montserrat" pitchFamily="2" charset="0"/>
                <a:ea typeface="Bookman Old Style" charset="0"/>
                <a:cs typeface="Bookman Old Style" charset="0"/>
              </a:rPr>
              <a:t>mendapatkan</a:t>
            </a:r>
            <a:r>
              <a:rPr lang="en-US" sz="900" spc="-7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spc="-70" dirty="0" err="1">
                <a:latin typeface="Montserrat" pitchFamily="2" charset="0"/>
                <a:ea typeface="Bookman Old Style" charset="0"/>
                <a:cs typeface="Bookman Old Style" charset="0"/>
              </a:rPr>
              <a:t>Perizinan</a:t>
            </a:r>
            <a:r>
              <a:rPr lang="en-US" sz="900" spc="-7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spc="-70" dirty="0" err="1">
                <a:latin typeface="Montserrat" pitchFamily="2" charset="0"/>
                <a:ea typeface="Bookman Old Style" charset="0"/>
                <a:cs typeface="Bookman Old Style" charset="0"/>
              </a:rPr>
              <a:t>Berusaha</a:t>
            </a:r>
            <a:r>
              <a:rPr lang="en-US" sz="900" spc="-7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untuk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budi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daya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yang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seluruh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atau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sebagian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lahannya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berasal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dari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: </a:t>
            </a:r>
          </a:p>
          <a:p>
            <a:pPr marL="138113" indent="-127000"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Area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Penggunaan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Lain yang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berada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di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luar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Hak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Guna Usaha; dan/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atau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</a:p>
          <a:p>
            <a:pPr marL="138113" indent="-127000">
              <a:buFont typeface="+mj-lt"/>
              <a:buAutoNum type="alphaLcPeriod"/>
            </a:pP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areal yang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berasal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dari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Pelepasan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Kawasan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Hutan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;</a:t>
            </a:r>
          </a:p>
          <a:p>
            <a:pPr marL="11113" algn="just"/>
            <a:r>
              <a:rPr lang="en-US" sz="900" spc="-90" dirty="0" err="1">
                <a:latin typeface="Montserrat" pitchFamily="2" charset="0"/>
                <a:ea typeface="Bookman Old Style" charset="0"/>
                <a:cs typeface="Bookman Old Style" charset="0"/>
              </a:rPr>
              <a:t>wajib</a:t>
            </a:r>
            <a:r>
              <a:rPr lang="en-US" sz="900" spc="-9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spc="-90" dirty="0" err="1">
                <a:latin typeface="Montserrat" pitchFamily="2" charset="0"/>
                <a:ea typeface="Bookman Old Style" charset="0"/>
                <a:cs typeface="Bookman Old Style" charset="0"/>
              </a:rPr>
              <a:t>memfasilitasi</a:t>
            </a:r>
            <a:r>
              <a:rPr lang="en-US" sz="900" spc="-9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spc="-90" dirty="0" err="1">
                <a:latin typeface="Montserrat" pitchFamily="2" charset="0"/>
                <a:ea typeface="Bookman Old Style" charset="0"/>
                <a:cs typeface="Bookman Old Style" charset="0"/>
              </a:rPr>
              <a:t>pembangunan</a:t>
            </a:r>
            <a:r>
              <a:rPr lang="en-US" sz="900" spc="-9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kebun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masyarakat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sekitar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seluas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20% (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dua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puluh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persen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)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dari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luas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lahan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tersebut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664BA-F4DB-494A-9B3B-0E03665555C7}"/>
              </a:ext>
            </a:extLst>
          </p:cNvPr>
          <p:cNvSpPr txBox="1"/>
          <p:nvPr/>
        </p:nvSpPr>
        <p:spPr>
          <a:xfrm>
            <a:off x="2799240" y="2138287"/>
            <a:ext cx="20176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 algn="just">
              <a:buFont typeface="+mj-lt"/>
              <a:buAutoNum type="arabicPeriod"/>
            </a:pP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Tanah yang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diperoleh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dari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dirty="0" err="1">
                <a:latin typeface="Montserrat" pitchFamily="2" charset="0"/>
                <a:ea typeface="Bookman Old Style" charset="0"/>
                <a:cs typeface="Bookman Old Style" charset="0"/>
              </a:rPr>
              <a:t>kewajiban</a:t>
            </a:r>
            <a:r>
              <a:rPr lang="en-US" sz="90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menyediakan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paling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sedikit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20% (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dua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puluh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persen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)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dari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luas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spc="-60" dirty="0">
                <a:latin typeface="Montserrat" pitchFamily="2" charset="0"/>
                <a:ea typeface="Bookman Old Style" charset="0"/>
                <a:cs typeface="Bookman Old Style" charset="0"/>
              </a:rPr>
              <a:t>Tanah Negara yang </a:t>
            </a:r>
            <a:r>
              <a:rPr lang="en-US" sz="900" b="1" spc="-60" dirty="0" err="1">
                <a:latin typeface="Montserrat" pitchFamily="2" charset="0"/>
                <a:ea typeface="Bookman Old Style" charset="0"/>
                <a:cs typeface="Bookman Old Style" charset="0"/>
              </a:rPr>
              <a:t>diberikan</a:t>
            </a:r>
            <a:r>
              <a:rPr lang="en-US" sz="900" b="1" spc="-6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spc="-60" dirty="0" err="1">
                <a:latin typeface="Montserrat" pitchFamily="2" charset="0"/>
                <a:ea typeface="Bookman Old Style" charset="0"/>
                <a:cs typeface="Bookman Old Style" charset="0"/>
              </a:rPr>
              <a:t>kepada</a:t>
            </a:r>
            <a:r>
              <a:rPr lang="en-US" sz="900" b="1" spc="-6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spc="-60" dirty="0" err="1">
                <a:latin typeface="Montserrat" pitchFamily="2" charset="0"/>
                <a:ea typeface="Bookman Old Style" charset="0"/>
                <a:cs typeface="Bookman Old Style" charset="0"/>
              </a:rPr>
              <a:t>pemegang</a:t>
            </a:r>
            <a:r>
              <a:rPr lang="en-US" sz="900" b="1" spc="-60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Hak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Guna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Usaha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dalam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proses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pemberian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,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perpanjangan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atau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pembaruan</a:t>
            </a:r>
            <a:r>
              <a:rPr lang="en-US" sz="900" b="1" dirty="0">
                <a:latin typeface="Montserrat" pitchFamily="2" charset="0"/>
                <a:ea typeface="Bookman Old Style" charset="0"/>
                <a:cs typeface="Bookman Old Style" charset="0"/>
              </a:rPr>
              <a:t> </a:t>
            </a:r>
            <a:r>
              <a:rPr lang="en-US" sz="900" b="1" dirty="0" err="1">
                <a:latin typeface="Montserrat" pitchFamily="2" charset="0"/>
                <a:ea typeface="Bookman Old Style" charset="0"/>
                <a:cs typeface="Bookman Old Style" charset="0"/>
              </a:rPr>
              <a:t>haknya</a:t>
            </a:r>
            <a:r>
              <a:rPr lang="en-US" sz="900" b="1" dirty="0">
                <a:latin typeface="Bookman Old Style" pitchFamily="18" charset="0"/>
                <a:ea typeface="Bookman Old Style" charset="0"/>
                <a:cs typeface="Bookman Old Style" charset="0"/>
              </a:rPr>
              <a:t>.</a:t>
            </a:r>
          </a:p>
          <a:p>
            <a:pPr marL="85725" indent="-85725" algn="just">
              <a:buFont typeface="+mj-lt"/>
              <a:buAutoNum type="arabicPeriod"/>
            </a:pPr>
            <a:r>
              <a:rPr lang="sv-SE" sz="900" dirty="0">
                <a:latin typeface="Montserrat" pitchFamily="2" charset="0"/>
              </a:rPr>
              <a:t>Tanah yang berasal dari Pelepasan Kawasan Hutan </a:t>
            </a:r>
            <a:r>
              <a:rPr lang="es-ES" sz="900" dirty="0">
                <a:latin typeface="Montserrat" pitchFamily="2" charset="0"/>
              </a:rPr>
              <a:t>Negara dan/</a:t>
            </a:r>
            <a:r>
              <a:rPr lang="es-ES" sz="900" dirty="0" err="1">
                <a:latin typeface="Montserrat" pitchFamily="2" charset="0"/>
              </a:rPr>
              <a:t>atau</a:t>
            </a:r>
            <a:r>
              <a:rPr lang="es-ES" sz="900" dirty="0">
                <a:latin typeface="Montserrat" pitchFamily="2" charset="0"/>
              </a:rPr>
              <a:t> </a:t>
            </a:r>
            <a:r>
              <a:rPr lang="es-ES" sz="900" dirty="0" err="1">
                <a:latin typeface="Montserrat" pitchFamily="2" charset="0"/>
              </a:rPr>
              <a:t>hasil</a:t>
            </a:r>
            <a:r>
              <a:rPr lang="es-ES" sz="900" dirty="0">
                <a:latin typeface="Montserrat" pitchFamily="2" charset="0"/>
              </a:rPr>
              <a:t> </a:t>
            </a:r>
            <a:r>
              <a:rPr lang="es-ES" sz="900" dirty="0" err="1">
                <a:latin typeface="Montserrat" pitchFamily="2" charset="0"/>
              </a:rPr>
              <a:t>perubahan</a:t>
            </a:r>
            <a:r>
              <a:rPr lang="es-ES" sz="900" dirty="0">
                <a:latin typeface="Montserrat" pitchFamily="2" charset="0"/>
              </a:rPr>
              <a:t> batas </a:t>
            </a:r>
            <a:r>
              <a:rPr lang="es-ES" sz="900" dirty="0" err="1">
                <a:latin typeface="Montserrat" pitchFamily="2" charset="0"/>
              </a:rPr>
              <a:t>Kawasan</a:t>
            </a:r>
            <a:r>
              <a:rPr lang="es-E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Hutan</a:t>
            </a:r>
            <a:r>
              <a:rPr lang="en-US" sz="900" dirty="0">
                <a:latin typeface="Montserrat" pitchFamily="2" charset="0"/>
              </a:rPr>
              <a:t> yang </a:t>
            </a:r>
            <a:r>
              <a:rPr lang="en-US" sz="900" dirty="0" err="1">
                <a:latin typeface="Montserrat" pitchFamily="2" charset="0"/>
              </a:rPr>
              <a:t>ditetapkan</a:t>
            </a:r>
            <a:r>
              <a:rPr lang="en-US" sz="900" dirty="0">
                <a:latin typeface="Montserrat" pitchFamily="2" charset="0"/>
              </a:rPr>
              <a:t> oleh Menteri </a:t>
            </a:r>
            <a:r>
              <a:rPr lang="en-US" sz="900" dirty="0" err="1">
                <a:latin typeface="Montserrat" pitchFamily="2" charset="0"/>
              </a:rPr>
              <a:t>Lingkungan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Hidup</a:t>
            </a:r>
            <a:r>
              <a:rPr lang="en-US" sz="900" dirty="0">
                <a:latin typeface="Montserrat" pitchFamily="2" charset="0"/>
              </a:rPr>
              <a:t> dan </a:t>
            </a:r>
            <a:r>
              <a:rPr lang="en-US" sz="900" dirty="0" err="1">
                <a:latin typeface="Montserrat" pitchFamily="2" charset="0"/>
              </a:rPr>
              <a:t>Kehutanan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sebagai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sumber</a:t>
            </a:r>
            <a:r>
              <a:rPr lang="en-US" sz="900" dirty="0">
                <a:latin typeface="Montserrat" pitchFamily="2" charset="0"/>
              </a:rPr>
              <a:t> TORA.</a:t>
            </a:r>
            <a:endParaRPr lang="en-US" sz="900" dirty="0">
              <a:latin typeface="Montserrat" pitchFamily="2" charset="0"/>
              <a:ea typeface="Bookman Old Style" charset="0"/>
              <a:cs typeface="Bookman Old Style" charset="0"/>
            </a:endParaRPr>
          </a:p>
          <a:p>
            <a:pPr algn="just"/>
            <a:endParaRPr lang="en-US" sz="1100" dirty="0">
              <a:latin typeface="Bookman Old Style" pitchFamily="18" charset="0"/>
              <a:ea typeface="Bookman Old Style" charset="0"/>
              <a:cs typeface="Bookman Old Styl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5800" y="2022046"/>
            <a:ext cx="203016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Montserrat" pitchFamily="2" charset="0"/>
              </a:rPr>
              <a:t>Perusahaan Perkebunan yang </a:t>
            </a:r>
            <a:r>
              <a:rPr lang="en-US" sz="900" dirty="0" err="1">
                <a:latin typeface="Montserrat" pitchFamily="2" charset="0"/>
              </a:rPr>
              <a:t>mendapatkan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Perizinan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Berusaha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untuk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budi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daya</a:t>
            </a:r>
            <a:r>
              <a:rPr lang="en-US" sz="900" dirty="0">
                <a:latin typeface="Montserrat" pitchFamily="2" charset="0"/>
              </a:rPr>
              <a:t> yang </a:t>
            </a:r>
            <a:r>
              <a:rPr lang="en-US" sz="900" dirty="0" err="1">
                <a:latin typeface="Montserrat" pitchFamily="2" charset="0"/>
              </a:rPr>
              <a:t>seluruh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atau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sebagian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lahannya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berasal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dari</a:t>
            </a:r>
            <a:r>
              <a:rPr lang="en-US" sz="900" dirty="0">
                <a:latin typeface="Montserrat" pitchFamily="2" charset="0"/>
              </a:rPr>
              <a:t> Area </a:t>
            </a:r>
            <a:r>
              <a:rPr lang="en-US" sz="900" dirty="0" err="1">
                <a:latin typeface="Montserrat" pitchFamily="2" charset="0"/>
              </a:rPr>
              <a:t>Penggunaan</a:t>
            </a:r>
            <a:r>
              <a:rPr lang="en-US" sz="900" dirty="0">
                <a:latin typeface="Montserrat" pitchFamily="2" charset="0"/>
              </a:rPr>
              <a:t> Lain yang </a:t>
            </a:r>
            <a:r>
              <a:rPr lang="en-US" sz="900" dirty="0" err="1">
                <a:latin typeface="Montserrat" pitchFamily="2" charset="0"/>
              </a:rPr>
              <a:t>berada</a:t>
            </a:r>
            <a:r>
              <a:rPr lang="en-US" sz="900" dirty="0">
                <a:latin typeface="Montserrat" pitchFamily="2" charset="0"/>
              </a:rPr>
              <a:t> di </a:t>
            </a:r>
            <a:r>
              <a:rPr lang="en-US" sz="900" dirty="0" err="1">
                <a:latin typeface="Montserrat" pitchFamily="2" charset="0"/>
              </a:rPr>
              <a:t>luar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Hak</a:t>
            </a:r>
            <a:r>
              <a:rPr lang="en-US" sz="900" dirty="0">
                <a:latin typeface="Montserrat" pitchFamily="2" charset="0"/>
              </a:rPr>
              <a:t> Guna Usaha dan/</a:t>
            </a:r>
            <a:r>
              <a:rPr lang="en-US" sz="900" dirty="0" err="1">
                <a:latin typeface="Montserrat" pitchFamily="2" charset="0"/>
              </a:rPr>
              <a:t>atau</a:t>
            </a:r>
            <a:r>
              <a:rPr lang="en-US" sz="900" dirty="0">
                <a:latin typeface="Montserrat" pitchFamily="2" charset="0"/>
              </a:rPr>
              <a:t> area yang </a:t>
            </a:r>
            <a:r>
              <a:rPr lang="en-US" sz="900" dirty="0" err="1">
                <a:latin typeface="Montserrat" pitchFamily="2" charset="0"/>
              </a:rPr>
              <a:t>berasal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dari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Pelepasan</a:t>
            </a:r>
            <a:r>
              <a:rPr lang="en-US" sz="900" dirty="0">
                <a:latin typeface="Montserrat" pitchFamily="2" charset="0"/>
              </a:rPr>
              <a:t> Kawasan </a:t>
            </a:r>
            <a:r>
              <a:rPr lang="en-US" sz="900" dirty="0" err="1">
                <a:latin typeface="Montserrat" pitchFamily="2" charset="0"/>
              </a:rPr>
              <a:t>Hutan</a:t>
            </a:r>
            <a:r>
              <a:rPr lang="en-US" sz="900" dirty="0">
                <a:latin typeface="Montserrat" pitchFamily="2" charset="0"/>
              </a:rPr>
              <a:t>, </a:t>
            </a:r>
            <a:r>
              <a:rPr lang="en-US" sz="900" dirty="0" err="1">
                <a:latin typeface="Montserrat" pitchFamily="2" charset="0"/>
              </a:rPr>
              <a:t>wajib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memfasilitasi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pembangunan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kebun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masyarakat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sekitar</a:t>
            </a:r>
            <a:r>
              <a:rPr lang="en-US" sz="900" dirty="0">
                <a:latin typeface="Montserrat" pitchFamily="2" charset="0"/>
              </a:rPr>
              <a:t>, </a:t>
            </a:r>
            <a:r>
              <a:rPr lang="en-US" sz="900" dirty="0" err="1">
                <a:latin typeface="Montserrat" pitchFamily="2" charset="0"/>
              </a:rPr>
              <a:t>seluas</a:t>
            </a:r>
            <a:r>
              <a:rPr lang="en-US" sz="900" dirty="0">
                <a:latin typeface="Montserrat" pitchFamily="2" charset="0"/>
              </a:rPr>
              <a:t> 20% (</a:t>
            </a:r>
            <a:r>
              <a:rPr lang="en-US" sz="900" dirty="0" err="1">
                <a:latin typeface="Montserrat" pitchFamily="2" charset="0"/>
              </a:rPr>
              <a:t>dua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puluh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persen</a:t>
            </a:r>
            <a:r>
              <a:rPr lang="en-US" sz="900" dirty="0">
                <a:latin typeface="Montserrat" pitchFamily="2" charset="0"/>
              </a:rPr>
              <a:t>) </a:t>
            </a:r>
            <a:r>
              <a:rPr lang="en-US" sz="900" dirty="0" err="1">
                <a:latin typeface="Montserrat" pitchFamily="2" charset="0"/>
              </a:rPr>
              <a:t>dari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luas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lahan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tersebut</a:t>
            </a:r>
            <a:r>
              <a:rPr lang="en-US" sz="900" dirty="0">
                <a:latin typeface="Montserrat" pitchFamily="2" charset="0"/>
              </a:rPr>
              <a:t> dan </a:t>
            </a:r>
            <a:r>
              <a:rPr lang="en-US" sz="900" dirty="0" err="1">
                <a:latin typeface="Montserrat" pitchFamily="2" charset="0"/>
              </a:rPr>
              <a:t>dilaksanakan</a:t>
            </a:r>
            <a:r>
              <a:rPr lang="en-US" sz="900" dirty="0">
                <a:latin typeface="Montserrat" pitchFamily="2" charset="0"/>
              </a:rPr>
              <a:t> paling </a:t>
            </a:r>
            <a:r>
              <a:rPr lang="en-US" sz="900" dirty="0" err="1">
                <a:latin typeface="Montserrat" pitchFamily="2" charset="0"/>
              </a:rPr>
              <a:t>lambat</a:t>
            </a:r>
            <a:r>
              <a:rPr lang="en-US" sz="900" dirty="0">
                <a:latin typeface="Montserrat" pitchFamily="2" charset="0"/>
              </a:rPr>
              <a:t> 3 (</a:t>
            </a:r>
            <a:r>
              <a:rPr lang="en-US" sz="900" dirty="0" err="1">
                <a:latin typeface="Montserrat" pitchFamily="2" charset="0"/>
              </a:rPr>
              <a:t>tiga</a:t>
            </a:r>
            <a:r>
              <a:rPr lang="en-US" sz="900" dirty="0">
                <a:latin typeface="Montserrat" pitchFamily="2" charset="0"/>
              </a:rPr>
              <a:t>) </a:t>
            </a:r>
            <a:r>
              <a:rPr lang="en-US" sz="900" dirty="0" err="1">
                <a:latin typeface="Montserrat" pitchFamily="2" charset="0"/>
              </a:rPr>
              <a:t>tahun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sejak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lahan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untuk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usaha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perkebunan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diberikan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Hak</a:t>
            </a:r>
            <a:r>
              <a:rPr lang="en-US" sz="900" dirty="0">
                <a:latin typeface="Montserrat" pitchFamily="2" charset="0"/>
              </a:rPr>
              <a:t> Guna Usaha.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3376" y="2128430"/>
            <a:ext cx="1990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900" spc="-60" dirty="0">
                <a:latin typeface="Montserrat" pitchFamily="2" charset="0"/>
              </a:rPr>
              <a:t>Pemegang HGU berkewajiban </a:t>
            </a:r>
            <a:r>
              <a:rPr lang="nb-NO" sz="900" spc="-70" dirty="0">
                <a:latin typeface="Montserrat" pitchFamily="2" charset="0"/>
              </a:rPr>
              <a:t>untuk </a:t>
            </a:r>
            <a:r>
              <a:rPr lang="en-US" sz="900" spc="-70" dirty="0" err="1">
                <a:latin typeface="Montserrat" pitchFamily="2" charset="0"/>
              </a:rPr>
              <a:t>memfasilitasi</a:t>
            </a:r>
            <a:r>
              <a:rPr lang="en-US" sz="900" spc="-70" dirty="0">
                <a:latin typeface="Montserrat" pitchFamily="2" charset="0"/>
              </a:rPr>
              <a:t> </a:t>
            </a:r>
            <a:r>
              <a:rPr lang="en-US" sz="900" spc="-70" dirty="0" err="1">
                <a:latin typeface="Montserrat" pitchFamily="2" charset="0"/>
              </a:rPr>
              <a:t>pembangunan</a:t>
            </a:r>
            <a:r>
              <a:rPr lang="en-US" sz="900" spc="-7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kebun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masyarakat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sekitar</a:t>
            </a:r>
            <a:r>
              <a:rPr lang="en-US" sz="900" dirty="0">
                <a:latin typeface="Montserrat" pitchFamily="2" charset="0"/>
              </a:rPr>
              <a:t> paling </a:t>
            </a:r>
            <a:r>
              <a:rPr lang="en-US" sz="900" dirty="0" err="1">
                <a:latin typeface="Montserrat" pitchFamily="2" charset="0"/>
              </a:rPr>
              <a:t>sedikit</a:t>
            </a:r>
            <a:r>
              <a:rPr lang="en-US" sz="900" dirty="0">
                <a:latin typeface="Montserrat" pitchFamily="2" charset="0"/>
              </a:rPr>
              <a:t> 20% (</a:t>
            </a:r>
            <a:r>
              <a:rPr lang="en-US" sz="900" dirty="0" err="1">
                <a:latin typeface="Montserrat" pitchFamily="2" charset="0"/>
              </a:rPr>
              <a:t>dua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puluh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persen</a:t>
            </a:r>
            <a:r>
              <a:rPr lang="en-US" sz="900" dirty="0">
                <a:latin typeface="Montserrat" pitchFamily="2" charset="0"/>
              </a:rPr>
              <a:t>) </a:t>
            </a:r>
            <a:r>
              <a:rPr lang="en-US" sz="900" dirty="0" err="1">
                <a:latin typeface="Montserrat" pitchFamily="2" charset="0"/>
              </a:rPr>
              <a:t>dari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luas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tanah</a:t>
            </a:r>
            <a:r>
              <a:rPr lang="en-US" sz="900" dirty="0">
                <a:latin typeface="Montserrat" pitchFamily="2" charset="0"/>
              </a:rPr>
              <a:t> yang </a:t>
            </a:r>
            <a:r>
              <a:rPr lang="en-US" sz="900" dirty="0" err="1">
                <a:latin typeface="Montserrat" pitchFamily="2" charset="0"/>
              </a:rPr>
              <a:t>diberikan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Hak</a:t>
            </a:r>
            <a:r>
              <a:rPr lang="en-US" sz="900" dirty="0">
                <a:latin typeface="Montserrat" pitchFamily="2" charset="0"/>
              </a:rPr>
              <a:t> Guna Usaha, </a:t>
            </a:r>
            <a:r>
              <a:rPr lang="en-US" sz="900" dirty="0" err="1">
                <a:latin typeface="Montserrat" pitchFamily="2" charset="0"/>
              </a:rPr>
              <a:t>dalam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hal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pemegang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hak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merupakan</a:t>
            </a:r>
            <a:r>
              <a:rPr lang="en-US" sz="900" dirty="0">
                <a:latin typeface="Montserrat" pitchFamily="2" charset="0"/>
              </a:rPr>
              <a:t> badan </a:t>
            </a:r>
            <a:r>
              <a:rPr lang="en-US" sz="900" dirty="0" err="1">
                <a:latin typeface="Montserrat" pitchFamily="2" charset="0"/>
              </a:rPr>
              <a:t>hukum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en-US" sz="900" dirty="0" err="1">
                <a:latin typeface="Montserrat" pitchFamily="2" charset="0"/>
              </a:rPr>
              <a:t>berbentuk</a:t>
            </a:r>
            <a:r>
              <a:rPr lang="en-US" sz="900" dirty="0">
                <a:latin typeface="Montserrat" pitchFamily="2" charset="0"/>
              </a:rPr>
              <a:t> </a:t>
            </a:r>
            <a:r>
              <a:rPr lang="sv-SE" sz="900" dirty="0">
                <a:latin typeface="Montserrat" pitchFamily="2" charset="0"/>
              </a:rPr>
              <a:t>Perseroan Terbatas dan penggunaannya untuk </a:t>
            </a:r>
            <a:r>
              <a:rPr lang="en-US" sz="900" dirty="0">
                <a:latin typeface="Montserrat" pitchFamily="2" charset="0"/>
              </a:rPr>
              <a:t>Perkebunan.</a:t>
            </a:r>
          </a:p>
          <a:p>
            <a:pPr algn="just"/>
            <a:endParaRPr lang="en-US" sz="900" dirty="0">
              <a:latin typeface="Montserra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8389" y="2396920"/>
            <a:ext cx="1925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latin typeface="Montserrat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2A4D6A-627F-07D7-C14B-DF073A461B88}"/>
              </a:ext>
            </a:extLst>
          </p:cNvPr>
          <p:cNvSpPr txBox="1"/>
          <p:nvPr/>
        </p:nvSpPr>
        <p:spPr>
          <a:xfrm>
            <a:off x="0" y="4637816"/>
            <a:ext cx="440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dirty="0" err="1"/>
              <a:t>Apabila</a:t>
            </a:r>
            <a:r>
              <a:rPr lang="en-ID" sz="1200" b="1" dirty="0"/>
              <a:t> Perusahaan Perkebunan </a:t>
            </a:r>
            <a:r>
              <a:rPr lang="en-ID" sz="1200" b="1" dirty="0" err="1"/>
              <a:t>telah</a:t>
            </a:r>
            <a:r>
              <a:rPr lang="en-ID" sz="1200" b="1" dirty="0"/>
              <a:t> </a:t>
            </a:r>
            <a:r>
              <a:rPr lang="en-ID" sz="1200" b="1" dirty="0" err="1"/>
              <a:t>melaksanakan</a:t>
            </a:r>
            <a:r>
              <a:rPr lang="en-ID" sz="1200" b="1" dirty="0"/>
              <a:t> </a:t>
            </a:r>
            <a:r>
              <a:rPr lang="en-ID" sz="1200" b="1" dirty="0" err="1"/>
              <a:t>fasilitasi</a:t>
            </a:r>
            <a:r>
              <a:rPr lang="en-ID" sz="1200" b="1" dirty="0"/>
              <a:t> </a:t>
            </a:r>
            <a:r>
              <a:rPr lang="en-ID" sz="1200" b="1" dirty="0" err="1"/>
              <a:t>pembangunan</a:t>
            </a:r>
            <a:r>
              <a:rPr lang="en-ID" sz="1200" b="1" dirty="0"/>
              <a:t> </a:t>
            </a:r>
            <a:r>
              <a:rPr lang="en-ID" sz="1200" b="1" dirty="0" err="1"/>
              <a:t>kebun</a:t>
            </a:r>
            <a:r>
              <a:rPr lang="en-ID" sz="1200" b="1" dirty="0"/>
              <a:t> plasma pada </a:t>
            </a:r>
            <a:r>
              <a:rPr lang="en-ID" sz="1200" b="1" dirty="0" err="1"/>
              <a:t>saat</a:t>
            </a:r>
            <a:r>
              <a:rPr lang="en-ID" sz="1200" b="1" dirty="0"/>
              <a:t> proses </a:t>
            </a:r>
            <a:r>
              <a:rPr lang="en-ID" sz="1200" b="1" dirty="0" err="1"/>
              <a:t>pemberian</a:t>
            </a:r>
            <a:r>
              <a:rPr lang="en-ID" sz="1200" b="1" dirty="0"/>
              <a:t> </a:t>
            </a:r>
            <a:r>
              <a:rPr lang="en-ID" sz="1200" b="1" dirty="0" err="1"/>
              <a:t>Hak</a:t>
            </a:r>
            <a:r>
              <a:rPr lang="en-ID" sz="1200" b="1" dirty="0"/>
              <a:t> Guna Usaha, </a:t>
            </a:r>
            <a:r>
              <a:rPr lang="en-ID" sz="1200" b="1" dirty="0" err="1"/>
              <a:t>maka</a:t>
            </a:r>
            <a:r>
              <a:rPr lang="en-ID" sz="1200" b="1" dirty="0"/>
              <a:t> pada </a:t>
            </a:r>
            <a:r>
              <a:rPr lang="en-ID" sz="1200" b="1" dirty="0" err="1"/>
              <a:t>saat</a:t>
            </a:r>
            <a:r>
              <a:rPr lang="en-ID" sz="1200" b="1" dirty="0"/>
              <a:t> </a:t>
            </a:r>
            <a:r>
              <a:rPr lang="en-ID" sz="1200" b="1" dirty="0" err="1"/>
              <a:t>perpanjangan</a:t>
            </a:r>
            <a:r>
              <a:rPr lang="en-ID" sz="1200" b="1" dirty="0"/>
              <a:t> </a:t>
            </a:r>
            <a:r>
              <a:rPr lang="en-ID" sz="1200" b="1" dirty="0" err="1"/>
              <a:t>atau</a:t>
            </a:r>
            <a:r>
              <a:rPr lang="en-ID" sz="1200" b="1" dirty="0"/>
              <a:t> </a:t>
            </a:r>
            <a:r>
              <a:rPr lang="en-ID" sz="1200" b="1" dirty="0" err="1"/>
              <a:t>pembaruan</a:t>
            </a:r>
            <a:r>
              <a:rPr lang="en-ID" sz="1200" b="1" dirty="0"/>
              <a:t> </a:t>
            </a:r>
            <a:r>
              <a:rPr lang="en-ID" sz="1200" b="1" dirty="0" err="1"/>
              <a:t>Hak</a:t>
            </a:r>
            <a:r>
              <a:rPr lang="en-ID" sz="1200" b="1" dirty="0"/>
              <a:t> Guna Usaha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perlu</a:t>
            </a:r>
            <a:r>
              <a:rPr lang="en-ID" sz="1200" b="1" dirty="0"/>
              <a:t> </a:t>
            </a:r>
            <a:r>
              <a:rPr lang="en-ID" sz="1200" b="1" dirty="0" err="1"/>
              <a:t>lagi</a:t>
            </a:r>
            <a:r>
              <a:rPr lang="en-ID" sz="1200" b="1" dirty="0"/>
              <a:t> </a:t>
            </a:r>
            <a:r>
              <a:rPr lang="en-ID" sz="1200" b="1" dirty="0" err="1"/>
              <a:t>menyediakan</a:t>
            </a:r>
            <a:r>
              <a:rPr lang="en-ID" sz="1200" b="1" dirty="0"/>
              <a:t> </a:t>
            </a:r>
            <a:r>
              <a:rPr lang="en-ID" sz="1200" b="1" dirty="0" err="1"/>
              <a:t>alokasi</a:t>
            </a:r>
            <a:r>
              <a:rPr lang="en-ID" sz="1200" b="1" dirty="0"/>
              <a:t> </a:t>
            </a:r>
            <a:r>
              <a:rPr lang="en-ID" sz="1200" b="1" dirty="0" err="1"/>
              <a:t>lahan</a:t>
            </a:r>
            <a:r>
              <a:rPr lang="en-ID" sz="1200" b="1" dirty="0"/>
              <a:t>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fasilitasi</a:t>
            </a:r>
            <a:r>
              <a:rPr lang="en-ID" sz="1200" b="1" dirty="0"/>
              <a:t> </a:t>
            </a:r>
            <a:r>
              <a:rPr lang="en-ID" sz="1200" b="1" dirty="0" err="1"/>
              <a:t>pembangunan</a:t>
            </a:r>
            <a:r>
              <a:rPr lang="en-ID" sz="1200" b="1" dirty="0"/>
              <a:t> </a:t>
            </a:r>
            <a:r>
              <a:rPr lang="en-ID" sz="1200" b="1" dirty="0" err="1"/>
              <a:t>kebun</a:t>
            </a:r>
            <a:r>
              <a:rPr lang="en-ID" sz="1200" b="1" dirty="0"/>
              <a:t> </a:t>
            </a:r>
            <a:r>
              <a:rPr lang="en-ID" sz="1200" b="1" dirty="0" err="1"/>
              <a:t>masyarakat</a:t>
            </a:r>
            <a:endParaRPr lang="en-ID" sz="1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B6A502-3D43-4145-9B16-C8CF24A85356}"/>
              </a:ext>
            </a:extLst>
          </p:cNvPr>
          <p:cNvSpPr txBox="1"/>
          <p:nvPr/>
        </p:nvSpPr>
        <p:spPr>
          <a:xfrm>
            <a:off x="4402809" y="4703868"/>
            <a:ext cx="3669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Perusahaan </a:t>
            </a:r>
            <a:r>
              <a:rPr lang="en-US" sz="1200" b="1" dirty="0" err="1"/>
              <a:t>perkebunan</a:t>
            </a:r>
            <a:r>
              <a:rPr lang="en-US" sz="1200" b="1" dirty="0"/>
              <a:t> </a:t>
            </a:r>
            <a:r>
              <a:rPr lang="en-US" sz="1200" b="1" dirty="0" err="1"/>
              <a:t>wajib</a:t>
            </a:r>
            <a:r>
              <a:rPr lang="en-US" sz="1200" b="1" dirty="0"/>
              <a:t> </a:t>
            </a:r>
            <a:r>
              <a:rPr lang="en-US" sz="1200" b="1" dirty="0" err="1"/>
              <a:t>melaksanakan</a:t>
            </a:r>
            <a:r>
              <a:rPr lang="en-US" sz="1200" b="1" dirty="0"/>
              <a:t> </a:t>
            </a:r>
            <a:r>
              <a:rPr lang="en-US" sz="1200" b="1" dirty="0" err="1"/>
              <a:t>fasilitasi</a:t>
            </a:r>
            <a:r>
              <a:rPr lang="en-US" sz="1200" b="1" dirty="0"/>
              <a:t> </a:t>
            </a:r>
            <a:r>
              <a:rPr lang="en-US" sz="1200" b="1" dirty="0" err="1"/>
              <a:t>pembangunan</a:t>
            </a:r>
            <a:r>
              <a:rPr lang="en-US" sz="1200" b="1" dirty="0"/>
              <a:t> </a:t>
            </a:r>
            <a:r>
              <a:rPr lang="en-US" sz="1200" b="1" dirty="0" err="1"/>
              <a:t>kebun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r>
              <a:rPr lang="en-US" sz="1200" b="1" dirty="0"/>
              <a:t> </a:t>
            </a:r>
            <a:r>
              <a:rPr lang="en-US" sz="1200" b="1" dirty="0" err="1"/>
              <a:t>selambat-lambatnya</a:t>
            </a:r>
            <a:r>
              <a:rPr lang="en-US" sz="1200" b="1" dirty="0"/>
              <a:t> 3 (</a:t>
            </a:r>
            <a:r>
              <a:rPr lang="en-US" sz="1200" b="1" dirty="0" err="1"/>
              <a:t>tiga</a:t>
            </a:r>
            <a:r>
              <a:rPr lang="en-US" sz="1200" b="1" dirty="0"/>
              <a:t>) </a:t>
            </a:r>
            <a:r>
              <a:rPr lang="en-US" sz="1200" b="1" dirty="0" err="1"/>
              <a:t>tahun</a:t>
            </a:r>
            <a:r>
              <a:rPr lang="en-US" sz="1200" b="1" dirty="0"/>
              <a:t> </a:t>
            </a:r>
            <a:r>
              <a:rPr lang="en-US" sz="1200" b="1" dirty="0" err="1"/>
              <a:t>sejak</a:t>
            </a:r>
            <a:r>
              <a:rPr lang="en-US" sz="1200" b="1" dirty="0"/>
              <a:t> </a:t>
            </a:r>
            <a:r>
              <a:rPr lang="en-US" sz="1200" b="1" dirty="0" err="1"/>
              <a:t>diberikan</a:t>
            </a:r>
            <a:r>
              <a:rPr lang="en-US" sz="1200" b="1" dirty="0"/>
              <a:t> </a:t>
            </a:r>
            <a:r>
              <a:rPr lang="en-US" sz="1200" b="1" dirty="0" err="1"/>
              <a:t>Hak</a:t>
            </a:r>
            <a:r>
              <a:rPr lang="en-US" sz="1200" b="1" dirty="0"/>
              <a:t> </a:t>
            </a:r>
            <a:r>
              <a:rPr lang="en-US" sz="1200" b="1" dirty="0" err="1"/>
              <a:t>Guna</a:t>
            </a:r>
            <a:r>
              <a:rPr lang="en-US" sz="1200" b="1" dirty="0"/>
              <a:t> Usaha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ECBD6F-EE98-3E43-8456-65A168C8CEE2}"/>
              </a:ext>
            </a:extLst>
          </p:cNvPr>
          <p:cNvSpPr txBox="1"/>
          <p:nvPr/>
        </p:nvSpPr>
        <p:spPr>
          <a:xfrm>
            <a:off x="8338057" y="4651182"/>
            <a:ext cx="3669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implementasi</a:t>
            </a:r>
            <a:r>
              <a:rPr lang="en-US" sz="1200" b="1" dirty="0"/>
              <a:t> </a:t>
            </a:r>
            <a:r>
              <a:rPr lang="en-US" sz="1200" b="1" dirty="0" err="1"/>
              <a:t>permohonan</a:t>
            </a:r>
            <a:r>
              <a:rPr lang="en-US" sz="1200" b="1" dirty="0"/>
              <a:t> HGU, </a:t>
            </a:r>
            <a:r>
              <a:rPr lang="en-US" sz="1200" b="1" dirty="0" err="1"/>
              <a:t>perusahaan</a:t>
            </a:r>
            <a:r>
              <a:rPr lang="en-US" sz="1200" b="1" dirty="0"/>
              <a:t> </a:t>
            </a:r>
            <a:r>
              <a:rPr lang="en-US" sz="1200" b="1" dirty="0" err="1"/>
              <a:t>perkebunan</a:t>
            </a:r>
            <a:r>
              <a:rPr lang="en-US" sz="1200" b="1" dirty="0"/>
              <a:t> </a:t>
            </a:r>
            <a:r>
              <a:rPr lang="en-US" sz="1200" b="1" dirty="0" err="1"/>
              <a:t>diwajibkan</a:t>
            </a:r>
            <a:r>
              <a:rPr lang="en-US" sz="1200" b="1" dirty="0"/>
              <a:t> </a:t>
            </a:r>
            <a:r>
              <a:rPr lang="en-US" sz="1200" b="1" dirty="0" err="1"/>
              <a:t>memfasilitasi</a:t>
            </a:r>
            <a:r>
              <a:rPr lang="en-US" sz="1200" b="1" dirty="0"/>
              <a:t> </a:t>
            </a:r>
            <a:r>
              <a:rPr lang="en-US" sz="1200" b="1" dirty="0" err="1"/>
              <a:t>pembangunan</a:t>
            </a:r>
            <a:r>
              <a:rPr lang="en-US" sz="1200" b="1" dirty="0"/>
              <a:t> </a:t>
            </a:r>
            <a:r>
              <a:rPr lang="en-US" sz="1200" b="1" dirty="0" err="1"/>
              <a:t>kebun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r>
              <a:rPr lang="en-US" sz="1200" b="1" dirty="0"/>
              <a:t> paling </a:t>
            </a:r>
            <a:r>
              <a:rPr lang="en-US" sz="1200" b="1" dirty="0" err="1"/>
              <a:t>sedikit</a:t>
            </a:r>
            <a:r>
              <a:rPr lang="en-US" sz="1200" b="1" dirty="0"/>
              <a:t> 20% </a:t>
            </a:r>
            <a:r>
              <a:rPr lang="en-US" sz="1200" b="1" dirty="0" err="1"/>
              <a:t>dari</a:t>
            </a:r>
            <a:r>
              <a:rPr lang="en-US" sz="1200" b="1" dirty="0"/>
              <a:t> </a:t>
            </a:r>
            <a:r>
              <a:rPr lang="en-US" sz="1200" b="1" dirty="0" err="1"/>
              <a:t>luas</a:t>
            </a:r>
            <a:r>
              <a:rPr lang="en-US" sz="1200" b="1" dirty="0"/>
              <a:t> </a:t>
            </a:r>
            <a:r>
              <a:rPr lang="en-US" sz="1200" b="1" dirty="0" err="1"/>
              <a:t>tanah</a:t>
            </a:r>
            <a:r>
              <a:rPr lang="en-US" sz="1200" b="1" dirty="0"/>
              <a:t> yang </a:t>
            </a:r>
            <a:r>
              <a:rPr lang="en-US" sz="1200" b="1" dirty="0" err="1"/>
              <a:t>diberikan</a:t>
            </a:r>
            <a:r>
              <a:rPr lang="en-US" sz="1200" b="1" dirty="0"/>
              <a:t> </a:t>
            </a:r>
            <a:r>
              <a:rPr lang="en-US" sz="1200" b="1" dirty="0" err="1"/>
              <a:t>Hak</a:t>
            </a:r>
            <a:r>
              <a:rPr lang="en-US" sz="1200" b="1" dirty="0"/>
              <a:t> </a:t>
            </a:r>
            <a:r>
              <a:rPr lang="en-US" sz="1200" b="1" dirty="0" err="1"/>
              <a:t>Guna</a:t>
            </a:r>
            <a:r>
              <a:rPr lang="en-US" sz="1200" b="1" dirty="0"/>
              <a:t> Usaha.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82006-7D86-F744-943C-72252B5823E3}"/>
              </a:ext>
            </a:extLst>
          </p:cNvPr>
          <p:cNvSpPr txBox="1"/>
          <p:nvPr/>
        </p:nvSpPr>
        <p:spPr>
          <a:xfrm>
            <a:off x="261068" y="5700411"/>
            <a:ext cx="781102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fasilitasi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kebun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alokasi</a:t>
            </a:r>
            <a:r>
              <a:rPr lang="en-US" sz="1400" dirty="0"/>
              <a:t> 20%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b="1" dirty="0" err="1"/>
              <a:t>pelepasan</a:t>
            </a:r>
            <a:r>
              <a:rPr lang="en-US" sz="1400" b="1" dirty="0"/>
              <a:t> Kawasan </a:t>
            </a:r>
            <a:r>
              <a:rPr lang="en-US" sz="1400" b="1" dirty="0" err="1"/>
              <a:t>Hutan</a:t>
            </a:r>
            <a:r>
              <a:rPr lang="en-US" sz="1400" b="1" dirty="0"/>
              <a:t> </a:t>
            </a:r>
            <a:r>
              <a:rPr lang="en-US" sz="1400" b="1" dirty="0" err="1"/>
              <a:t>ditimbulkan</a:t>
            </a:r>
            <a:r>
              <a:rPr lang="en-US" sz="1400" b="1" dirty="0"/>
              <a:t> </a:t>
            </a:r>
            <a:r>
              <a:rPr lang="en-US" sz="1400" b="1" dirty="0" err="1"/>
              <a:t>karena</a:t>
            </a:r>
            <a:r>
              <a:rPr lang="en-US" sz="1400" b="1" dirty="0"/>
              <a:t> </a:t>
            </a:r>
            <a:r>
              <a:rPr lang="en-US" sz="1400" b="1" dirty="0" err="1"/>
              <a:t>adanya</a:t>
            </a:r>
            <a:r>
              <a:rPr lang="en-US" sz="1400" b="1" dirty="0"/>
              <a:t> </a:t>
            </a:r>
            <a:r>
              <a:rPr lang="en-US" sz="1400" b="1" dirty="0" err="1"/>
              <a:t>penetapan</a:t>
            </a:r>
            <a:r>
              <a:rPr lang="en-US" sz="1400" b="1" dirty="0"/>
              <a:t> Keputusan </a:t>
            </a:r>
            <a:r>
              <a:rPr lang="en-US" sz="1400" b="1" dirty="0" err="1"/>
              <a:t>Pelepasan</a:t>
            </a:r>
            <a:r>
              <a:rPr lang="en-US" sz="1400" b="1" dirty="0"/>
              <a:t> Kawasan </a:t>
            </a:r>
            <a:r>
              <a:rPr lang="en-US" sz="1400" b="1" dirty="0" err="1"/>
              <a:t>Hutan</a:t>
            </a:r>
            <a:r>
              <a:rPr lang="en-US" sz="1400" b="1" dirty="0"/>
              <a:t> dan Keputusan </a:t>
            </a:r>
            <a:r>
              <a:rPr lang="en-US" sz="1400" b="1" dirty="0" err="1"/>
              <a:t>Izin</a:t>
            </a:r>
            <a:r>
              <a:rPr lang="en-US" sz="1400" b="1" dirty="0"/>
              <a:t> Usaha Perkebunan,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pengawasan</a:t>
            </a:r>
            <a:r>
              <a:rPr lang="en-US" sz="1400" dirty="0"/>
              <a:t> dan </a:t>
            </a:r>
            <a:r>
              <a:rPr lang="en-US" sz="1400" dirty="0" err="1"/>
              <a:t>pengendalian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en-US" sz="1400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para Kementerian/Lembaga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Daerah yang </a:t>
            </a:r>
            <a:r>
              <a:rPr lang="en-US" sz="1400" dirty="0" err="1"/>
              <a:t>menerbitkan</a:t>
            </a:r>
            <a:r>
              <a:rPr lang="en-US" sz="1400" dirty="0"/>
              <a:t> Keputusan </a:t>
            </a:r>
            <a:r>
              <a:rPr lang="en-US" sz="1400" dirty="0" err="1"/>
              <a:t>tersebut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773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7AFF0A-40C8-8F46-AB63-EAAB8BA5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35" y="241977"/>
            <a:ext cx="10515600" cy="590931"/>
          </a:xfrm>
          <a:noFill/>
        </p:spPr>
        <p:txBody>
          <a:bodyPr wrap="square">
            <a:spAutoFit/>
          </a:bodyPr>
          <a:lstStyle/>
          <a:p>
            <a:r>
              <a:rPr lang="en-ID" sz="1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t>K</a:t>
            </a:r>
            <a:r>
              <a:rPr lang="en-US" sz="1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EWAJIBAN</a:t>
            </a:r>
            <a:r>
              <a:rPr lang="en-US" sz="1800" spc="25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UNTUK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20%</a:t>
            </a:r>
            <a:r>
              <a:rPr lang="en-US" sz="1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KEBUN</a:t>
            </a:r>
            <a:r>
              <a:rPr lang="en-US" sz="1800" spc="1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MASYARAKAT </a:t>
            </a:r>
            <a:r>
              <a:rPr lang="en-US" sz="1800" spc="-53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</a:t>
            </a:r>
            <a:br>
              <a:rPr lang="en-US" sz="1800" spc="-530" dirty="0">
                <a:latin typeface="Montserrat" panose="00000500000000000000" pitchFamily="2" charset="0"/>
              </a:rPr>
            </a:br>
            <a:r>
              <a:rPr lang="en-US" sz="1800" spc="-5" dirty="0">
                <a:solidFill>
                  <a:srgbClr val="FFC000"/>
                </a:solidFill>
                <a:latin typeface="Montserrat" panose="00000500000000000000" pitchFamily="2" charset="0"/>
              </a:rPr>
              <a:t>PERATURAN MENTERI</a:t>
            </a:r>
            <a:r>
              <a:rPr lang="en-US" sz="1800" spc="20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Montserrat" panose="00000500000000000000" pitchFamily="2" charset="0"/>
              </a:rPr>
              <a:t>LHK</a:t>
            </a:r>
            <a:r>
              <a:rPr lang="en-US" sz="1800" spc="-45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Montserrat" panose="00000500000000000000" pitchFamily="2" charset="0"/>
              </a:rPr>
              <a:t>NO</a:t>
            </a:r>
            <a:r>
              <a:rPr lang="en-US" sz="1800" spc="-20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Montserrat" panose="00000500000000000000" pitchFamily="2" charset="0"/>
              </a:rPr>
              <a:t>7</a:t>
            </a:r>
            <a:r>
              <a:rPr lang="en-US" sz="1800" spc="-5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1800" spc="-10" dirty="0">
                <a:solidFill>
                  <a:srgbClr val="FFC000"/>
                </a:solidFill>
                <a:latin typeface="Montserrat" panose="00000500000000000000" pitchFamily="2" charset="0"/>
              </a:rPr>
              <a:t>TAHUN</a:t>
            </a:r>
            <a:r>
              <a:rPr lang="en-US" sz="1800" spc="20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Montserrat" panose="00000500000000000000" pitchFamily="2" charset="0"/>
              </a:rPr>
              <a:t>2021</a:t>
            </a:r>
            <a:endParaRPr lang="en-ID" sz="1800" dirty="0">
              <a:solidFill>
                <a:srgbClr val="FFC000"/>
              </a:solidFill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BE3AC593-882E-E07C-1D38-5314E5E268BA}"/>
              </a:ext>
            </a:extLst>
          </p:cNvPr>
          <p:cNvSpPr txBox="1"/>
          <p:nvPr/>
        </p:nvSpPr>
        <p:spPr>
          <a:xfrm>
            <a:off x="839152" y="1781501"/>
            <a:ext cx="11487886" cy="153631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spc="-5" dirty="0">
                <a:latin typeface="Montserrat" panose="00000500000000000000" pitchFamily="2" charset="0"/>
                <a:cs typeface="Arial MT"/>
              </a:rPr>
              <a:t>Pasal</a:t>
            </a:r>
            <a:r>
              <a:rPr sz="14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276</a:t>
            </a:r>
            <a:endParaRPr sz="1400" dirty="0">
              <a:latin typeface="Montserrat" panose="00000500000000000000" pitchFamily="2" charset="0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Montserrat" panose="00000500000000000000" pitchFamily="2" charset="0"/>
                <a:cs typeface="Arial MT"/>
              </a:rPr>
              <a:t>Kawasan</a:t>
            </a:r>
            <a:r>
              <a:rPr sz="1400" spc="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Hutan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akan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dilepaskan</a:t>
            </a:r>
            <a:r>
              <a:rPr sz="14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untuk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kepentingan</a:t>
            </a:r>
            <a:r>
              <a:rPr sz="14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pembangunan</a:t>
            </a:r>
            <a:r>
              <a:rPr sz="1400" spc="-6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perkebunan,</a:t>
            </a:r>
            <a:r>
              <a:rPr sz="14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diatur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pelepasannya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dengan</a:t>
            </a:r>
            <a:r>
              <a:rPr sz="14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komposisi</a:t>
            </a:r>
            <a:r>
              <a:rPr sz="1400" spc="-3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paling </a:t>
            </a:r>
            <a:r>
              <a:rPr sz="1400" spc="-37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banyak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80% (delapan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puluh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perseratus) untuk perusahaan perkebunan, dan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paling sedikit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20% untuk </a:t>
            </a:r>
            <a:r>
              <a:rPr sz="1400" b="1" spc="-10" dirty="0">
                <a:latin typeface="Montserrat" panose="00000500000000000000" pitchFamily="2" charset="0"/>
                <a:cs typeface="Arial"/>
              </a:rPr>
              <a:t>fasilitasi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pembangunan </a:t>
            </a:r>
            <a:r>
              <a:rPr sz="1400" b="1" dirty="0">
                <a:latin typeface="Montserrat" panose="00000500000000000000" pitchFamily="2" charset="0"/>
                <a:cs typeface="Arial"/>
              </a:rPr>
              <a:t> kebun</a:t>
            </a:r>
            <a:r>
              <a:rPr sz="1400" b="1" spc="-4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masyarakat</a:t>
            </a:r>
            <a:r>
              <a:rPr sz="1400" b="1" spc="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dari</a:t>
            </a:r>
            <a:r>
              <a:rPr sz="1400" b="1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total</a:t>
            </a:r>
            <a:r>
              <a:rPr sz="1400" b="1" spc="-20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luas Persetujuan</a:t>
            </a:r>
            <a:r>
              <a:rPr sz="1400" b="1" spc="-5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Pelepasan</a:t>
            </a:r>
            <a:r>
              <a:rPr sz="1400" b="1" spc="-20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dirty="0">
                <a:latin typeface="Montserrat" panose="00000500000000000000" pitchFamily="2" charset="0"/>
                <a:cs typeface="Arial"/>
              </a:rPr>
              <a:t>Kawasan</a:t>
            </a:r>
            <a:r>
              <a:rPr sz="1400" b="1" spc="-3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dirty="0">
                <a:latin typeface="Montserrat" panose="00000500000000000000" pitchFamily="2" charset="0"/>
                <a:cs typeface="Arial"/>
              </a:rPr>
              <a:t>Hutan</a:t>
            </a:r>
            <a:r>
              <a:rPr sz="1400" dirty="0">
                <a:latin typeface="Montserrat" panose="00000500000000000000" pitchFamily="2" charset="0"/>
                <a:cs typeface="Arial MT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latin typeface="Montserrat" panose="00000500000000000000" pitchFamily="2" charset="0"/>
                <a:cs typeface="Arial MT"/>
              </a:rPr>
              <a:t>Fasilitasi</a:t>
            </a:r>
            <a:r>
              <a:rPr sz="14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pembangunan</a:t>
            </a:r>
            <a:r>
              <a:rPr sz="1400" spc="-5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kebun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masyarakat</a:t>
            </a:r>
            <a:r>
              <a:rPr sz="1400" spc="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sebagaimana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dimaksud</a:t>
            </a:r>
            <a:r>
              <a:rPr sz="1400" spc="-6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pada</a:t>
            </a:r>
            <a:r>
              <a:rPr sz="14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ayat</a:t>
            </a:r>
            <a:r>
              <a:rPr sz="1400" spc="5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(1)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dilaksanakan</a:t>
            </a:r>
            <a:r>
              <a:rPr sz="14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sesuai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ketentuan</a:t>
            </a:r>
            <a:r>
              <a:rPr sz="14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b="1" spc="-5" dirty="0">
                <a:latin typeface="Montserrat" panose="00000500000000000000" pitchFamily="2" charset="0"/>
                <a:cs typeface="Arial"/>
              </a:rPr>
              <a:t>peraturan</a:t>
            </a:r>
            <a:endParaRPr sz="1400" dirty="0">
              <a:latin typeface="Montserrat" panose="00000500000000000000" pitchFamily="2" charset="0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Montserrat" panose="00000500000000000000" pitchFamily="2" charset="0"/>
                <a:cs typeface="Arial"/>
              </a:rPr>
              <a:t>perundang-undangan</a:t>
            </a:r>
            <a:r>
              <a:rPr sz="1400" b="1" spc="-6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dirty="0">
                <a:latin typeface="Montserrat" panose="00000500000000000000" pitchFamily="2" charset="0"/>
                <a:cs typeface="Arial"/>
              </a:rPr>
              <a:t>di</a:t>
            </a:r>
            <a:r>
              <a:rPr sz="1400" b="1" spc="-15" dirty="0">
                <a:latin typeface="Montserrat" panose="00000500000000000000" pitchFamily="2" charset="0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Montserrat" panose="00000500000000000000" pitchFamily="2" charset="0"/>
                <a:cs typeface="Arial"/>
              </a:rPr>
              <a:t>bidang</a:t>
            </a:r>
            <a:r>
              <a:rPr sz="1400" b="1" spc="-25" dirty="0">
                <a:solidFill>
                  <a:srgbClr val="FF0000"/>
                </a:solidFill>
                <a:latin typeface="Montserrat" panose="00000500000000000000" pitchFamily="2" charset="0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Montserrat" panose="00000500000000000000" pitchFamily="2" charset="0"/>
                <a:cs typeface="Arial"/>
              </a:rPr>
              <a:t>pertanian</a:t>
            </a:r>
            <a:r>
              <a:rPr sz="1400" spc="-5" dirty="0">
                <a:solidFill>
                  <a:srgbClr val="FF0000"/>
                </a:solidFill>
                <a:latin typeface="Montserrat" panose="00000500000000000000" pitchFamily="2" charset="0"/>
                <a:cs typeface="Arial MT"/>
              </a:rPr>
              <a:t>.</a:t>
            </a:r>
            <a:endParaRPr sz="1400" dirty="0">
              <a:latin typeface="Montserrat" panose="00000500000000000000" pitchFamily="2" charset="0"/>
              <a:cs typeface="Arial M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582BFFF0-9078-2D3E-1110-326F73A960FD}"/>
              </a:ext>
            </a:extLst>
          </p:cNvPr>
          <p:cNvSpPr txBox="1"/>
          <p:nvPr/>
        </p:nvSpPr>
        <p:spPr>
          <a:xfrm>
            <a:off x="839152" y="4027652"/>
            <a:ext cx="815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Pasal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298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7275870-3D20-0EE9-F21C-5337B17DF69B}"/>
              </a:ext>
            </a:extLst>
          </p:cNvPr>
          <p:cNvSpPr txBox="1"/>
          <p:nvPr/>
        </p:nvSpPr>
        <p:spPr>
          <a:xfrm>
            <a:off x="765435" y="4265835"/>
            <a:ext cx="11082772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Montserrat" panose="00000500000000000000" pitchFamily="2" charset="0"/>
                <a:cs typeface="Arial MT"/>
              </a:rPr>
              <a:t>Menteri</a:t>
            </a:r>
            <a:r>
              <a:rPr sz="1400" spc="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berkoordinasi</a:t>
            </a:r>
            <a:r>
              <a:rPr sz="14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dengan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menteri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menangani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bidang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pertanahan</a:t>
            </a:r>
            <a:r>
              <a:rPr sz="14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dan</a:t>
            </a:r>
            <a:r>
              <a:rPr sz="14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menteri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5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menangani</a:t>
            </a:r>
            <a:r>
              <a:rPr sz="1400" spc="-4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bidang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Pertanian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melakukan </a:t>
            </a:r>
            <a:r>
              <a:rPr sz="1400" spc="-37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evaluasi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terhadap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Pelepasan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Kawasan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Hutan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untuk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kegiatan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pertanian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dalam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jangka 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waktu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3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(tiga) tahun atas Kawasan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Hutan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 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telah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dilepaskan.</a:t>
            </a:r>
          </a:p>
          <a:p>
            <a:pPr marL="355600" marR="45085" indent="-343535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latin typeface="Montserrat" panose="00000500000000000000" pitchFamily="2" charset="0"/>
                <a:cs typeface="Arial MT"/>
              </a:rPr>
              <a:t>Hasil evaluasi sebagaimana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dimaksud pada 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ayat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(1), terhadap Kawasan Hutan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telah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dilepaskan: </a:t>
            </a:r>
            <a:endParaRPr lang="en-US" sz="1400" dirty="0">
              <a:latin typeface="Montserrat" panose="00000500000000000000" pitchFamily="2" charset="0"/>
              <a:cs typeface="Arial MT"/>
            </a:endParaRPr>
          </a:p>
          <a:p>
            <a:pPr marL="12065" marR="45085" algn="just">
              <a:lnSpc>
                <a:spcPct val="100000"/>
              </a:lnSpc>
              <a:spcBef>
                <a:spcPts val="600"/>
              </a:spcBef>
              <a:tabLst>
                <a:tab pos="355600" algn="l"/>
                <a:tab pos="356235" algn="l"/>
              </a:tabLst>
            </a:pPr>
            <a:r>
              <a:rPr lang="en-US" sz="1400" dirty="0">
                <a:latin typeface="Montserrat" panose="00000500000000000000" pitchFamily="2" charset="0"/>
                <a:cs typeface="Arial MT"/>
              </a:rPr>
              <a:t>       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a. belum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diterbitkan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Hak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Atas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Tanah; </a:t>
            </a:r>
            <a:endParaRPr lang="en-US" sz="1400" dirty="0">
              <a:latin typeface="Montserrat" panose="00000500000000000000" pitchFamily="2" charset="0"/>
              <a:cs typeface="Arial MT"/>
            </a:endParaRPr>
          </a:p>
          <a:p>
            <a:pPr marL="12065" marR="45085" algn="just">
              <a:lnSpc>
                <a:spcPct val="100000"/>
              </a:lnSpc>
              <a:spcBef>
                <a:spcPts val="600"/>
              </a:spcBef>
              <a:tabLst>
                <a:tab pos="355600" algn="l"/>
                <a:tab pos="356235" algn="l"/>
              </a:tabLst>
            </a:pPr>
            <a:r>
              <a:rPr lang="en-US" sz="1400" dirty="0">
                <a:latin typeface="Montserrat" panose="00000500000000000000" pitchFamily="2" charset="0"/>
                <a:cs typeface="Arial MT"/>
              </a:rPr>
              <a:t>       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b.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tidak terdapat kegiatan usaha dan arealnya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masih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mempunyai tutupan hutan; dan </a:t>
            </a:r>
            <a:endParaRPr lang="en-US" sz="1400" spc="-5" dirty="0">
              <a:latin typeface="Montserrat" panose="00000500000000000000" pitchFamily="2" charset="0"/>
              <a:cs typeface="Arial MT"/>
            </a:endParaRPr>
          </a:p>
          <a:p>
            <a:pPr marL="12065" marR="45085" algn="just">
              <a:lnSpc>
                <a:spcPct val="100000"/>
              </a:lnSpc>
              <a:spcBef>
                <a:spcPts val="600"/>
              </a:spcBef>
              <a:tabLst>
                <a:tab pos="355600" algn="l"/>
                <a:tab pos="356235" algn="l"/>
              </a:tabLst>
            </a:pPr>
            <a:r>
              <a:rPr lang="en-US" sz="1400" dirty="0">
                <a:latin typeface="Montserrat" panose="00000500000000000000" pitchFamily="2" charset="0"/>
                <a:cs typeface="Arial MT"/>
              </a:rPr>
              <a:t>       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c. Perizinan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Berusaha di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bidang </a:t>
            </a:r>
            <a:r>
              <a:rPr sz="14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Perkebunan</a:t>
            </a:r>
            <a:r>
              <a:rPr sz="14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telah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dicabut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oleh</a:t>
            </a:r>
            <a:r>
              <a:rPr sz="1400" spc="-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pejabat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4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berwenang.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endParaRPr lang="en-US" sz="1400" spc="-10" dirty="0">
              <a:latin typeface="Montserrat" panose="00000500000000000000" pitchFamily="2" charset="0"/>
              <a:cs typeface="Arial MT"/>
            </a:endParaRPr>
          </a:p>
          <a:p>
            <a:pPr marL="12065" marR="45085" algn="just">
              <a:lnSpc>
                <a:spcPct val="100000"/>
              </a:lnSpc>
              <a:spcBef>
                <a:spcPts val="600"/>
              </a:spcBef>
              <a:tabLst>
                <a:tab pos="355600" algn="l"/>
                <a:tab pos="356235" algn="l"/>
              </a:tabLst>
            </a:pPr>
            <a:r>
              <a:rPr lang="en-US" sz="1400" dirty="0" err="1">
                <a:latin typeface="Montserrat" panose="00000500000000000000" pitchFamily="2" charset="0"/>
                <a:cs typeface="Arial MT"/>
              </a:rPr>
              <a:t>D</a:t>
            </a:r>
            <a:r>
              <a:rPr sz="1400" dirty="0" err="1">
                <a:latin typeface="Montserrat" panose="00000500000000000000" pitchFamily="2" charset="0"/>
                <a:cs typeface="Arial MT"/>
              </a:rPr>
              <a:t>apat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ditetapkan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kembali</a:t>
            </a:r>
            <a:r>
              <a:rPr sz="14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areal</a:t>
            </a:r>
            <a:r>
              <a:rPr sz="14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berasal</a:t>
            </a:r>
            <a:r>
              <a:rPr sz="1400" spc="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dari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Kawasan</a:t>
            </a:r>
            <a:r>
              <a:rPr sz="1400" spc="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Hutan 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yang</a:t>
            </a:r>
            <a:r>
              <a:rPr sz="1400" spc="2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telah </a:t>
            </a:r>
            <a:r>
              <a:rPr sz="1400" spc="-37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dilakukan</a:t>
            </a:r>
            <a:r>
              <a:rPr sz="1400" spc="-4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pelepasan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dirty="0">
                <a:latin typeface="Montserrat" panose="00000500000000000000" pitchFamily="2" charset="0"/>
                <a:cs typeface="Arial MT"/>
              </a:rPr>
              <a:t>oleh</a:t>
            </a:r>
            <a:r>
              <a:rPr sz="14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Menteri</a:t>
            </a:r>
            <a:r>
              <a:rPr lang="en-US" sz="1400" spc="-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 err="1">
                <a:latin typeface="Montserrat" panose="00000500000000000000" pitchFamily="2" charset="0"/>
                <a:cs typeface="Arial MT"/>
              </a:rPr>
              <a:t>menjadi</a:t>
            </a:r>
            <a:r>
              <a:rPr sz="1400" spc="-1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Kawasan</a:t>
            </a:r>
            <a:r>
              <a:rPr sz="1400" spc="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Hutan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sesuai</a:t>
            </a:r>
            <a:r>
              <a:rPr sz="1400" spc="-1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dengan</a:t>
            </a:r>
            <a:r>
              <a:rPr sz="1400" spc="-25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ketentuan</a:t>
            </a:r>
            <a:r>
              <a:rPr sz="1400" spc="-3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peraturan</a:t>
            </a:r>
            <a:r>
              <a:rPr sz="1400" dirty="0">
                <a:latin typeface="Montserrat" panose="00000500000000000000" pitchFamily="2" charset="0"/>
                <a:cs typeface="Arial MT"/>
              </a:rPr>
              <a:t> </a:t>
            </a:r>
            <a:r>
              <a:rPr sz="1400" spc="-5" dirty="0">
                <a:latin typeface="Montserrat" panose="00000500000000000000" pitchFamily="2" charset="0"/>
                <a:cs typeface="Arial MT"/>
              </a:rPr>
              <a:t>perundang-undangan.</a:t>
            </a:r>
            <a:endParaRPr sz="1400" dirty="0">
              <a:latin typeface="Montserrat" panose="00000500000000000000" pitchFamily="2" charset="0"/>
              <a:cs typeface="Arial MT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4A28CEF-C0B3-0DD7-FD4C-4F779B5B7728}"/>
              </a:ext>
            </a:extLst>
          </p:cNvPr>
          <p:cNvSpPr txBox="1"/>
          <p:nvPr/>
        </p:nvSpPr>
        <p:spPr>
          <a:xfrm>
            <a:off x="429450" y="1213904"/>
            <a:ext cx="4605020" cy="628015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161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Kewajiban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Kebun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AFDCA0E7-F1AB-A8B8-B285-F1EE4E50321B}"/>
              </a:ext>
            </a:extLst>
          </p:cNvPr>
          <p:cNvSpPr txBox="1"/>
          <p:nvPr/>
        </p:nvSpPr>
        <p:spPr>
          <a:xfrm>
            <a:off x="429450" y="3374453"/>
            <a:ext cx="4605020" cy="628015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162560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Evaluasi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Pelepasan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Perkebunan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7EE5FDD5-5455-830F-54BE-2FC4BE8FDF91}"/>
              </a:ext>
            </a:extLst>
          </p:cNvPr>
          <p:cNvSpPr txBox="1"/>
          <p:nvPr/>
        </p:nvSpPr>
        <p:spPr>
          <a:xfrm>
            <a:off x="5637529" y="4279645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29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3263</Words>
  <Application>Microsoft Office PowerPoint</Application>
  <PresentationFormat>Widescreen</PresentationFormat>
  <Paragraphs>285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 MT</vt:lpstr>
      <vt:lpstr>Arial Narrow</vt:lpstr>
      <vt:lpstr>Bookman Old Style</vt:lpstr>
      <vt:lpstr>Calibri</vt:lpstr>
      <vt:lpstr>Calibri Light</vt:lpstr>
      <vt:lpstr>Century Gothic</vt:lpstr>
      <vt:lpstr>Freestyle Script</vt:lpstr>
      <vt:lpstr>Montserrat</vt:lpstr>
      <vt:lpstr>Roboto</vt:lpstr>
      <vt:lpstr>Segoe UI</vt:lpstr>
      <vt:lpstr>Times New Roman</vt:lpstr>
      <vt:lpstr>Wingdings</vt:lpstr>
      <vt:lpstr>Office Theme</vt:lpstr>
      <vt:lpstr>1_Office Theme</vt:lpstr>
      <vt:lpstr>PowerPoint Presentation</vt:lpstr>
      <vt:lpstr>GAMBARAN UMUM  WILAYAH REPUBLIK INDONESIA</vt:lpstr>
      <vt:lpstr>REFORMA AGRARIA NAWACITA PEMERINTAH RI</vt:lpstr>
      <vt:lpstr>KEBIJAKAN REFORMA AGRARIA NAWACITA PEMERINTAH RI</vt:lpstr>
      <vt:lpstr>TATA CARA PEMBERIAN HAK GUNA USAHA </vt:lpstr>
      <vt:lpstr> PENGATURAN PENYEDIAAN TORA BERSUMBER 20% AREAL PELEPASAN KAWASAN HUTAN UNTUK KEBUN MASYARAKAT </vt:lpstr>
      <vt:lpstr> PENGATURAN PENYEDIAAN TORA BERSUMBER 20% AREAL PELEPASAN KAWASAN HUTAN UNTUK KEBUN MASYARAKAT </vt:lpstr>
      <vt:lpstr> PENGATURAN  FASILITASI PEMBANGUNAN KEBUN MASYARAKAT </vt:lpstr>
      <vt:lpstr>KEWAJIBAN UNTUK 20% KEBUN MASYARAKAT   PERATURAN MENTERI LHK NO 7 TAHUN 2021</vt:lpstr>
      <vt:lpstr>KEWAJIBAN PEMEGANG SK PELEPASAN UNTUK FASILITASI 20% KEBUN MASYARAKAT</vt:lpstr>
      <vt:lpstr>PowerPoint Presentation</vt:lpstr>
      <vt:lpstr>PERMOHONAN HAK ATAS TANAH DALAM FASILITASI PEMBANGUNAN KEBUN MASYARAKAT</vt:lpstr>
      <vt:lpstr>PERMOHONAN HAK ATAS TANAH DALAM FASILITASI PEMBANGUNAN KEBUN MASYARAKAT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Andrias Pamungkas</dc:creator>
  <cp:lastModifiedBy>Firsty</cp:lastModifiedBy>
  <cp:revision>150</cp:revision>
  <cp:lastPrinted>2022-08-19T01:15:15Z</cp:lastPrinted>
  <dcterms:created xsi:type="dcterms:W3CDTF">2022-03-15T06:55:43Z</dcterms:created>
  <dcterms:modified xsi:type="dcterms:W3CDTF">2023-07-26T23:33:13Z</dcterms:modified>
</cp:coreProperties>
</file>