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3" r:id="rId3"/>
    <p:sldId id="264" r:id="rId4"/>
    <p:sldId id="261" r:id="rId5"/>
    <p:sldId id="262" r:id="rId6"/>
    <p:sldId id="266" r:id="rId7"/>
    <p:sldId id="269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29" autoAdjust="0"/>
    <p:restoredTop sz="94660"/>
  </p:normalViewPr>
  <p:slideViewPr>
    <p:cSldViewPr snapToGrid="0">
      <p:cViewPr>
        <p:scale>
          <a:sx n="92" d="100"/>
          <a:sy n="92" d="100"/>
        </p:scale>
        <p:origin x="9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D15AC-FF80-4C60-96C4-91FC9F32F9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DC9F9F-EEF9-404D-8640-4D6A11D32F72}">
      <dgm:prSet phldrT="[Text]"/>
      <dgm:spPr/>
      <dgm:t>
        <a:bodyPr/>
        <a:lstStyle/>
        <a:p>
          <a:r>
            <a:rPr lang="en-US" dirty="0" err="1"/>
            <a:t>Permentan</a:t>
          </a:r>
          <a:r>
            <a:rPr lang="en-US" dirty="0"/>
            <a:t> No 98 </a:t>
          </a:r>
          <a:r>
            <a:rPr lang="en-US" dirty="0" err="1"/>
            <a:t>Tahun</a:t>
          </a:r>
          <a:r>
            <a:rPr lang="en-US" dirty="0"/>
            <a:t> 2013</a:t>
          </a:r>
        </a:p>
      </dgm:t>
    </dgm:pt>
    <dgm:pt modelId="{8035AEB7-2AE7-4360-92C1-A7623B080A5E}" type="parTrans" cxnId="{D7912064-0610-4F63-BD1E-C1AFD7AF6526}">
      <dgm:prSet/>
      <dgm:spPr/>
      <dgm:t>
        <a:bodyPr/>
        <a:lstStyle/>
        <a:p>
          <a:endParaRPr lang="en-US"/>
        </a:p>
      </dgm:t>
    </dgm:pt>
    <dgm:pt modelId="{7258750E-37F5-4F42-9F52-9A8A912DECDB}" type="sibTrans" cxnId="{D7912064-0610-4F63-BD1E-C1AFD7AF6526}">
      <dgm:prSet/>
      <dgm:spPr/>
      <dgm:t>
        <a:bodyPr/>
        <a:lstStyle/>
        <a:p>
          <a:endParaRPr lang="en-US"/>
        </a:p>
      </dgm:t>
    </dgm:pt>
    <dgm:pt modelId="{48C3B082-9D15-4A76-B412-D432DEDF99EB}">
      <dgm:prSet phldrT="[Text]" custT="1"/>
      <dgm:spPr/>
      <dgm:t>
        <a:bodyPr/>
        <a:lstStyle/>
        <a:p>
          <a:r>
            <a:rPr lang="en-US" sz="1600" dirty="0" err="1"/>
            <a:t>Kewajiban</a:t>
          </a:r>
          <a:r>
            <a:rPr lang="en-US" sz="1600" dirty="0"/>
            <a:t> </a:t>
          </a:r>
          <a:r>
            <a:rPr lang="en-US" sz="1600" dirty="0" err="1"/>
            <a:t>fasilitasi</a:t>
          </a:r>
          <a:r>
            <a:rPr lang="en-US" sz="1600" dirty="0"/>
            <a:t> </a:t>
          </a:r>
          <a:r>
            <a:rPr lang="en-US" sz="1600" dirty="0" err="1"/>
            <a:t>kebun</a:t>
          </a:r>
          <a:r>
            <a:rPr lang="en-US" sz="1600" dirty="0"/>
            <a:t> </a:t>
          </a:r>
          <a:r>
            <a:rPr lang="en-US" sz="1600" dirty="0" err="1"/>
            <a:t>masyarakat</a:t>
          </a:r>
          <a:r>
            <a:rPr lang="en-US" sz="1600" dirty="0"/>
            <a:t> paling </a:t>
          </a:r>
          <a:r>
            <a:rPr lang="en-US" sz="1600" dirty="0" err="1"/>
            <a:t>kurang</a:t>
          </a:r>
          <a:r>
            <a:rPr lang="en-US" sz="1600" dirty="0"/>
            <a:t> 20%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luas</a:t>
          </a:r>
          <a:r>
            <a:rPr lang="en-US" sz="1600" dirty="0"/>
            <a:t> IUP-B </a:t>
          </a:r>
          <a:r>
            <a:rPr lang="en-US" sz="1600" dirty="0" err="1"/>
            <a:t>atau</a:t>
          </a:r>
          <a:r>
            <a:rPr lang="en-US" sz="1600" dirty="0"/>
            <a:t> IUP</a:t>
          </a:r>
        </a:p>
      </dgm:t>
    </dgm:pt>
    <dgm:pt modelId="{791F3E6D-C3D9-48F2-9F8B-ED228C0672F1}" type="parTrans" cxnId="{9850F3FB-6F9D-4FAA-85A5-FBAC3921D4FC}">
      <dgm:prSet/>
      <dgm:spPr/>
      <dgm:t>
        <a:bodyPr/>
        <a:lstStyle/>
        <a:p>
          <a:endParaRPr lang="en-US"/>
        </a:p>
      </dgm:t>
    </dgm:pt>
    <dgm:pt modelId="{BAA6AD9F-9DE8-4B42-83A9-E6054007A4D1}" type="sibTrans" cxnId="{9850F3FB-6F9D-4FAA-85A5-FBAC3921D4FC}">
      <dgm:prSet/>
      <dgm:spPr/>
      <dgm:t>
        <a:bodyPr/>
        <a:lstStyle/>
        <a:p>
          <a:endParaRPr lang="en-US"/>
        </a:p>
      </dgm:t>
    </dgm:pt>
    <dgm:pt modelId="{C83D121A-4598-4B60-B206-2C88DA3A7128}">
      <dgm:prSet phldrT="[Text]" custT="1"/>
      <dgm:spPr/>
      <dgm:t>
        <a:bodyPr/>
        <a:lstStyle/>
        <a:p>
          <a:r>
            <a:rPr lang="en-US" sz="1600" dirty="0"/>
            <a:t>Areal </a:t>
          </a:r>
          <a:r>
            <a:rPr lang="en-US" sz="1600" dirty="0" err="1"/>
            <a:t>kebun</a:t>
          </a:r>
          <a:r>
            <a:rPr lang="en-US" sz="1600" dirty="0"/>
            <a:t> </a:t>
          </a:r>
          <a:r>
            <a:rPr lang="en-US" sz="1600" dirty="0" err="1"/>
            <a:t>masyarakat</a:t>
          </a:r>
          <a:r>
            <a:rPr lang="en-US" sz="1600" dirty="0"/>
            <a:t> 20% </a:t>
          </a:r>
          <a:r>
            <a:rPr lang="en-US" sz="2000" b="1" u="sng" dirty="0"/>
            <a:t>di </a:t>
          </a:r>
          <a:r>
            <a:rPr lang="en-US" sz="2000" b="1" u="sng" dirty="0" err="1"/>
            <a:t>luar</a:t>
          </a:r>
          <a:r>
            <a:rPr lang="en-US" sz="2000" b="1" u="sng" dirty="0"/>
            <a:t> </a:t>
          </a:r>
          <a:r>
            <a:rPr lang="en-US" sz="1600" dirty="0"/>
            <a:t>IUP</a:t>
          </a:r>
        </a:p>
      </dgm:t>
    </dgm:pt>
    <dgm:pt modelId="{F017DF4E-BEFC-4114-BEA9-A0B5A38CC201}" type="parTrans" cxnId="{AC118B0F-B962-445C-B3AC-20E0DE15432A}">
      <dgm:prSet/>
      <dgm:spPr/>
      <dgm:t>
        <a:bodyPr/>
        <a:lstStyle/>
        <a:p>
          <a:endParaRPr lang="en-US"/>
        </a:p>
      </dgm:t>
    </dgm:pt>
    <dgm:pt modelId="{0C648F0F-85A4-4304-93B5-74413AA233AF}" type="sibTrans" cxnId="{AC118B0F-B962-445C-B3AC-20E0DE15432A}">
      <dgm:prSet/>
      <dgm:spPr/>
      <dgm:t>
        <a:bodyPr/>
        <a:lstStyle/>
        <a:p>
          <a:endParaRPr lang="en-US"/>
        </a:p>
      </dgm:t>
    </dgm:pt>
    <dgm:pt modelId="{04CD1681-53AD-4C35-9E82-06A75626308B}">
      <dgm:prSet phldrT="[Text]"/>
      <dgm:spPr/>
      <dgm:t>
        <a:bodyPr/>
        <a:lstStyle/>
        <a:p>
          <a:r>
            <a:rPr lang="en-US" dirty="0"/>
            <a:t>UU No 11 </a:t>
          </a:r>
          <a:r>
            <a:rPr lang="en-US" dirty="0" err="1"/>
            <a:t>tahun</a:t>
          </a:r>
          <a:r>
            <a:rPr lang="en-US" dirty="0"/>
            <a:t> 2020 </a:t>
          </a:r>
          <a:r>
            <a:rPr lang="en-US" dirty="0" err="1"/>
            <a:t>jo</a:t>
          </a:r>
          <a:r>
            <a:rPr lang="en-US" dirty="0"/>
            <a:t>. UU No 6 </a:t>
          </a:r>
          <a:r>
            <a:rPr lang="en-US" dirty="0" err="1"/>
            <a:t>Tahun</a:t>
          </a:r>
          <a:r>
            <a:rPr lang="en-US" dirty="0"/>
            <a:t> 2023</a:t>
          </a:r>
        </a:p>
      </dgm:t>
    </dgm:pt>
    <dgm:pt modelId="{C2E1948D-E83D-41E8-AC1A-7E49825D0782}" type="parTrans" cxnId="{6B51795E-9A36-4457-87C4-0C628E55A67C}">
      <dgm:prSet/>
      <dgm:spPr/>
      <dgm:t>
        <a:bodyPr/>
        <a:lstStyle/>
        <a:p>
          <a:endParaRPr lang="en-US"/>
        </a:p>
      </dgm:t>
    </dgm:pt>
    <dgm:pt modelId="{9F65942C-737B-4F10-89CB-B41AFA657C4C}" type="sibTrans" cxnId="{6B51795E-9A36-4457-87C4-0C628E55A67C}">
      <dgm:prSet/>
      <dgm:spPr/>
      <dgm:t>
        <a:bodyPr/>
        <a:lstStyle/>
        <a:p>
          <a:endParaRPr lang="en-US"/>
        </a:p>
      </dgm:t>
    </dgm:pt>
    <dgm:pt modelId="{B6524DE7-860B-42FA-BC51-C7435E4959FC}">
      <dgm:prSet phldrT="[Text]"/>
      <dgm:spPr/>
      <dgm:t>
        <a:bodyPr/>
        <a:lstStyle/>
        <a:p>
          <a:endParaRPr lang="en-US" sz="1500" dirty="0"/>
        </a:p>
      </dgm:t>
    </dgm:pt>
    <dgm:pt modelId="{7C4B5D84-C2A0-47EC-B18A-FA494EE0184C}" type="parTrans" cxnId="{D502C934-CF27-4170-B362-92D7150B3A56}">
      <dgm:prSet/>
      <dgm:spPr/>
      <dgm:t>
        <a:bodyPr/>
        <a:lstStyle/>
        <a:p>
          <a:endParaRPr lang="en-US"/>
        </a:p>
      </dgm:t>
    </dgm:pt>
    <dgm:pt modelId="{2D7EC63E-FC71-4E16-A2F4-B36ADF583D83}" type="sibTrans" cxnId="{D502C934-CF27-4170-B362-92D7150B3A56}">
      <dgm:prSet/>
      <dgm:spPr/>
      <dgm:t>
        <a:bodyPr/>
        <a:lstStyle/>
        <a:p>
          <a:endParaRPr lang="en-US"/>
        </a:p>
      </dgm:t>
    </dgm:pt>
    <dgm:pt modelId="{684162F2-DFA3-4AC5-940A-9C46FA10A689}">
      <dgm:prSet phldrT="[Text]" custT="1"/>
      <dgm:spPr/>
      <dgm:t>
        <a:bodyPr/>
        <a:lstStyle/>
        <a:p>
          <a:r>
            <a:rPr lang="en-US" sz="1800" b="0" dirty="0" err="1"/>
            <a:t>Pelaksanaan</a:t>
          </a:r>
          <a:r>
            <a:rPr lang="en-US" sz="1800" b="0" dirty="0"/>
            <a:t> </a:t>
          </a:r>
          <a:r>
            <a:rPr lang="en-US" sz="1800" b="0" dirty="0" err="1"/>
            <a:t>kewajiban</a:t>
          </a:r>
          <a:r>
            <a:rPr lang="en-US" sz="1800" b="0" dirty="0"/>
            <a:t> </a:t>
          </a:r>
          <a:r>
            <a:rPr lang="en-US" sz="1800" b="0" dirty="0" err="1"/>
            <a:t>fasilitasi</a:t>
          </a:r>
          <a:r>
            <a:rPr lang="en-US" sz="1800" b="0" dirty="0"/>
            <a:t> </a:t>
          </a:r>
          <a:r>
            <a:rPr lang="en-US" sz="1800" b="0" dirty="0" err="1"/>
            <a:t>pembangunan</a:t>
          </a:r>
          <a:r>
            <a:rPr lang="en-US" sz="1800" b="0" dirty="0"/>
            <a:t> </a:t>
          </a:r>
          <a:r>
            <a:rPr lang="en-US" sz="1800" b="0" dirty="0" err="1"/>
            <a:t>kebun</a:t>
          </a:r>
          <a:r>
            <a:rPr lang="en-US" sz="1800" b="0" dirty="0"/>
            <a:t> </a:t>
          </a:r>
          <a:r>
            <a:rPr lang="en-US" sz="1800" b="0" dirty="0" err="1"/>
            <a:t>masyarakat</a:t>
          </a:r>
          <a:r>
            <a:rPr lang="en-US" sz="1800" b="0" dirty="0"/>
            <a:t> </a:t>
          </a:r>
          <a:r>
            <a:rPr lang="en-US" sz="1800" b="1" u="sng" dirty="0"/>
            <a:t>paling </a:t>
          </a:r>
          <a:r>
            <a:rPr lang="en-US" sz="1800" b="1" u="sng" dirty="0" err="1"/>
            <a:t>lambat</a:t>
          </a:r>
          <a:r>
            <a:rPr lang="en-US" sz="1800" b="1" u="sng" dirty="0"/>
            <a:t> </a:t>
          </a:r>
          <a:r>
            <a:rPr lang="en-US" sz="1800" b="0" dirty="0"/>
            <a:t>3 </a:t>
          </a:r>
          <a:r>
            <a:rPr lang="en-US" sz="1800" b="0" dirty="0" err="1"/>
            <a:t>tahun</a:t>
          </a:r>
          <a:r>
            <a:rPr lang="en-US" sz="1800" b="0" dirty="0"/>
            <a:t> </a:t>
          </a:r>
          <a:r>
            <a:rPr lang="en-US" sz="1800" b="0" dirty="0" err="1"/>
            <a:t>sejak</a:t>
          </a:r>
          <a:r>
            <a:rPr lang="en-US" sz="1800" b="0" dirty="0"/>
            <a:t> HGU </a:t>
          </a:r>
          <a:r>
            <a:rPr lang="en-US" sz="1800" b="0" dirty="0" err="1"/>
            <a:t>diberikan</a:t>
          </a:r>
          <a:r>
            <a:rPr lang="en-US" sz="1800" b="0" dirty="0"/>
            <a:t> </a:t>
          </a:r>
        </a:p>
      </dgm:t>
    </dgm:pt>
    <dgm:pt modelId="{999ED526-1A72-487F-B433-04E72DE51B86}" type="parTrans" cxnId="{17345D76-7D42-435C-9CE2-F1BA8E7ECBC7}">
      <dgm:prSet/>
      <dgm:spPr/>
      <dgm:t>
        <a:bodyPr/>
        <a:lstStyle/>
        <a:p>
          <a:endParaRPr lang="en-US"/>
        </a:p>
      </dgm:t>
    </dgm:pt>
    <dgm:pt modelId="{00E09434-F4A7-4FEE-B0C4-8FFCC1F7ECE2}" type="sibTrans" cxnId="{17345D76-7D42-435C-9CE2-F1BA8E7ECBC7}">
      <dgm:prSet/>
      <dgm:spPr/>
      <dgm:t>
        <a:bodyPr/>
        <a:lstStyle/>
        <a:p>
          <a:endParaRPr lang="en-US"/>
        </a:p>
      </dgm:t>
    </dgm:pt>
    <dgm:pt modelId="{6569EF3E-7216-4B18-81B7-EABFC4504281}">
      <dgm:prSet phldrT="[Text]"/>
      <dgm:spPr/>
      <dgm:t>
        <a:bodyPr/>
        <a:lstStyle/>
        <a:p>
          <a:r>
            <a:rPr lang="en-US" dirty="0" err="1"/>
            <a:t>Permentan</a:t>
          </a:r>
          <a:r>
            <a:rPr lang="en-US" dirty="0"/>
            <a:t> 18 </a:t>
          </a:r>
          <a:r>
            <a:rPr lang="en-US" dirty="0" err="1"/>
            <a:t>Tahun</a:t>
          </a:r>
          <a:r>
            <a:rPr lang="en-US" dirty="0"/>
            <a:t> 2021</a:t>
          </a:r>
        </a:p>
      </dgm:t>
    </dgm:pt>
    <dgm:pt modelId="{49C92679-100D-4B06-A8EC-0A881166C9D2}" type="parTrans" cxnId="{BA455BDA-2781-49A6-BB15-292F742DFD26}">
      <dgm:prSet/>
      <dgm:spPr/>
      <dgm:t>
        <a:bodyPr/>
        <a:lstStyle/>
        <a:p>
          <a:endParaRPr lang="en-US"/>
        </a:p>
      </dgm:t>
    </dgm:pt>
    <dgm:pt modelId="{475492EF-B388-4809-811F-B8FA556EDD6D}" type="sibTrans" cxnId="{BA455BDA-2781-49A6-BB15-292F742DFD26}">
      <dgm:prSet/>
      <dgm:spPr/>
      <dgm:t>
        <a:bodyPr/>
        <a:lstStyle/>
        <a:p>
          <a:endParaRPr lang="en-US"/>
        </a:p>
      </dgm:t>
    </dgm:pt>
    <dgm:pt modelId="{430ED5FF-93AE-4DC4-8E58-09E703636D07}">
      <dgm:prSet phldrT="[Text]"/>
      <dgm:spPr/>
      <dgm:t>
        <a:bodyPr/>
        <a:lstStyle/>
        <a:p>
          <a:r>
            <a:rPr lang="en-US" dirty="0" err="1">
              <a:solidFill>
                <a:prstClr val="black"/>
              </a:solidFill>
            </a:rPr>
            <a:t>Penerima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fasilitasi</a:t>
          </a:r>
          <a:r>
            <a:rPr lang="en-US" dirty="0">
              <a:solidFill>
                <a:prstClr val="black"/>
              </a:solidFill>
            </a:rPr>
            <a:t>: </a:t>
          </a:r>
          <a:r>
            <a:rPr lang="en-US" dirty="0" err="1">
              <a:solidFill>
                <a:prstClr val="black"/>
              </a:solidFill>
            </a:rPr>
            <a:t>Poktan</a:t>
          </a:r>
          <a:r>
            <a:rPr lang="en-US" dirty="0">
              <a:solidFill>
                <a:prstClr val="black"/>
              </a:solidFill>
            </a:rPr>
            <a:t>, </a:t>
          </a:r>
          <a:r>
            <a:rPr lang="en-US" dirty="0" err="1">
              <a:solidFill>
                <a:prstClr val="black"/>
              </a:solidFill>
            </a:rPr>
            <a:t>Gapoktan</a:t>
          </a:r>
          <a:r>
            <a:rPr lang="en-US" dirty="0">
              <a:solidFill>
                <a:prstClr val="black"/>
              </a:solidFill>
            </a:rPr>
            <a:t>, </a:t>
          </a:r>
          <a:r>
            <a:rPr lang="en-US" dirty="0" err="1">
              <a:solidFill>
                <a:prstClr val="black"/>
              </a:solidFill>
            </a:rPr>
            <a:t>lembaga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ekonomi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petani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dan</a:t>
          </a:r>
          <a:r>
            <a:rPr lang="en-US" dirty="0">
              <a:solidFill>
                <a:prstClr val="black"/>
              </a:solidFill>
            </a:rPr>
            <a:t>/</a:t>
          </a:r>
          <a:r>
            <a:rPr lang="en-US" dirty="0" err="1">
              <a:solidFill>
                <a:prstClr val="black"/>
              </a:solidFill>
            </a:rPr>
            <a:t>atau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koperasi</a:t>
          </a:r>
          <a:r>
            <a:rPr lang="en-US" dirty="0">
              <a:solidFill>
                <a:prstClr val="black"/>
              </a:solidFill>
            </a:rPr>
            <a:t> </a:t>
          </a:r>
          <a:endParaRPr lang="en-US" dirty="0"/>
        </a:p>
      </dgm:t>
    </dgm:pt>
    <dgm:pt modelId="{E75638AE-D78D-42B9-B9C8-5598E6418869}" type="parTrans" cxnId="{886DF1C8-7B6A-45F8-B990-FE8F9DC6BFAF}">
      <dgm:prSet/>
      <dgm:spPr/>
      <dgm:t>
        <a:bodyPr/>
        <a:lstStyle/>
        <a:p>
          <a:endParaRPr lang="en-US"/>
        </a:p>
      </dgm:t>
    </dgm:pt>
    <dgm:pt modelId="{0015B10B-7ECA-433B-B6C6-C2FEE0E241ED}" type="sibTrans" cxnId="{886DF1C8-7B6A-45F8-B990-FE8F9DC6BFAF}">
      <dgm:prSet/>
      <dgm:spPr/>
      <dgm:t>
        <a:bodyPr/>
        <a:lstStyle/>
        <a:p>
          <a:endParaRPr lang="en-US"/>
        </a:p>
      </dgm:t>
    </dgm:pt>
    <dgm:pt modelId="{9259E06B-A411-44B3-A1E3-7DA3260C0E7E}">
      <dgm:prSet phldrT="[Text]"/>
      <dgm:spPr/>
      <dgm:t>
        <a:bodyPr/>
        <a:lstStyle/>
        <a:p>
          <a:r>
            <a:rPr lang="en-US" dirty="0" err="1">
              <a:solidFill>
                <a:prstClr val="black"/>
              </a:solidFill>
            </a:rPr>
            <a:t>Bentuk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kemitraan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lainnya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dilakukan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dirty="0" err="1">
              <a:solidFill>
                <a:prstClr val="black"/>
              </a:solidFill>
            </a:rPr>
            <a:t>pada</a:t>
          </a:r>
          <a:r>
            <a:rPr lang="en-US" dirty="0">
              <a:solidFill>
                <a:prstClr val="black"/>
              </a:solidFill>
            </a:rPr>
            <a:t> </a:t>
          </a:r>
          <a:r>
            <a:rPr lang="en-US" b="1" dirty="0" err="1">
              <a:solidFill>
                <a:prstClr val="black"/>
              </a:solidFill>
            </a:rPr>
            <a:t>Kegiatan</a:t>
          </a:r>
          <a:r>
            <a:rPr lang="en-US" b="1" dirty="0">
              <a:solidFill>
                <a:prstClr val="black"/>
              </a:solidFill>
            </a:rPr>
            <a:t> Usaha </a:t>
          </a:r>
          <a:r>
            <a:rPr lang="en-US" b="1" dirty="0" err="1">
              <a:solidFill>
                <a:prstClr val="black"/>
              </a:solidFill>
            </a:rPr>
            <a:t>Produktif</a:t>
          </a:r>
          <a:r>
            <a:rPr lang="en-US" b="1" dirty="0">
              <a:solidFill>
                <a:prstClr val="black"/>
              </a:solidFill>
            </a:rPr>
            <a:t> Perkebunan </a:t>
          </a:r>
          <a:endParaRPr lang="en-US" dirty="0"/>
        </a:p>
      </dgm:t>
    </dgm:pt>
    <dgm:pt modelId="{08C0C1AB-523C-42E7-A778-D9B84A16C289}" type="parTrans" cxnId="{4491B5F8-C68E-4442-88A6-AED0C6311C71}">
      <dgm:prSet/>
      <dgm:spPr/>
      <dgm:t>
        <a:bodyPr/>
        <a:lstStyle/>
        <a:p>
          <a:endParaRPr lang="en-US"/>
        </a:p>
      </dgm:t>
    </dgm:pt>
    <dgm:pt modelId="{ACBB9E3C-5BDB-47E9-BF66-1F8E2125687F}" type="sibTrans" cxnId="{4491B5F8-C68E-4442-88A6-AED0C6311C71}">
      <dgm:prSet/>
      <dgm:spPr/>
      <dgm:t>
        <a:bodyPr/>
        <a:lstStyle/>
        <a:p>
          <a:endParaRPr lang="en-US"/>
        </a:p>
      </dgm:t>
    </dgm:pt>
    <dgm:pt modelId="{367605D8-C3F2-4346-9E1A-F10FCA7D085D}">
      <dgm:prSet phldrT="[Text]" custT="1"/>
      <dgm:spPr/>
      <dgm:t>
        <a:bodyPr/>
        <a:lstStyle/>
        <a:p>
          <a:r>
            <a:rPr lang="en-US" sz="1600" dirty="0" err="1"/>
            <a:t>Pertimbangan</a:t>
          </a:r>
          <a:r>
            <a:rPr lang="en-US" sz="1600" dirty="0"/>
            <a:t>: </a:t>
          </a:r>
          <a:r>
            <a:rPr lang="en-US" sz="1600" dirty="0" err="1"/>
            <a:t>Ketersediaan</a:t>
          </a:r>
          <a:r>
            <a:rPr lang="en-US" sz="1600" dirty="0"/>
            <a:t> </a:t>
          </a:r>
          <a:r>
            <a:rPr lang="en-US" sz="1600" dirty="0" err="1"/>
            <a:t>lahan</a:t>
          </a:r>
          <a:r>
            <a:rPr lang="en-US" sz="1600" dirty="0"/>
            <a:t>, </a:t>
          </a:r>
          <a:r>
            <a:rPr lang="en-US" sz="1600" dirty="0" err="1"/>
            <a:t>jumlah</a:t>
          </a:r>
          <a:r>
            <a:rPr lang="en-US" sz="1600" dirty="0"/>
            <a:t> </a:t>
          </a:r>
          <a:r>
            <a:rPr lang="en-US" sz="1600" dirty="0" err="1"/>
            <a:t>keluarga</a:t>
          </a:r>
          <a:r>
            <a:rPr lang="en-US" sz="1600" dirty="0"/>
            <a:t> yang </a:t>
          </a:r>
          <a:r>
            <a:rPr lang="en-US" sz="1600" dirty="0" err="1"/>
            <a:t>layak</a:t>
          </a:r>
          <a:r>
            <a:rPr lang="en-US" sz="1600" dirty="0"/>
            <a:t>, </a:t>
          </a:r>
          <a:r>
            <a:rPr lang="en-US" sz="1600" dirty="0" err="1"/>
            <a:t>kesepakatan</a:t>
          </a:r>
          <a:r>
            <a:rPr lang="en-US" sz="1600" dirty="0"/>
            <a:t> </a:t>
          </a:r>
          <a:r>
            <a:rPr lang="en-US" sz="1600" dirty="0" err="1"/>
            <a:t>perusahaan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masyarakat</a:t>
          </a:r>
          <a:r>
            <a:rPr lang="en-US" sz="1600" dirty="0"/>
            <a:t> </a:t>
          </a:r>
          <a:r>
            <a:rPr lang="en-US" sz="1600" dirty="0" err="1"/>
            <a:t>sekitar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2000" b="1" u="sng" dirty="0" err="1"/>
            <a:t>diketahui</a:t>
          </a:r>
          <a:r>
            <a:rPr lang="en-US" sz="1600" dirty="0"/>
            <a:t> </a:t>
          </a:r>
          <a:r>
            <a:rPr lang="en-US" sz="1600" dirty="0" err="1"/>
            <a:t>kepala</a:t>
          </a:r>
          <a:r>
            <a:rPr lang="en-US" sz="1600" dirty="0"/>
            <a:t> </a:t>
          </a:r>
          <a:r>
            <a:rPr lang="en-US" sz="1600" dirty="0" err="1"/>
            <a:t>dinas</a:t>
          </a:r>
          <a:r>
            <a:rPr lang="en-US" sz="1600" dirty="0"/>
            <a:t> </a:t>
          </a:r>
          <a:r>
            <a:rPr lang="en-US" sz="1600" dirty="0" err="1"/>
            <a:t>prov</a:t>
          </a:r>
          <a:r>
            <a:rPr lang="en-US" sz="1600" dirty="0"/>
            <a:t>/</a:t>
          </a:r>
          <a:r>
            <a:rPr lang="en-US" sz="1600" dirty="0" err="1"/>
            <a:t>kab</a:t>
          </a:r>
          <a:r>
            <a:rPr lang="en-US" sz="1600" dirty="0"/>
            <a:t>/</a:t>
          </a:r>
          <a:r>
            <a:rPr lang="en-US" sz="1600" dirty="0" err="1"/>
            <a:t>kota</a:t>
          </a:r>
          <a:endParaRPr lang="en-US" sz="1600" dirty="0"/>
        </a:p>
      </dgm:t>
    </dgm:pt>
    <dgm:pt modelId="{95061560-7C93-4926-8EFC-463023487010}" type="parTrans" cxnId="{82E80E4A-4145-4AB2-A824-F581E4B9169D}">
      <dgm:prSet/>
      <dgm:spPr/>
      <dgm:t>
        <a:bodyPr/>
        <a:lstStyle/>
        <a:p>
          <a:endParaRPr lang="en-US"/>
        </a:p>
      </dgm:t>
    </dgm:pt>
    <dgm:pt modelId="{D6E86DC9-8AFC-4688-919F-780EAE6C7EF1}" type="sibTrans" cxnId="{82E80E4A-4145-4AB2-A824-F581E4B9169D}">
      <dgm:prSet/>
      <dgm:spPr/>
      <dgm:t>
        <a:bodyPr/>
        <a:lstStyle/>
        <a:p>
          <a:endParaRPr lang="en-US"/>
        </a:p>
      </dgm:t>
    </dgm:pt>
    <dgm:pt modelId="{FFA08C55-0EA8-48B8-882B-A3A4A47CD3F1}">
      <dgm:prSet phldrT="[Text]"/>
      <dgm:spPr/>
      <dgm:t>
        <a:bodyPr/>
        <a:lstStyle/>
        <a:p>
          <a:r>
            <a:rPr lang="en-US" dirty="0"/>
            <a:t>Perusahaan </a:t>
          </a:r>
          <a:r>
            <a:rPr lang="en-US" b="1" u="sng" dirty="0"/>
            <a:t>yang </a:t>
          </a:r>
          <a:r>
            <a:rPr lang="en-US" b="1" u="sng" dirty="0" err="1"/>
            <a:t>belum</a:t>
          </a:r>
          <a:r>
            <a:rPr lang="en-US" b="1" u="sng" dirty="0"/>
            <a:t> </a:t>
          </a:r>
          <a:r>
            <a:rPr lang="en-US" b="0" dirty="0" err="1"/>
            <a:t>melaksanakan</a:t>
          </a:r>
          <a:r>
            <a:rPr lang="en-US" b="0" dirty="0"/>
            <a:t> </a:t>
          </a:r>
          <a:r>
            <a:rPr lang="en-US" b="0" dirty="0" err="1"/>
            <a:t>kewajiban</a:t>
          </a:r>
          <a:r>
            <a:rPr lang="en-US" b="0" dirty="0"/>
            <a:t> </a:t>
          </a:r>
          <a:r>
            <a:rPr lang="en-US" b="0" dirty="0" err="1"/>
            <a:t>fasilitasi</a:t>
          </a:r>
          <a:r>
            <a:rPr lang="en-US" b="0" dirty="0"/>
            <a:t> </a:t>
          </a:r>
          <a:r>
            <a:rPr lang="en-US" b="0" dirty="0" err="1"/>
            <a:t>pembangunan</a:t>
          </a:r>
          <a:r>
            <a:rPr lang="en-US" b="0" dirty="0"/>
            <a:t> </a:t>
          </a:r>
          <a:r>
            <a:rPr lang="en-US" b="0" dirty="0" err="1"/>
            <a:t>kebun</a:t>
          </a:r>
          <a:r>
            <a:rPr lang="en-US" b="0" dirty="0"/>
            <a:t> </a:t>
          </a:r>
          <a:r>
            <a:rPr lang="en-US" b="0" dirty="0" err="1"/>
            <a:t>masyarakat</a:t>
          </a:r>
          <a:r>
            <a:rPr lang="en-US" b="0" dirty="0"/>
            <a:t> 20%, </a:t>
          </a:r>
          <a:r>
            <a:rPr lang="en-US" b="1" u="sng" dirty="0" err="1"/>
            <a:t>wajib</a:t>
          </a:r>
          <a:r>
            <a:rPr lang="en-US" b="1" dirty="0"/>
            <a:t> </a:t>
          </a:r>
          <a:r>
            <a:rPr lang="en-US" b="0" dirty="0" err="1"/>
            <a:t>melaksanakan</a:t>
          </a:r>
          <a:r>
            <a:rPr lang="en-US" b="0" dirty="0"/>
            <a:t> </a:t>
          </a:r>
          <a:r>
            <a:rPr lang="en-US" b="0" dirty="0" err="1"/>
            <a:t>kewajiban</a:t>
          </a:r>
          <a:r>
            <a:rPr lang="en-US" b="0" dirty="0"/>
            <a:t> </a:t>
          </a:r>
          <a:r>
            <a:rPr lang="en-US" b="0" dirty="0" err="1"/>
            <a:t>fasilitasi</a:t>
          </a:r>
          <a:r>
            <a:rPr lang="en-US" b="0" dirty="0"/>
            <a:t> </a:t>
          </a:r>
          <a:r>
            <a:rPr lang="en-US" b="0" dirty="0" err="1"/>
            <a:t>berdasarkan</a:t>
          </a:r>
          <a:r>
            <a:rPr lang="en-US" b="0" dirty="0"/>
            <a:t> </a:t>
          </a:r>
          <a:r>
            <a:rPr lang="en-US" b="0" dirty="0" err="1"/>
            <a:t>Permentan</a:t>
          </a:r>
          <a:r>
            <a:rPr lang="en-US" b="0" dirty="0"/>
            <a:t> No 98 </a:t>
          </a:r>
          <a:r>
            <a:rPr lang="en-US" b="0" dirty="0" err="1"/>
            <a:t>Tahun</a:t>
          </a:r>
          <a:r>
            <a:rPr lang="en-US" b="0" dirty="0"/>
            <a:t> 2013</a:t>
          </a:r>
        </a:p>
      </dgm:t>
    </dgm:pt>
    <dgm:pt modelId="{CFDBEEB6-66B3-4BB3-B7DA-653DC993C003}" type="parTrans" cxnId="{4D42E680-819E-4DBF-B80A-A1F8189DA741}">
      <dgm:prSet/>
      <dgm:spPr/>
      <dgm:t>
        <a:bodyPr/>
        <a:lstStyle/>
        <a:p>
          <a:endParaRPr lang="en-US"/>
        </a:p>
      </dgm:t>
    </dgm:pt>
    <dgm:pt modelId="{553C54A6-E02D-49C2-8B8B-0AA19C785572}" type="sibTrans" cxnId="{4D42E680-819E-4DBF-B80A-A1F8189DA741}">
      <dgm:prSet/>
      <dgm:spPr/>
      <dgm:t>
        <a:bodyPr/>
        <a:lstStyle/>
        <a:p>
          <a:endParaRPr lang="en-US"/>
        </a:p>
      </dgm:t>
    </dgm:pt>
    <dgm:pt modelId="{EBAEB953-EDBC-48AB-BD09-2ABFBBFA3931}" type="pres">
      <dgm:prSet presAssocID="{FA1D15AC-FF80-4C60-96C4-91FC9F32F9FF}" presName="Name0" presStyleCnt="0">
        <dgm:presLayoutVars>
          <dgm:dir/>
          <dgm:animLvl val="lvl"/>
          <dgm:resizeHandles val="exact"/>
        </dgm:presLayoutVars>
      </dgm:prSet>
      <dgm:spPr/>
    </dgm:pt>
    <dgm:pt modelId="{E5D08E89-37E5-42DC-A83B-8AE439BA3DD6}" type="pres">
      <dgm:prSet presAssocID="{4DDC9F9F-EEF9-404D-8640-4D6A11D32F72}" presName="composite" presStyleCnt="0"/>
      <dgm:spPr/>
    </dgm:pt>
    <dgm:pt modelId="{DF40384A-C496-4C07-BB72-10B479BA245F}" type="pres">
      <dgm:prSet presAssocID="{4DDC9F9F-EEF9-404D-8640-4D6A11D32F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9F1CA3-B308-4C18-B794-6E5F5F1CB1EA}" type="pres">
      <dgm:prSet presAssocID="{4DDC9F9F-EEF9-404D-8640-4D6A11D32F72}" presName="desTx" presStyleLbl="alignAccFollowNode1" presStyleIdx="0" presStyleCnt="3">
        <dgm:presLayoutVars>
          <dgm:bulletEnabled val="1"/>
        </dgm:presLayoutVars>
      </dgm:prSet>
      <dgm:spPr/>
    </dgm:pt>
    <dgm:pt modelId="{FC779E3A-FF63-4930-A86F-7EFF2258BB4C}" type="pres">
      <dgm:prSet presAssocID="{7258750E-37F5-4F42-9F52-9A8A912DECDB}" presName="space" presStyleCnt="0"/>
      <dgm:spPr/>
    </dgm:pt>
    <dgm:pt modelId="{D96D9DE4-18FA-4DEB-A4D4-C0712D4E0184}" type="pres">
      <dgm:prSet presAssocID="{04CD1681-53AD-4C35-9E82-06A75626308B}" presName="composite" presStyleCnt="0"/>
      <dgm:spPr/>
    </dgm:pt>
    <dgm:pt modelId="{889F412C-58C1-45A4-91A3-7927E0825979}" type="pres">
      <dgm:prSet presAssocID="{04CD1681-53AD-4C35-9E82-06A7562630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71A11F4-E5D7-47D9-AF76-27911BD8556B}" type="pres">
      <dgm:prSet presAssocID="{04CD1681-53AD-4C35-9E82-06A75626308B}" presName="desTx" presStyleLbl="alignAccFollowNode1" presStyleIdx="1" presStyleCnt="3">
        <dgm:presLayoutVars>
          <dgm:bulletEnabled val="1"/>
        </dgm:presLayoutVars>
      </dgm:prSet>
      <dgm:spPr/>
    </dgm:pt>
    <dgm:pt modelId="{471182D9-E6AE-4281-B0E2-B43D7406FC3E}" type="pres">
      <dgm:prSet presAssocID="{9F65942C-737B-4F10-89CB-B41AFA657C4C}" presName="space" presStyleCnt="0"/>
      <dgm:spPr/>
    </dgm:pt>
    <dgm:pt modelId="{23773F64-B064-4C04-86D4-E92B52EFBE0E}" type="pres">
      <dgm:prSet presAssocID="{6569EF3E-7216-4B18-81B7-EABFC4504281}" presName="composite" presStyleCnt="0"/>
      <dgm:spPr/>
    </dgm:pt>
    <dgm:pt modelId="{3920F2DF-88A0-49EE-9800-1B12D81DBE96}" type="pres">
      <dgm:prSet presAssocID="{6569EF3E-7216-4B18-81B7-EABFC45042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947D594-F2C5-4C8B-B173-3E50B680002D}" type="pres">
      <dgm:prSet presAssocID="{6569EF3E-7216-4B18-81B7-EABFC450428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46A901-7E4F-4DAF-8BFE-E49FC36439AB}" type="presOf" srcId="{FA1D15AC-FF80-4C60-96C4-91FC9F32F9FF}" destId="{EBAEB953-EDBC-48AB-BD09-2ABFBBFA3931}" srcOrd="0" destOrd="0" presId="urn:microsoft.com/office/officeart/2005/8/layout/hList1"/>
    <dgm:cxn modelId="{3DC92405-3CD3-4BCB-969B-779995BB49BA}" type="presOf" srcId="{04CD1681-53AD-4C35-9E82-06A75626308B}" destId="{889F412C-58C1-45A4-91A3-7927E0825979}" srcOrd="0" destOrd="0" presId="urn:microsoft.com/office/officeart/2005/8/layout/hList1"/>
    <dgm:cxn modelId="{AC399C07-B936-4E23-AC2E-BA9DB52F2B66}" type="presOf" srcId="{430ED5FF-93AE-4DC4-8E58-09E703636D07}" destId="{7947D594-F2C5-4C8B-B173-3E50B680002D}" srcOrd="0" destOrd="0" presId="urn:microsoft.com/office/officeart/2005/8/layout/hList1"/>
    <dgm:cxn modelId="{AC118B0F-B962-445C-B3AC-20E0DE15432A}" srcId="{4DDC9F9F-EEF9-404D-8640-4D6A11D32F72}" destId="{C83D121A-4598-4B60-B206-2C88DA3A7128}" srcOrd="1" destOrd="0" parTransId="{F017DF4E-BEFC-4114-BEA9-A0B5A38CC201}" sibTransId="{0C648F0F-85A4-4304-93B5-74413AA233AF}"/>
    <dgm:cxn modelId="{99818E1E-621F-4D00-9060-1FD10131294B}" type="presOf" srcId="{367605D8-C3F2-4346-9E1A-F10FCA7D085D}" destId="{569F1CA3-B308-4C18-B794-6E5F5F1CB1EA}" srcOrd="0" destOrd="2" presId="urn:microsoft.com/office/officeart/2005/8/layout/hList1"/>
    <dgm:cxn modelId="{9069292D-DF70-47AB-B5AA-2728973166E4}" type="presOf" srcId="{684162F2-DFA3-4AC5-940A-9C46FA10A689}" destId="{E71A11F4-E5D7-47D9-AF76-27911BD8556B}" srcOrd="0" destOrd="1" presId="urn:microsoft.com/office/officeart/2005/8/layout/hList1"/>
    <dgm:cxn modelId="{D502C934-CF27-4170-B362-92D7150B3A56}" srcId="{04CD1681-53AD-4C35-9E82-06A75626308B}" destId="{B6524DE7-860B-42FA-BC51-C7435E4959FC}" srcOrd="0" destOrd="0" parTransId="{7C4B5D84-C2A0-47EC-B18A-FA494EE0184C}" sibTransId="{2D7EC63E-FC71-4E16-A2F4-B36ADF583D83}"/>
    <dgm:cxn modelId="{5C999B3D-AD46-4752-87FD-42432E94312C}" type="presOf" srcId="{48C3B082-9D15-4A76-B412-D432DEDF99EB}" destId="{569F1CA3-B308-4C18-B794-6E5F5F1CB1EA}" srcOrd="0" destOrd="0" presId="urn:microsoft.com/office/officeart/2005/8/layout/hList1"/>
    <dgm:cxn modelId="{82E80E4A-4145-4AB2-A824-F581E4B9169D}" srcId="{4DDC9F9F-EEF9-404D-8640-4D6A11D32F72}" destId="{367605D8-C3F2-4346-9E1A-F10FCA7D085D}" srcOrd="2" destOrd="0" parTransId="{95061560-7C93-4926-8EFC-463023487010}" sibTransId="{D6E86DC9-8AFC-4688-919F-780EAE6C7EF1}"/>
    <dgm:cxn modelId="{061DAD56-F66E-4769-A9B7-594B8777EA98}" type="presOf" srcId="{9259E06B-A411-44B3-A1E3-7DA3260C0E7E}" destId="{7947D594-F2C5-4C8B-B173-3E50B680002D}" srcOrd="0" destOrd="1" presId="urn:microsoft.com/office/officeart/2005/8/layout/hList1"/>
    <dgm:cxn modelId="{6B51795E-9A36-4457-87C4-0C628E55A67C}" srcId="{FA1D15AC-FF80-4C60-96C4-91FC9F32F9FF}" destId="{04CD1681-53AD-4C35-9E82-06A75626308B}" srcOrd="1" destOrd="0" parTransId="{C2E1948D-E83D-41E8-AC1A-7E49825D0782}" sibTransId="{9F65942C-737B-4F10-89CB-B41AFA657C4C}"/>
    <dgm:cxn modelId="{F5B8CB5F-FD2D-425F-BCEB-29FCAF322791}" type="presOf" srcId="{6569EF3E-7216-4B18-81B7-EABFC4504281}" destId="{3920F2DF-88A0-49EE-9800-1B12D81DBE96}" srcOrd="0" destOrd="0" presId="urn:microsoft.com/office/officeart/2005/8/layout/hList1"/>
    <dgm:cxn modelId="{D7912064-0610-4F63-BD1E-C1AFD7AF6526}" srcId="{FA1D15AC-FF80-4C60-96C4-91FC9F32F9FF}" destId="{4DDC9F9F-EEF9-404D-8640-4D6A11D32F72}" srcOrd="0" destOrd="0" parTransId="{8035AEB7-2AE7-4360-92C1-A7623B080A5E}" sibTransId="{7258750E-37F5-4F42-9F52-9A8A912DECDB}"/>
    <dgm:cxn modelId="{17345D76-7D42-435C-9CE2-F1BA8E7ECBC7}" srcId="{04CD1681-53AD-4C35-9E82-06A75626308B}" destId="{684162F2-DFA3-4AC5-940A-9C46FA10A689}" srcOrd="1" destOrd="0" parTransId="{999ED526-1A72-487F-B433-04E72DE51B86}" sibTransId="{00E09434-F4A7-4FEE-B0C4-8FFCC1F7ECE2}"/>
    <dgm:cxn modelId="{4D42E680-819E-4DBF-B80A-A1F8189DA741}" srcId="{6569EF3E-7216-4B18-81B7-EABFC4504281}" destId="{FFA08C55-0EA8-48B8-882B-A3A4A47CD3F1}" srcOrd="2" destOrd="0" parTransId="{CFDBEEB6-66B3-4BB3-B7DA-653DC993C003}" sibTransId="{553C54A6-E02D-49C2-8B8B-0AA19C785572}"/>
    <dgm:cxn modelId="{462FE09C-BAC0-4148-A3AB-02136A14C4CB}" type="presOf" srcId="{FFA08C55-0EA8-48B8-882B-A3A4A47CD3F1}" destId="{7947D594-F2C5-4C8B-B173-3E50B680002D}" srcOrd="0" destOrd="2" presId="urn:microsoft.com/office/officeart/2005/8/layout/hList1"/>
    <dgm:cxn modelId="{25CAC6AF-75B2-47D6-BEE0-A6D2E1B86645}" type="presOf" srcId="{C83D121A-4598-4B60-B206-2C88DA3A7128}" destId="{569F1CA3-B308-4C18-B794-6E5F5F1CB1EA}" srcOrd="0" destOrd="1" presId="urn:microsoft.com/office/officeart/2005/8/layout/hList1"/>
    <dgm:cxn modelId="{001FCEB8-4557-4E64-BFFA-F0AB80869A1C}" type="presOf" srcId="{B6524DE7-860B-42FA-BC51-C7435E4959FC}" destId="{E71A11F4-E5D7-47D9-AF76-27911BD8556B}" srcOrd="0" destOrd="0" presId="urn:microsoft.com/office/officeart/2005/8/layout/hList1"/>
    <dgm:cxn modelId="{886DF1C8-7B6A-45F8-B990-FE8F9DC6BFAF}" srcId="{6569EF3E-7216-4B18-81B7-EABFC4504281}" destId="{430ED5FF-93AE-4DC4-8E58-09E703636D07}" srcOrd="0" destOrd="0" parTransId="{E75638AE-D78D-42B9-B9C8-5598E6418869}" sibTransId="{0015B10B-7ECA-433B-B6C6-C2FEE0E241ED}"/>
    <dgm:cxn modelId="{BA455BDA-2781-49A6-BB15-292F742DFD26}" srcId="{FA1D15AC-FF80-4C60-96C4-91FC9F32F9FF}" destId="{6569EF3E-7216-4B18-81B7-EABFC4504281}" srcOrd="2" destOrd="0" parTransId="{49C92679-100D-4B06-A8EC-0A881166C9D2}" sibTransId="{475492EF-B388-4809-811F-B8FA556EDD6D}"/>
    <dgm:cxn modelId="{AA8615F1-7094-4682-BA49-2A70450097BA}" type="presOf" srcId="{4DDC9F9F-EEF9-404D-8640-4D6A11D32F72}" destId="{DF40384A-C496-4C07-BB72-10B479BA245F}" srcOrd="0" destOrd="0" presId="urn:microsoft.com/office/officeart/2005/8/layout/hList1"/>
    <dgm:cxn modelId="{4491B5F8-C68E-4442-88A6-AED0C6311C71}" srcId="{6569EF3E-7216-4B18-81B7-EABFC4504281}" destId="{9259E06B-A411-44B3-A1E3-7DA3260C0E7E}" srcOrd="1" destOrd="0" parTransId="{08C0C1AB-523C-42E7-A778-D9B84A16C289}" sibTransId="{ACBB9E3C-5BDB-47E9-BF66-1F8E2125687F}"/>
    <dgm:cxn modelId="{9850F3FB-6F9D-4FAA-85A5-FBAC3921D4FC}" srcId="{4DDC9F9F-EEF9-404D-8640-4D6A11D32F72}" destId="{48C3B082-9D15-4A76-B412-D432DEDF99EB}" srcOrd="0" destOrd="0" parTransId="{791F3E6D-C3D9-48F2-9F8B-ED228C0672F1}" sibTransId="{BAA6AD9F-9DE8-4B42-83A9-E6054007A4D1}"/>
    <dgm:cxn modelId="{F244470E-E9FB-456C-93DD-0CD816EDDE95}" type="presParOf" srcId="{EBAEB953-EDBC-48AB-BD09-2ABFBBFA3931}" destId="{E5D08E89-37E5-42DC-A83B-8AE439BA3DD6}" srcOrd="0" destOrd="0" presId="urn:microsoft.com/office/officeart/2005/8/layout/hList1"/>
    <dgm:cxn modelId="{037D1016-6968-452D-B0C0-1621BC0F50FA}" type="presParOf" srcId="{E5D08E89-37E5-42DC-A83B-8AE439BA3DD6}" destId="{DF40384A-C496-4C07-BB72-10B479BA245F}" srcOrd="0" destOrd="0" presId="urn:microsoft.com/office/officeart/2005/8/layout/hList1"/>
    <dgm:cxn modelId="{CB037EC3-FD28-4E1D-B633-715FD3EA3BB4}" type="presParOf" srcId="{E5D08E89-37E5-42DC-A83B-8AE439BA3DD6}" destId="{569F1CA3-B308-4C18-B794-6E5F5F1CB1EA}" srcOrd="1" destOrd="0" presId="urn:microsoft.com/office/officeart/2005/8/layout/hList1"/>
    <dgm:cxn modelId="{4201383E-C4F2-44A2-A676-C916E6E9DF7F}" type="presParOf" srcId="{EBAEB953-EDBC-48AB-BD09-2ABFBBFA3931}" destId="{FC779E3A-FF63-4930-A86F-7EFF2258BB4C}" srcOrd="1" destOrd="0" presId="urn:microsoft.com/office/officeart/2005/8/layout/hList1"/>
    <dgm:cxn modelId="{BE523E57-7B6A-47CF-B1F2-B47777C63902}" type="presParOf" srcId="{EBAEB953-EDBC-48AB-BD09-2ABFBBFA3931}" destId="{D96D9DE4-18FA-4DEB-A4D4-C0712D4E0184}" srcOrd="2" destOrd="0" presId="urn:microsoft.com/office/officeart/2005/8/layout/hList1"/>
    <dgm:cxn modelId="{4ACA3FF2-093A-4982-905E-ABCAFB8CACA0}" type="presParOf" srcId="{D96D9DE4-18FA-4DEB-A4D4-C0712D4E0184}" destId="{889F412C-58C1-45A4-91A3-7927E0825979}" srcOrd="0" destOrd="0" presId="urn:microsoft.com/office/officeart/2005/8/layout/hList1"/>
    <dgm:cxn modelId="{7888E624-872C-4EB9-9786-FD89F67BBE6A}" type="presParOf" srcId="{D96D9DE4-18FA-4DEB-A4D4-C0712D4E0184}" destId="{E71A11F4-E5D7-47D9-AF76-27911BD8556B}" srcOrd="1" destOrd="0" presId="urn:microsoft.com/office/officeart/2005/8/layout/hList1"/>
    <dgm:cxn modelId="{FD0CCB09-7342-468A-9507-0DB5F94EC8AA}" type="presParOf" srcId="{EBAEB953-EDBC-48AB-BD09-2ABFBBFA3931}" destId="{471182D9-E6AE-4281-B0E2-B43D7406FC3E}" srcOrd="3" destOrd="0" presId="urn:microsoft.com/office/officeart/2005/8/layout/hList1"/>
    <dgm:cxn modelId="{A9A3BFF2-2CE8-434C-AB38-5C33A2AA21EA}" type="presParOf" srcId="{EBAEB953-EDBC-48AB-BD09-2ABFBBFA3931}" destId="{23773F64-B064-4C04-86D4-E92B52EFBE0E}" srcOrd="4" destOrd="0" presId="urn:microsoft.com/office/officeart/2005/8/layout/hList1"/>
    <dgm:cxn modelId="{4FD27575-A858-41C7-A1EB-A1DCD0351743}" type="presParOf" srcId="{23773F64-B064-4C04-86D4-E92B52EFBE0E}" destId="{3920F2DF-88A0-49EE-9800-1B12D81DBE96}" srcOrd="0" destOrd="0" presId="urn:microsoft.com/office/officeart/2005/8/layout/hList1"/>
    <dgm:cxn modelId="{C553B341-D94E-4E05-8B4E-5D9FBD257DB5}" type="presParOf" srcId="{23773F64-B064-4C04-86D4-E92B52EFBE0E}" destId="{7947D594-F2C5-4C8B-B173-3E50B68000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0384A-C496-4C07-BB72-10B479BA245F}">
      <dsp:nvSpPr>
        <dsp:cNvPr id="0" name=""/>
        <dsp:cNvSpPr/>
      </dsp:nvSpPr>
      <dsp:spPr>
        <a:xfrm>
          <a:off x="3649" y="277218"/>
          <a:ext cx="3558517" cy="734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Permentan</a:t>
          </a:r>
          <a:r>
            <a:rPr lang="en-US" sz="2000" kern="1200" dirty="0"/>
            <a:t> No 98 </a:t>
          </a:r>
          <a:r>
            <a:rPr lang="en-US" sz="2000" kern="1200" dirty="0" err="1"/>
            <a:t>Tahun</a:t>
          </a:r>
          <a:r>
            <a:rPr lang="en-US" sz="2000" kern="1200" dirty="0"/>
            <a:t> 2013</a:t>
          </a:r>
        </a:p>
      </dsp:txBody>
      <dsp:txXfrm>
        <a:off x="3649" y="277218"/>
        <a:ext cx="3558517" cy="734888"/>
      </dsp:txXfrm>
    </dsp:sp>
    <dsp:sp modelId="{569F1CA3-B308-4C18-B794-6E5F5F1CB1EA}">
      <dsp:nvSpPr>
        <dsp:cNvPr id="0" name=""/>
        <dsp:cNvSpPr/>
      </dsp:nvSpPr>
      <dsp:spPr>
        <a:xfrm>
          <a:off x="3649" y="1012106"/>
          <a:ext cx="3558517" cy="4035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Kewajiban</a:t>
          </a:r>
          <a:r>
            <a:rPr lang="en-US" sz="1600" kern="1200" dirty="0"/>
            <a:t> </a:t>
          </a:r>
          <a:r>
            <a:rPr lang="en-US" sz="1600" kern="1200" dirty="0" err="1"/>
            <a:t>fasilitasi</a:t>
          </a:r>
          <a:r>
            <a:rPr lang="en-US" sz="1600" kern="1200" dirty="0"/>
            <a:t> </a:t>
          </a:r>
          <a:r>
            <a:rPr lang="en-US" sz="1600" kern="1200" dirty="0" err="1"/>
            <a:t>kebun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 paling </a:t>
          </a:r>
          <a:r>
            <a:rPr lang="en-US" sz="1600" kern="1200" dirty="0" err="1"/>
            <a:t>kurang</a:t>
          </a:r>
          <a:r>
            <a:rPr lang="en-US" sz="1600" kern="1200" dirty="0"/>
            <a:t> 20%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luas</a:t>
          </a:r>
          <a:r>
            <a:rPr lang="en-US" sz="1600" kern="1200" dirty="0"/>
            <a:t> IUP-B </a:t>
          </a:r>
          <a:r>
            <a:rPr lang="en-US" sz="1600" kern="1200" dirty="0" err="1"/>
            <a:t>atau</a:t>
          </a:r>
          <a:r>
            <a:rPr lang="en-US" sz="1600" kern="1200" dirty="0"/>
            <a:t> IUP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Areal </a:t>
          </a:r>
          <a:r>
            <a:rPr lang="en-US" sz="1600" kern="1200" dirty="0" err="1"/>
            <a:t>kebun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 20% </a:t>
          </a:r>
          <a:r>
            <a:rPr lang="en-US" sz="2000" b="1" u="sng" kern="1200" dirty="0"/>
            <a:t>di </a:t>
          </a:r>
          <a:r>
            <a:rPr lang="en-US" sz="2000" b="1" u="sng" kern="1200" dirty="0" err="1"/>
            <a:t>luar</a:t>
          </a:r>
          <a:r>
            <a:rPr lang="en-US" sz="2000" b="1" u="sng" kern="1200" dirty="0"/>
            <a:t> </a:t>
          </a:r>
          <a:r>
            <a:rPr lang="en-US" sz="1600" kern="1200" dirty="0"/>
            <a:t>IUP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Pertimbangan</a:t>
          </a:r>
          <a:r>
            <a:rPr lang="en-US" sz="1600" kern="1200" dirty="0"/>
            <a:t>: </a:t>
          </a:r>
          <a:r>
            <a:rPr lang="en-US" sz="1600" kern="1200" dirty="0" err="1"/>
            <a:t>Ketersediaan</a:t>
          </a:r>
          <a:r>
            <a:rPr lang="en-US" sz="1600" kern="1200" dirty="0"/>
            <a:t> </a:t>
          </a:r>
          <a:r>
            <a:rPr lang="en-US" sz="1600" kern="1200" dirty="0" err="1"/>
            <a:t>lahan</a:t>
          </a:r>
          <a:r>
            <a:rPr lang="en-US" sz="1600" kern="1200" dirty="0"/>
            <a:t>, </a:t>
          </a:r>
          <a:r>
            <a:rPr lang="en-US" sz="1600" kern="1200" dirty="0" err="1"/>
            <a:t>jumlah</a:t>
          </a:r>
          <a:r>
            <a:rPr lang="en-US" sz="1600" kern="1200" dirty="0"/>
            <a:t> </a:t>
          </a:r>
          <a:r>
            <a:rPr lang="en-US" sz="1600" kern="1200" dirty="0" err="1"/>
            <a:t>keluarga</a:t>
          </a:r>
          <a:r>
            <a:rPr lang="en-US" sz="1600" kern="1200" dirty="0"/>
            <a:t> yang </a:t>
          </a:r>
          <a:r>
            <a:rPr lang="en-US" sz="1600" kern="1200" dirty="0" err="1"/>
            <a:t>layak</a:t>
          </a:r>
          <a:r>
            <a:rPr lang="en-US" sz="1600" kern="1200" dirty="0"/>
            <a:t>, </a:t>
          </a:r>
          <a:r>
            <a:rPr lang="en-US" sz="1600" kern="1200" dirty="0" err="1"/>
            <a:t>kesepakatan</a:t>
          </a:r>
          <a:r>
            <a:rPr lang="en-US" sz="1600" kern="1200" dirty="0"/>
            <a:t> </a:t>
          </a:r>
          <a:r>
            <a:rPr lang="en-US" sz="1600" kern="1200" dirty="0" err="1"/>
            <a:t>perusahaan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 </a:t>
          </a:r>
          <a:r>
            <a:rPr lang="en-US" sz="1600" kern="1200" dirty="0" err="1"/>
            <a:t>sekitar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2000" b="1" u="sng" kern="1200" dirty="0" err="1"/>
            <a:t>diketahui</a:t>
          </a:r>
          <a:r>
            <a:rPr lang="en-US" sz="1600" kern="1200" dirty="0"/>
            <a:t> </a:t>
          </a:r>
          <a:r>
            <a:rPr lang="en-US" sz="1600" kern="1200" dirty="0" err="1"/>
            <a:t>kepala</a:t>
          </a:r>
          <a:r>
            <a:rPr lang="en-US" sz="1600" kern="1200" dirty="0"/>
            <a:t> </a:t>
          </a:r>
          <a:r>
            <a:rPr lang="en-US" sz="1600" kern="1200" dirty="0" err="1"/>
            <a:t>dinas</a:t>
          </a:r>
          <a:r>
            <a:rPr lang="en-US" sz="1600" kern="1200" dirty="0"/>
            <a:t> </a:t>
          </a:r>
          <a:r>
            <a:rPr lang="en-US" sz="1600" kern="1200" dirty="0" err="1"/>
            <a:t>prov</a:t>
          </a:r>
          <a:r>
            <a:rPr lang="en-US" sz="1600" kern="1200" dirty="0"/>
            <a:t>/</a:t>
          </a:r>
          <a:r>
            <a:rPr lang="en-US" sz="1600" kern="1200" dirty="0" err="1"/>
            <a:t>kab</a:t>
          </a:r>
          <a:r>
            <a:rPr lang="en-US" sz="1600" kern="1200" dirty="0"/>
            <a:t>/</a:t>
          </a:r>
          <a:r>
            <a:rPr lang="en-US" sz="1600" kern="1200" dirty="0" err="1"/>
            <a:t>kota</a:t>
          </a:r>
          <a:endParaRPr lang="en-US" sz="1600" kern="1200" dirty="0"/>
        </a:p>
      </dsp:txBody>
      <dsp:txXfrm>
        <a:off x="3649" y="1012106"/>
        <a:ext cx="3558517" cy="4035149"/>
      </dsp:txXfrm>
    </dsp:sp>
    <dsp:sp modelId="{889F412C-58C1-45A4-91A3-7927E0825979}">
      <dsp:nvSpPr>
        <dsp:cNvPr id="0" name=""/>
        <dsp:cNvSpPr/>
      </dsp:nvSpPr>
      <dsp:spPr>
        <a:xfrm>
          <a:off x="4060359" y="277218"/>
          <a:ext cx="3558517" cy="734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UU No 11 </a:t>
          </a:r>
          <a:r>
            <a:rPr lang="en-US" sz="2000" kern="1200" dirty="0" err="1"/>
            <a:t>tahun</a:t>
          </a:r>
          <a:r>
            <a:rPr lang="en-US" sz="2000" kern="1200" dirty="0"/>
            <a:t> 2020 </a:t>
          </a:r>
          <a:r>
            <a:rPr lang="en-US" sz="2000" kern="1200" dirty="0" err="1"/>
            <a:t>jo</a:t>
          </a:r>
          <a:r>
            <a:rPr lang="en-US" sz="2000" kern="1200" dirty="0"/>
            <a:t>. UU No 6 </a:t>
          </a:r>
          <a:r>
            <a:rPr lang="en-US" sz="2000" kern="1200" dirty="0" err="1"/>
            <a:t>Tahun</a:t>
          </a:r>
          <a:r>
            <a:rPr lang="en-US" sz="2000" kern="1200" dirty="0"/>
            <a:t> 2023</a:t>
          </a:r>
        </a:p>
      </dsp:txBody>
      <dsp:txXfrm>
        <a:off x="4060359" y="277218"/>
        <a:ext cx="3558517" cy="734888"/>
      </dsp:txXfrm>
    </dsp:sp>
    <dsp:sp modelId="{E71A11F4-E5D7-47D9-AF76-27911BD8556B}">
      <dsp:nvSpPr>
        <dsp:cNvPr id="0" name=""/>
        <dsp:cNvSpPr/>
      </dsp:nvSpPr>
      <dsp:spPr>
        <a:xfrm>
          <a:off x="4060359" y="1012106"/>
          <a:ext cx="3558517" cy="4035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 err="1"/>
            <a:t>Pelaksanaan</a:t>
          </a:r>
          <a:r>
            <a:rPr lang="en-US" sz="1800" b="0" kern="1200" dirty="0"/>
            <a:t> </a:t>
          </a:r>
          <a:r>
            <a:rPr lang="en-US" sz="1800" b="0" kern="1200" dirty="0" err="1"/>
            <a:t>kewajiban</a:t>
          </a:r>
          <a:r>
            <a:rPr lang="en-US" sz="1800" b="0" kern="1200" dirty="0"/>
            <a:t> </a:t>
          </a:r>
          <a:r>
            <a:rPr lang="en-US" sz="1800" b="0" kern="1200" dirty="0" err="1"/>
            <a:t>fasilitasi</a:t>
          </a:r>
          <a:r>
            <a:rPr lang="en-US" sz="1800" b="0" kern="1200" dirty="0"/>
            <a:t> </a:t>
          </a:r>
          <a:r>
            <a:rPr lang="en-US" sz="1800" b="0" kern="1200" dirty="0" err="1"/>
            <a:t>pembangunan</a:t>
          </a:r>
          <a:r>
            <a:rPr lang="en-US" sz="1800" b="0" kern="1200" dirty="0"/>
            <a:t> </a:t>
          </a:r>
          <a:r>
            <a:rPr lang="en-US" sz="1800" b="0" kern="1200" dirty="0" err="1"/>
            <a:t>kebun</a:t>
          </a:r>
          <a:r>
            <a:rPr lang="en-US" sz="1800" b="0" kern="1200" dirty="0"/>
            <a:t> </a:t>
          </a:r>
          <a:r>
            <a:rPr lang="en-US" sz="1800" b="0" kern="1200" dirty="0" err="1"/>
            <a:t>masyarakat</a:t>
          </a:r>
          <a:r>
            <a:rPr lang="en-US" sz="1800" b="0" kern="1200" dirty="0"/>
            <a:t> </a:t>
          </a:r>
          <a:r>
            <a:rPr lang="en-US" sz="1800" b="1" u="sng" kern="1200" dirty="0"/>
            <a:t>paling </a:t>
          </a:r>
          <a:r>
            <a:rPr lang="en-US" sz="1800" b="1" u="sng" kern="1200" dirty="0" err="1"/>
            <a:t>lambat</a:t>
          </a:r>
          <a:r>
            <a:rPr lang="en-US" sz="1800" b="1" u="sng" kern="1200" dirty="0"/>
            <a:t> </a:t>
          </a:r>
          <a:r>
            <a:rPr lang="en-US" sz="1800" b="0" kern="1200" dirty="0"/>
            <a:t>3 </a:t>
          </a:r>
          <a:r>
            <a:rPr lang="en-US" sz="1800" b="0" kern="1200" dirty="0" err="1"/>
            <a:t>tahun</a:t>
          </a:r>
          <a:r>
            <a:rPr lang="en-US" sz="1800" b="0" kern="1200" dirty="0"/>
            <a:t> </a:t>
          </a:r>
          <a:r>
            <a:rPr lang="en-US" sz="1800" b="0" kern="1200" dirty="0" err="1"/>
            <a:t>sejak</a:t>
          </a:r>
          <a:r>
            <a:rPr lang="en-US" sz="1800" b="0" kern="1200" dirty="0"/>
            <a:t> HGU </a:t>
          </a:r>
          <a:r>
            <a:rPr lang="en-US" sz="1800" b="0" kern="1200" dirty="0" err="1"/>
            <a:t>diberikan</a:t>
          </a:r>
          <a:r>
            <a:rPr lang="en-US" sz="1800" b="0" kern="1200" dirty="0"/>
            <a:t> </a:t>
          </a:r>
        </a:p>
      </dsp:txBody>
      <dsp:txXfrm>
        <a:off x="4060359" y="1012106"/>
        <a:ext cx="3558517" cy="4035149"/>
      </dsp:txXfrm>
    </dsp:sp>
    <dsp:sp modelId="{3920F2DF-88A0-49EE-9800-1B12D81DBE96}">
      <dsp:nvSpPr>
        <dsp:cNvPr id="0" name=""/>
        <dsp:cNvSpPr/>
      </dsp:nvSpPr>
      <dsp:spPr>
        <a:xfrm>
          <a:off x="8117069" y="277218"/>
          <a:ext cx="3558517" cy="734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Permentan</a:t>
          </a:r>
          <a:r>
            <a:rPr lang="en-US" sz="2000" kern="1200" dirty="0"/>
            <a:t> 18 </a:t>
          </a:r>
          <a:r>
            <a:rPr lang="en-US" sz="2000" kern="1200" dirty="0" err="1"/>
            <a:t>Tahun</a:t>
          </a:r>
          <a:r>
            <a:rPr lang="en-US" sz="2000" kern="1200" dirty="0"/>
            <a:t> 2021</a:t>
          </a:r>
        </a:p>
      </dsp:txBody>
      <dsp:txXfrm>
        <a:off x="8117069" y="277218"/>
        <a:ext cx="3558517" cy="734888"/>
      </dsp:txXfrm>
    </dsp:sp>
    <dsp:sp modelId="{7947D594-F2C5-4C8B-B173-3E50B680002D}">
      <dsp:nvSpPr>
        <dsp:cNvPr id="0" name=""/>
        <dsp:cNvSpPr/>
      </dsp:nvSpPr>
      <dsp:spPr>
        <a:xfrm>
          <a:off x="8117069" y="1012106"/>
          <a:ext cx="3558517" cy="40351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/>
              </a:solidFill>
            </a:rPr>
            <a:t>Penerima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fasilitasi</a:t>
          </a:r>
          <a:r>
            <a:rPr lang="en-US" sz="2000" kern="1200" dirty="0">
              <a:solidFill>
                <a:prstClr val="black"/>
              </a:solidFill>
            </a:rPr>
            <a:t>: </a:t>
          </a:r>
          <a:r>
            <a:rPr lang="en-US" sz="2000" kern="1200" dirty="0" err="1">
              <a:solidFill>
                <a:prstClr val="black"/>
              </a:solidFill>
            </a:rPr>
            <a:t>Poktan</a:t>
          </a:r>
          <a:r>
            <a:rPr lang="en-US" sz="2000" kern="1200" dirty="0">
              <a:solidFill>
                <a:prstClr val="black"/>
              </a:solidFill>
            </a:rPr>
            <a:t>, </a:t>
          </a:r>
          <a:r>
            <a:rPr lang="en-US" sz="2000" kern="1200" dirty="0" err="1">
              <a:solidFill>
                <a:prstClr val="black"/>
              </a:solidFill>
            </a:rPr>
            <a:t>Gapoktan</a:t>
          </a:r>
          <a:r>
            <a:rPr lang="en-US" sz="2000" kern="1200" dirty="0">
              <a:solidFill>
                <a:prstClr val="black"/>
              </a:solidFill>
            </a:rPr>
            <a:t>, </a:t>
          </a:r>
          <a:r>
            <a:rPr lang="en-US" sz="2000" kern="1200" dirty="0" err="1">
              <a:solidFill>
                <a:prstClr val="black"/>
              </a:solidFill>
            </a:rPr>
            <a:t>lembaga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ekonomi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petani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dan</a:t>
          </a:r>
          <a:r>
            <a:rPr lang="en-US" sz="2000" kern="1200" dirty="0">
              <a:solidFill>
                <a:prstClr val="black"/>
              </a:solidFill>
            </a:rPr>
            <a:t>/</a:t>
          </a:r>
          <a:r>
            <a:rPr lang="en-US" sz="2000" kern="1200" dirty="0" err="1">
              <a:solidFill>
                <a:prstClr val="black"/>
              </a:solidFill>
            </a:rPr>
            <a:t>atau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koperasi</a:t>
          </a:r>
          <a:r>
            <a:rPr lang="en-US" sz="2000" kern="1200" dirty="0">
              <a:solidFill>
                <a:prstClr val="black"/>
              </a:solidFill>
            </a:rPr>
            <a:t>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/>
              </a:solidFill>
            </a:rPr>
            <a:t>Bentuk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kemitraan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lainnya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dilakukan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kern="1200" dirty="0" err="1">
              <a:solidFill>
                <a:prstClr val="black"/>
              </a:solidFill>
            </a:rPr>
            <a:t>pada</a:t>
          </a:r>
          <a:r>
            <a:rPr lang="en-US" sz="2000" kern="1200" dirty="0">
              <a:solidFill>
                <a:prstClr val="black"/>
              </a:solidFill>
            </a:rPr>
            <a:t> </a:t>
          </a:r>
          <a:r>
            <a:rPr lang="en-US" sz="2000" b="1" kern="1200" dirty="0" err="1">
              <a:solidFill>
                <a:prstClr val="black"/>
              </a:solidFill>
            </a:rPr>
            <a:t>Kegiatan</a:t>
          </a:r>
          <a:r>
            <a:rPr lang="en-US" sz="2000" b="1" kern="1200" dirty="0">
              <a:solidFill>
                <a:prstClr val="black"/>
              </a:solidFill>
            </a:rPr>
            <a:t> Usaha </a:t>
          </a:r>
          <a:r>
            <a:rPr lang="en-US" sz="2000" b="1" kern="1200" dirty="0" err="1">
              <a:solidFill>
                <a:prstClr val="black"/>
              </a:solidFill>
            </a:rPr>
            <a:t>Produktif</a:t>
          </a:r>
          <a:r>
            <a:rPr lang="en-US" sz="2000" b="1" kern="1200" dirty="0">
              <a:solidFill>
                <a:prstClr val="black"/>
              </a:solidFill>
            </a:rPr>
            <a:t> Perkebunan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Perusahaan </a:t>
          </a:r>
          <a:r>
            <a:rPr lang="en-US" sz="2000" b="1" u="sng" kern="1200" dirty="0"/>
            <a:t>yang </a:t>
          </a:r>
          <a:r>
            <a:rPr lang="en-US" sz="2000" b="1" u="sng" kern="1200" dirty="0" err="1"/>
            <a:t>belum</a:t>
          </a:r>
          <a:r>
            <a:rPr lang="en-US" sz="2000" b="1" u="sng" kern="1200" dirty="0"/>
            <a:t> </a:t>
          </a:r>
          <a:r>
            <a:rPr lang="en-US" sz="2000" b="0" kern="1200" dirty="0" err="1"/>
            <a:t>melaksanakan</a:t>
          </a:r>
          <a:r>
            <a:rPr lang="en-US" sz="2000" b="0" kern="1200" dirty="0"/>
            <a:t> </a:t>
          </a:r>
          <a:r>
            <a:rPr lang="en-US" sz="2000" b="0" kern="1200" dirty="0" err="1"/>
            <a:t>kewajiban</a:t>
          </a:r>
          <a:r>
            <a:rPr lang="en-US" sz="2000" b="0" kern="1200" dirty="0"/>
            <a:t> </a:t>
          </a:r>
          <a:r>
            <a:rPr lang="en-US" sz="2000" b="0" kern="1200" dirty="0" err="1"/>
            <a:t>fasilitasi</a:t>
          </a:r>
          <a:r>
            <a:rPr lang="en-US" sz="2000" b="0" kern="1200" dirty="0"/>
            <a:t> </a:t>
          </a:r>
          <a:r>
            <a:rPr lang="en-US" sz="2000" b="0" kern="1200" dirty="0" err="1"/>
            <a:t>pembangunan</a:t>
          </a:r>
          <a:r>
            <a:rPr lang="en-US" sz="2000" b="0" kern="1200" dirty="0"/>
            <a:t> </a:t>
          </a:r>
          <a:r>
            <a:rPr lang="en-US" sz="2000" b="0" kern="1200" dirty="0" err="1"/>
            <a:t>kebun</a:t>
          </a:r>
          <a:r>
            <a:rPr lang="en-US" sz="2000" b="0" kern="1200" dirty="0"/>
            <a:t> </a:t>
          </a:r>
          <a:r>
            <a:rPr lang="en-US" sz="2000" b="0" kern="1200" dirty="0" err="1"/>
            <a:t>masyarakat</a:t>
          </a:r>
          <a:r>
            <a:rPr lang="en-US" sz="2000" b="0" kern="1200" dirty="0"/>
            <a:t> 20%, </a:t>
          </a:r>
          <a:r>
            <a:rPr lang="en-US" sz="2000" b="1" u="sng" kern="1200" dirty="0" err="1"/>
            <a:t>wajib</a:t>
          </a:r>
          <a:r>
            <a:rPr lang="en-US" sz="2000" b="1" kern="1200" dirty="0"/>
            <a:t> </a:t>
          </a:r>
          <a:r>
            <a:rPr lang="en-US" sz="2000" b="0" kern="1200" dirty="0" err="1"/>
            <a:t>melaksanakan</a:t>
          </a:r>
          <a:r>
            <a:rPr lang="en-US" sz="2000" b="0" kern="1200" dirty="0"/>
            <a:t> </a:t>
          </a:r>
          <a:r>
            <a:rPr lang="en-US" sz="2000" b="0" kern="1200" dirty="0" err="1"/>
            <a:t>kewajiban</a:t>
          </a:r>
          <a:r>
            <a:rPr lang="en-US" sz="2000" b="0" kern="1200" dirty="0"/>
            <a:t> </a:t>
          </a:r>
          <a:r>
            <a:rPr lang="en-US" sz="2000" b="0" kern="1200" dirty="0" err="1"/>
            <a:t>fasilitasi</a:t>
          </a:r>
          <a:r>
            <a:rPr lang="en-US" sz="2000" b="0" kern="1200" dirty="0"/>
            <a:t> </a:t>
          </a:r>
          <a:r>
            <a:rPr lang="en-US" sz="2000" b="0" kern="1200" dirty="0" err="1"/>
            <a:t>berdasarkan</a:t>
          </a:r>
          <a:r>
            <a:rPr lang="en-US" sz="2000" b="0" kern="1200" dirty="0"/>
            <a:t> </a:t>
          </a:r>
          <a:r>
            <a:rPr lang="en-US" sz="2000" b="0" kern="1200" dirty="0" err="1"/>
            <a:t>Permentan</a:t>
          </a:r>
          <a:r>
            <a:rPr lang="en-US" sz="2000" b="0" kern="1200" dirty="0"/>
            <a:t> No 98 </a:t>
          </a:r>
          <a:r>
            <a:rPr lang="en-US" sz="2000" b="0" kern="1200" dirty="0" err="1"/>
            <a:t>Tahun</a:t>
          </a:r>
          <a:r>
            <a:rPr lang="en-US" sz="2000" b="0" kern="1200" dirty="0"/>
            <a:t> 2013</a:t>
          </a:r>
        </a:p>
      </dsp:txBody>
      <dsp:txXfrm>
        <a:off x="8117069" y="1012106"/>
        <a:ext cx="3558517" cy="403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946A-6ABE-46FD-A20D-53356DB25D34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832BB-E136-45B6-81B1-652F34B41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328BC-1544-49FA-A2AF-F21927742A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C198-A72B-4F6A-6289-68602A1EE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4B7F-E3C5-18A6-9B7D-464A15880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ADAA4-11AD-8BD5-AFCE-6ABD249A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7C8EF-FE70-DFB4-7273-87EC10C0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7B4DF-33E2-F0B4-6924-22FE22E9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C78C6-B633-85F6-6645-9BF78EB4A77D}"/>
              </a:ext>
            </a:extLst>
          </p:cNvPr>
          <p:cNvSpPr/>
          <p:nvPr userDrawn="1"/>
        </p:nvSpPr>
        <p:spPr>
          <a:xfrm>
            <a:off x="1" y="1"/>
            <a:ext cx="1576552" cy="93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4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EBD1-4515-91FC-29C3-1806A71D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6DF96-C733-A5F7-B5EB-131AE065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9BD20-FD69-9111-6DE6-4CE66AF6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F8F35-8ADC-D450-D5C8-B6A3CD8C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C31DE-6635-A130-3AF7-397067E1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A8057-D6EB-BC0B-2DE2-8848D51B1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66BD4-2420-4EAC-F4C4-642B4417C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7DE37-F623-E8F7-F711-B8895974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5BEBB-37C0-711C-464D-695B62E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D1E88-1039-D5A9-F46C-66474265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4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3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761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4982" y="6488668"/>
            <a:ext cx="4187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A16000F9-7087-4D82-9A44-535FA89F96FA}" type="slidenum">
              <a:rPr lang="en-US">
                <a:solidFill>
                  <a:srgbClr val="000000"/>
                </a:solidFill>
              </a:rPr>
              <a:pPr algn="ct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4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1957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87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884F457-7477-49FB-A1B4-FCFFE77F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defRPr noProof="1">
                <a:latin typeface="+mn-lt"/>
              </a:defRPr>
            </a:lvl1pPr>
          </a:lstStyle>
          <a:p>
            <a:pPr>
              <a:defRPr/>
            </a:pPr>
            <a:fld id="{39BBF6CF-59DA-493D-91C3-3702E36DCCB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2023/7/25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3BAE893E-69FC-4911-88E3-1A0EEB26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defRPr noProof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0C22E3B-C24F-4EE0-9836-1A75701D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noProof="1">
                <a:ea typeface="SimSun" panose="02010600030101010101" pitchFamily="2" charset="-122"/>
              </a:defRPr>
            </a:lvl1pPr>
          </a:lstStyle>
          <a:p>
            <a:fld id="{0DC14BEE-BD78-4392-9380-EB8ACBD7EC5F}" type="slidenum">
              <a:rPr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3503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5C8B-9998-BB2C-EED1-B2D1D3CF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675C-966F-B732-485C-EA763724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B0B5-CAB1-07B1-A2AF-0AED1C25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83E9-05D1-9FF2-3A8A-0A00F47A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2E4A-7405-2427-94C3-1FF40B22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67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06F-07EA-4041-89AE-D42DD8F2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365127"/>
            <a:ext cx="9897533" cy="9708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645" b="1">
                <a:solidFill>
                  <a:srgbClr val="00479B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7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93B5-EF6D-5502-3E95-675C1FB5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A9201-5C99-1C04-B55F-68A686EA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0C6D4-9B62-3D69-4537-17F5E5FF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49E9E-2E58-537D-7771-7364F7F9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839A-5170-F9B0-793B-A897C7E4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CA7D4A-484E-1E78-9E50-BCBB469C2E77}"/>
              </a:ext>
            </a:extLst>
          </p:cNvPr>
          <p:cNvSpPr/>
          <p:nvPr userDrawn="1"/>
        </p:nvSpPr>
        <p:spPr>
          <a:xfrm>
            <a:off x="1" y="1"/>
            <a:ext cx="1576552" cy="93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7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2D87-6CCA-147E-2FCD-A8B58068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4826-3FBD-9373-DD33-6D7A7436B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3165E-C72F-2C0C-0430-12268D255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46F6-A5BF-569E-E648-6A3CC2E0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B9883-D609-7C2A-4463-0E605BD9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A0CC9-251C-15C6-D1E2-44E775AE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7E41-1F09-5CA8-1282-AC349EA4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9BF44-0674-F61D-5E87-F14E86A6A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D2867-B593-28CA-FC64-25445D17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522E4-6C87-D1EC-CC11-0F281FC6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79720-8C65-541A-6689-088FD7B36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E2ABE-7B13-0B9D-DB5B-305B0FE9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CB987-EDD3-137A-3BEC-BBA8E8AE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E6688-8174-D6EC-0242-E9B17A08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5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CC1B-C0B4-0C6F-F024-17B8DBD7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C5E92-96CD-77A2-F816-90B53C46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E30EA-4053-D904-56AF-A0816807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628D9-57DB-6730-D9AC-FD031C2E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5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35748-F75D-E0BF-F1B5-B11FE054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76C8B-13F1-AC83-03E7-4C1332A2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A3C4F-E432-6C97-E538-D37C623F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F5FA4-FDB3-1568-C9B6-E6910F3147B3}"/>
              </a:ext>
            </a:extLst>
          </p:cNvPr>
          <p:cNvSpPr/>
          <p:nvPr userDrawn="1"/>
        </p:nvSpPr>
        <p:spPr>
          <a:xfrm>
            <a:off x="1" y="1"/>
            <a:ext cx="1576552" cy="93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CB24-C380-DACA-B042-D81F304F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6DF8-FB22-3F7C-C8EE-4EA0F3B4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6A9D2-ABF8-B078-B343-5142D69B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43816-20BD-7FEF-EF15-454A7C23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C1D6-5FC4-AAC8-C627-D71B6AC1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01B53-A783-37CB-B93E-BB000755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3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E2B4-3427-97DF-F39D-7CAD4220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BAAA1-61EF-E090-7945-AD710830D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70359-7789-CAF1-4CEC-5E74F26E5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8FD4C-421E-F30F-A2DE-4CACD84C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B5C77-3D69-CCEE-2720-74B11397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34AA7-BFDA-E6F2-9DD0-3A0BFD5A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B5FA0F-6712-488A-8799-D30EC126AC1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EC6EB-1E28-588E-4506-785946A1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21"/>
            <a:ext cx="11099800" cy="56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3FC99-5C83-D0F0-73CB-F3981D9E0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" y="1094105"/>
            <a:ext cx="11678920" cy="512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0560E-DDD8-C39C-C8C4-764751374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378C-CB40-9C4A-866E-8BA44D13C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F93B-9AD4-1B8F-063D-7BDA97BD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A3C4-4BBA-804F-2A4D-E2AD4A94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039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57A9-282F-7E43-AD31-78BDD3D92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81625-618B-938B-5C0A-B66FD5A0106A}"/>
              </a:ext>
            </a:extLst>
          </p:cNvPr>
          <p:cNvSpPr txBox="1"/>
          <p:nvPr userDrawn="1"/>
        </p:nvSpPr>
        <p:spPr>
          <a:xfrm>
            <a:off x="8610600" y="6503921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006E79"/>
                </a:solidFill>
                <a:latin typeface="Bookman Old Style" panose="02050604050505020204" pitchFamily="18" charset="0"/>
              </a:rPr>
              <a:t>ditjenbun.pertanian.go.id</a:t>
            </a:r>
            <a:endParaRPr lang="en-US" sz="1400" i="1" dirty="0">
              <a:solidFill>
                <a:srgbClr val="006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E79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BBFE9B-4CE1-4522-9823-8D16C52B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9" y="1949186"/>
            <a:ext cx="4010023" cy="29995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0A3673-E609-42C5-E6C1-1FF600277686}"/>
              </a:ext>
            </a:extLst>
          </p:cNvPr>
          <p:cNvCxnSpPr>
            <a:cxnSpLocks/>
          </p:cNvCxnSpPr>
          <p:nvPr/>
        </p:nvCxnSpPr>
        <p:spPr>
          <a:xfrm>
            <a:off x="4734661" y="1646793"/>
            <a:ext cx="0" cy="367763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71F9D3E-569F-AF99-5CE4-2C42F87CF31B}"/>
              </a:ext>
            </a:extLst>
          </p:cNvPr>
          <p:cNvGrpSpPr/>
          <p:nvPr/>
        </p:nvGrpSpPr>
        <p:grpSpPr>
          <a:xfrm>
            <a:off x="4779423" y="274961"/>
            <a:ext cx="2633153" cy="1371832"/>
            <a:chOff x="3620455" y="859195"/>
            <a:chExt cx="4671798" cy="25260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900A4D-DFB8-CEEF-58E8-882226A7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026" y="859195"/>
              <a:ext cx="1568654" cy="1672777"/>
            </a:xfrm>
            <a:prstGeom prst="rect">
              <a:avLst/>
            </a:prstGeom>
          </p:spPr>
        </p:pic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268F220E-3B3E-8673-265B-4F7617FFE21F}"/>
                </a:ext>
              </a:extLst>
            </p:cNvPr>
            <p:cNvSpPr txBox="1">
              <a:spLocks/>
            </p:cNvSpPr>
            <p:nvPr/>
          </p:nvSpPr>
          <p:spPr>
            <a:xfrm>
              <a:off x="3620455" y="2648494"/>
              <a:ext cx="4671798" cy="736750"/>
            </a:xfrm>
            <a:prstGeom prst="rect">
              <a:avLst/>
            </a:prstGeom>
          </p:spPr>
          <p:txBody>
            <a:bodyPr vert="horz" lIns="84406" tIns="42203" rIns="84406" bIns="42203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8"/>
                </a:spcBef>
                <a:buFont typeface="Arial" panose="020B0604020202020204" pitchFamily="34" charset="0"/>
                <a:buNone/>
                <a:defRPr/>
              </a:pPr>
              <a:r>
                <a:rPr lang="en-ID" sz="1400" spc="-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KEMENTERIAN PERTANIAN</a:t>
              </a:r>
              <a:endParaRPr lang="en-ID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8EF39F8-FDC0-447D-9487-FC4B4BF4C1A9}"/>
              </a:ext>
            </a:extLst>
          </p:cNvPr>
          <p:cNvSpPr txBox="1">
            <a:spLocks/>
          </p:cNvSpPr>
          <p:nvPr/>
        </p:nvSpPr>
        <p:spPr>
          <a:xfrm>
            <a:off x="4779423" y="2254482"/>
            <a:ext cx="7107778" cy="186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REGULAS FASILITASI PEMBANGUNAN KEBUN MASYARAKAT</a:t>
            </a:r>
          </a:p>
        </p:txBody>
      </p:sp>
    </p:spTree>
    <p:extLst>
      <p:ext uri="{BB962C8B-B14F-4D97-AF65-F5344CB8AC3E}">
        <p14:creationId xmlns:p14="http://schemas.microsoft.com/office/powerpoint/2010/main" val="223710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E961-0040-FB7E-2581-688EC7E2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DC9A-A5B1-1F57-7093-60DAA8378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minimal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optimum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kebun</a:t>
            </a:r>
            <a:r>
              <a:rPr lang="en-US" dirty="0"/>
              <a:t> di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seluas</a:t>
            </a:r>
            <a:r>
              <a:rPr lang="en-US" dirty="0"/>
              <a:t> 20% </a:t>
            </a:r>
            <a:r>
              <a:rPr lang="en-US" dirty="0" err="1"/>
              <a:t>dari</a:t>
            </a:r>
            <a:r>
              <a:rPr lang="en-US" dirty="0"/>
              <a:t> total areal </a:t>
            </a:r>
            <a:r>
              <a:rPr lang="en-US" dirty="0" err="1"/>
              <a:t>kebun</a:t>
            </a:r>
            <a:r>
              <a:rPr lang="en-US" dirty="0"/>
              <a:t> yang </a:t>
            </a:r>
            <a:r>
              <a:rPr lang="en-US" dirty="0" err="1"/>
              <a:t>diusahakan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. (</a:t>
            </a:r>
            <a:r>
              <a:rPr lang="en-US" dirty="0" err="1"/>
              <a:t>Pasal</a:t>
            </a:r>
            <a:r>
              <a:rPr lang="en-US" dirty="0"/>
              <a:t> 7 (3) </a:t>
            </a:r>
            <a:r>
              <a:rPr lang="en-US" dirty="0" err="1"/>
              <a:t>Permentan</a:t>
            </a:r>
            <a:r>
              <a:rPr lang="en-US" dirty="0"/>
              <a:t> 18/2021.</a:t>
            </a:r>
          </a:p>
          <a:p>
            <a:r>
              <a:rPr lang="en-US" dirty="0"/>
              <a:t>Nilai Optimum: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netto</a:t>
            </a:r>
            <a:r>
              <a:rPr lang="en-US" dirty="0"/>
              <a:t> rata-rata </a:t>
            </a:r>
            <a:r>
              <a:rPr lang="en-US" dirty="0" err="1"/>
              <a:t>kebun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u="sng" dirty="0" err="1"/>
              <a:t>secara</a:t>
            </a:r>
            <a:r>
              <a:rPr lang="en-US" u="sng" dirty="0"/>
              <a:t> </a:t>
            </a:r>
            <a:r>
              <a:rPr lang="en-US" u="sng" dirty="0" err="1"/>
              <a:t>berkala</a:t>
            </a:r>
            <a:r>
              <a:rPr lang="en-US" u="sng" dirty="0"/>
              <a:t> </a:t>
            </a:r>
            <a:r>
              <a:rPr lang="en-US" dirty="0"/>
              <a:t>oleh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. (</a:t>
            </a:r>
            <a:r>
              <a:rPr lang="en-US" dirty="0" err="1"/>
              <a:t>Pasal</a:t>
            </a:r>
            <a:r>
              <a:rPr lang="en-US" dirty="0"/>
              <a:t> 7(4) </a:t>
            </a:r>
            <a:r>
              <a:rPr lang="en-US" dirty="0" err="1"/>
              <a:t>Permentan</a:t>
            </a:r>
            <a:r>
              <a:rPr lang="en-US" dirty="0"/>
              <a:t> 18/2021.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CB8120-021C-49A6-E540-29177EF77BD6}"/>
              </a:ext>
            </a:extLst>
          </p:cNvPr>
          <p:cNvSpPr txBox="1">
            <a:spLocks/>
          </p:cNvSpPr>
          <p:nvPr/>
        </p:nvSpPr>
        <p:spPr>
          <a:xfrm>
            <a:off x="1516380" y="4902201"/>
            <a:ext cx="11099800" cy="56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E79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19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98" y="845339"/>
            <a:ext cx="2562415" cy="201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Permentan</a:t>
            </a:r>
            <a:r>
              <a:rPr lang="en-US" b="1" dirty="0">
                <a:solidFill>
                  <a:prstClr val="black"/>
                </a:solidFill>
              </a:rPr>
              <a:t> No 26 /2007:</a:t>
            </a:r>
          </a:p>
          <a:p>
            <a:pPr algn="ctr"/>
            <a:r>
              <a:rPr lang="en-US" sz="1400" b="1" dirty="0" err="1">
                <a:solidFill>
                  <a:prstClr val="black"/>
                </a:solidFill>
              </a:rPr>
              <a:t>Pemilik</a:t>
            </a:r>
            <a:r>
              <a:rPr lang="en-US" sz="1400" b="1" dirty="0">
                <a:solidFill>
                  <a:prstClr val="black"/>
                </a:solidFill>
              </a:rPr>
              <a:t> IUP-B </a:t>
            </a:r>
            <a:r>
              <a:rPr lang="en-US" sz="1400" b="1" dirty="0" err="1">
                <a:solidFill>
                  <a:prstClr val="black"/>
                </a:solidFill>
              </a:rPr>
              <a:t>atau</a:t>
            </a:r>
            <a:r>
              <a:rPr lang="en-US" sz="1400" b="1" dirty="0">
                <a:solidFill>
                  <a:prstClr val="black"/>
                </a:solidFill>
              </a:rPr>
              <a:t> IUP </a:t>
            </a:r>
            <a:r>
              <a:rPr lang="en-US" sz="1400" b="1" dirty="0" err="1">
                <a:solidFill>
                  <a:prstClr val="black"/>
                </a:solidFill>
              </a:rPr>
              <a:t>wajib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membangun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kebun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untuk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masyarakat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sekitar</a:t>
            </a:r>
            <a:r>
              <a:rPr lang="en-US" sz="1400" dirty="0">
                <a:solidFill>
                  <a:prstClr val="black"/>
                </a:solidFill>
              </a:rPr>
              <a:t> paling </a:t>
            </a:r>
            <a:r>
              <a:rPr lang="en-US" sz="1400" dirty="0" err="1">
                <a:solidFill>
                  <a:prstClr val="black"/>
                </a:solidFill>
              </a:rPr>
              <a:t>rendah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seluas</a:t>
            </a:r>
            <a:r>
              <a:rPr lang="en-US" sz="1400" dirty="0">
                <a:solidFill>
                  <a:prstClr val="black"/>
                </a:solidFill>
              </a:rPr>
              <a:t> 20% </a:t>
            </a:r>
            <a:r>
              <a:rPr lang="en-US" sz="1400" dirty="0" err="1">
                <a:solidFill>
                  <a:prstClr val="black"/>
                </a:solidFill>
              </a:rPr>
              <a:t>dari</a:t>
            </a:r>
            <a:r>
              <a:rPr lang="en-US" sz="1400" dirty="0">
                <a:solidFill>
                  <a:prstClr val="black"/>
                </a:solidFill>
              </a:rPr>
              <a:t> total </a:t>
            </a:r>
            <a:r>
              <a:rPr lang="en-US" sz="1400" dirty="0" err="1">
                <a:solidFill>
                  <a:prstClr val="black"/>
                </a:solidFill>
              </a:rPr>
              <a:t>luas</a:t>
            </a:r>
            <a:r>
              <a:rPr lang="en-US" sz="1400" dirty="0">
                <a:solidFill>
                  <a:prstClr val="black"/>
                </a:solidFill>
              </a:rPr>
              <a:t> areal </a:t>
            </a:r>
            <a:r>
              <a:rPr lang="en-US" sz="1400" dirty="0" err="1">
                <a:solidFill>
                  <a:prstClr val="black"/>
                </a:solidFill>
              </a:rPr>
              <a:t>kebun</a:t>
            </a:r>
            <a:r>
              <a:rPr lang="en-US" sz="1400" dirty="0">
                <a:solidFill>
                  <a:prstClr val="black"/>
                </a:solidFill>
              </a:rPr>
              <a:t> yang </a:t>
            </a:r>
            <a:r>
              <a:rPr lang="en-US" sz="1400" dirty="0" err="1">
                <a:solidFill>
                  <a:prstClr val="black"/>
                </a:solidFill>
              </a:rPr>
              <a:t>diusahakan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oleh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perusahaan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1113" y="845339"/>
            <a:ext cx="3272569" cy="201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Permentan</a:t>
            </a:r>
            <a:r>
              <a:rPr lang="en-US" b="1" dirty="0">
                <a:solidFill>
                  <a:prstClr val="black"/>
                </a:solidFill>
              </a:rPr>
              <a:t> No 98 /2013: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Perusahaan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perkebunan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yang </a:t>
            </a:r>
            <a:r>
              <a:rPr lang="en-US" sz="1400" b="1" dirty="0" err="1">
                <a:solidFill>
                  <a:prstClr val="black"/>
                </a:solidFill>
              </a:rPr>
              <a:t>mengajukan</a:t>
            </a:r>
            <a:r>
              <a:rPr lang="en-US" sz="1400" b="1" dirty="0">
                <a:solidFill>
                  <a:prstClr val="black"/>
                </a:solidFill>
              </a:rPr>
              <a:t> IUP-B </a:t>
            </a:r>
            <a:r>
              <a:rPr lang="en-US" sz="1400" b="1" dirty="0" err="1">
                <a:solidFill>
                  <a:prstClr val="black"/>
                </a:solidFill>
              </a:rPr>
              <a:t>atau</a:t>
            </a:r>
            <a:r>
              <a:rPr lang="en-US" sz="1400" b="1" dirty="0">
                <a:solidFill>
                  <a:prstClr val="black"/>
                </a:solidFill>
              </a:rPr>
              <a:t> IUP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luas</a:t>
            </a:r>
            <a:r>
              <a:rPr lang="en-US" sz="1400" dirty="0">
                <a:solidFill>
                  <a:prstClr val="black"/>
                </a:solidFill>
              </a:rPr>
              <a:t> 250 (</a:t>
            </a:r>
            <a:r>
              <a:rPr lang="en-US" sz="1400" dirty="0" err="1">
                <a:solidFill>
                  <a:prstClr val="black"/>
                </a:solidFill>
              </a:rPr>
              <a:t>dua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ratus</a:t>
            </a:r>
            <a:r>
              <a:rPr lang="en-US" sz="1400" dirty="0">
                <a:solidFill>
                  <a:prstClr val="black"/>
                </a:solidFill>
              </a:rPr>
              <a:t> lima </a:t>
            </a:r>
            <a:r>
              <a:rPr lang="en-US" sz="1400" dirty="0" err="1">
                <a:solidFill>
                  <a:prstClr val="black"/>
                </a:solidFill>
              </a:rPr>
              <a:t>puluh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dirty="0" err="1">
                <a:solidFill>
                  <a:prstClr val="black"/>
                </a:solidFill>
              </a:rPr>
              <a:t>hektar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atau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lebih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b="1" dirty="0" err="1">
                <a:solidFill>
                  <a:prstClr val="black"/>
                </a:solidFill>
              </a:rPr>
              <a:t>berkewajiban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memfasilitasi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pembangunan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kebun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masyarakat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sekitar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luasan</a:t>
            </a:r>
            <a:r>
              <a:rPr lang="en-US" sz="1400" dirty="0">
                <a:solidFill>
                  <a:prstClr val="black"/>
                </a:solidFill>
              </a:rPr>
              <a:t> paling </a:t>
            </a:r>
            <a:r>
              <a:rPr lang="en-US" sz="1400" dirty="0" err="1">
                <a:solidFill>
                  <a:prstClr val="black"/>
                </a:solidFill>
              </a:rPr>
              <a:t>kurang</a:t>
            </a:r>
            <a:r>
              <a:rPr lang="en-US" sz="1400" dirty="0">
                <a:solidFill>
                  <a:prstClr val="black"/>
                </a:solidFill>
              </a:rPr>
              <a:t> 20% (</a:t>
            </a:r>
            <a:r>
              <a:rPr lang="en-US" sz="1400" dirty="0" err="1">
                <a:solidFill>
                  <a:prstClr val="black"/>
                </a:solidFill>
              </a:rPr>
              <a:t>dua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puluh</a:t>
            </a:r>
            <a:r>
              <a:rPr lang="en-US" sz="1400" dirty="0">
                <a:solidFill>
                  <a:prstClr val="black"/>
                </a:solidFill>
              </a:rPr>
              <a:t> per </a:t>
            </a:r>
            <a:r>
              <a:rPr lang="en-US" sz="1400" dirty="0" err="1">
                <a:solidFill>
                  <a:prstClr val="black"/>
                </a:solidFill>
              </a:rPr>
              <a:t>seratus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dirty="0" err="1">
                <a:solidFill>
                  <a:prstClr val="black"/>
                </a:solidFill>
              </a:rPr>
              <a:t>dari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luas</a:t>
            </a:r>
            <a:r>
              <a:rPr lang="en-US" sz="1400" dirty="0">
                <a:solidFill>
                  <a:prstClr val="black"/>
                </a:solidFill>
              </a:rPr>
              <a:t> areal IUP-B </a:t>
            </a:r>
            <a:r>
              <a:rPr lang="en-US" sz="1400" dirty="0" err="1">
                <a:solidFill>
                  <a:prstClr val="black"/>
                </a:solidFill>
              </a:rPr>
              <a:t>atau</a:t>
            </a:r>
            <a:r>
              <a:rPr lang="en-US" sz="1400" dirty="0">
                <a:solidFill>
                  <a:prstClr val="black"/>
                </a:solidFill>
              </a:rPr>
              <a:t> IUP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4382" y="845339"/>
            <a:ext cx="2885935" cy="3387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UU No 39 /2014 </a:t>
            </a:r>
          </a:p>
          <a:p>
            <a:pPr algn="ctr"/>
            <a:r>
              <a:rPr lang="en-US" sz="1500" b="1" dirty="0">
                <a:solidFill>
                  <a:prstClr val="black"/>
                </a:solidFill>
              </a:rPr>
              <a:t>jo </a:t>
            </a:r>
            <a:r>
              <a:rPr lang="en-US" sz="1500" b="1" dirty="0" err="1">
                <a:solidFill>
                  <a:prstClr val="black"/>
                </a:solidFill>
              </a:rPr>
              <a:t>Undang</a:t>
            </a:r>
            <a:r>
              <a:rPr lang="en-US" sz="1500" b="1" dirty="0">
                <a:solidFill>
                  <a:prstClr val="black"/>
                </a:solidFill>
              </a:rPr>
              <a:t> UU No 6 </a:t>
            </a:r>
            <a:r>
              <a:rPr lang="en-US" sz="1500" b="1" dirty="0" err="1">
                <a:solidFill>
                  <a:prstClr val="black"/>
                </a:solidFill>
              </a:rPr>
              <a:t>Tahun</a:t>
            </a:r>
            <a:r>
              <a:rPr lang="en-US" sz="1500" b="1" dirty="0">
                <a:solidFill>
                  <a:prstClr val="black"/>
                </a:solidFill>
              </a:rPr>
              <a:t> 2023:</a:t>
            </a:r>
          </a:p>
          <a:p>
            <a:pPr algn="just"/>
            <a:r>
              <a:rPr lang="en-US" sz="1400" b="1" dirty="0">
                <a:solidFill>
                  <a:prstClr val="black"/>
                </a:solidFill>
              </a:rPr>
              <a:t>Perusahaan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perkebunan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yang </a:t>
            </a:r>
            <a:r>
              <a:rPr lang="en-US" sz="1400" b="1" dirty="0" err="1">
                <a:solidFill>
                  <a:prstClr val="black"/>
                </a:solidFill>
              </a:rPr>
              <a:t>mendapatkan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perizinan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berusaha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untuk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budi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daya</a:t>
            </a:r>
            <a:r>
              <a:rPr lang="en-US" sz="1400" dirty="0">
                <a:solidFill>
                  <a:prstClr val="black"/>
                </a:solidFill>
              </a:rPr>
              <a:t> yang </a:t>
            </a:r>
            <a:r>
              <a:rPr lang="en-US" sz="1400" b="1" dirty="0" err="1">
                <a:solidFill>
                  <a:prstClr val="black"/>
                </a:solidFill>
              </a:rPr>
              <a:t>seluruh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atau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sebagian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lahannya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berasal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dari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1400" dirty="0">
                <a:solidFill>
                  <a:prstClr val="black"/>
                </a:solidFill>
              </a:rPr>
              <a:t>Areal </a:t>
            </a:r>
            <a:r>
              <a:rPr lang="en-US" sz="1400" dirty="0" err="1">
                <a:solidFill>
                  <a:prstClr val="black"/>
                </a:solidFill>
              </a:rPr>
              <a:t>penggunaan</a:t>
            </a:r>
            <a:r>
              <a:rPr lang="en-US" sz="1400" dirty="0">
                <a:solidFill>
                  <a:prstClr val="black"/>
                </a:solidFill>
              </a:rPr>
              <a:t> lain yang </a:t>
            </a:r>
            <a:r>
              <a:rPr lang="en-US" sz="1400" dirty="0" err="1">
                <a:solidFill>
                  <a:prstClr val="black"/>
                </a:solidFill>
              </a:rPr>
              <a:t>berada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luar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hak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usaha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dan</a:t>
            </a:r>
            <a:r>
              <a:rPr lang="en-US" sz="1400" dirty="0">
                <a:solidFill>
                  <a:prstClr val="black"/>
                </a:solidFill>
              </a:rPr>
              <a:t>/</a:t>
            </a:r>
            <a:r>
              <a:rPr lang="en-US" sz="1400" dirty="0" err="1">
                <a:solidFill>
                  <a:prstClr val="black"/>
                </a:solidFill>
              </a:rPr>
              <a:t>atau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1400" dirty="0">
                <a:solidFill>
                  <a:prstClr val="black"/>
                </a:solidFill>
              </a:rPr>
              <a:t>Areal yang </a:t>
            </a:r>
            <a:r>
              <a:rPr lang="en-US" sz="1400" dirty="0" err="1">
                <a:solidFill>
                  <a:prstClr val="black"/>
                </a:solidFill>
              </a:rPr>
              <a:t>berasal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dari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pelepasan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kawasan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hutan</a:t>
            </a:r>
            <a:endParaRPr lang="en-US" sz="1400" dirty="0">
              <a:solidFill>
                <a:prstClr val="black"/>
              </a:solidFill>
            </a:endParaRPr>
          </a:p>
          <a:p>
            <a:pPr algn="just"/>
            <a:r>
              <a:rPr lang="en-US" sz="1400" b="1" dirty="0" err="1">
                <a:solidFill>
                  <a:prstClr val="black"/>
                </a:solidFill>
              </a:rPr>
              <a:t>Wajib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memfasilitasi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pembangunan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kebun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masyarakat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sekitar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>
                <a:solidFill>
                  <a:prstClr val="black"/>
                </a:solidFill>
              </a:rPr>
              <a:t>seluas</a:t>
            </a:r>
            <a:r>
              <a:rPr lang="en-US" sz="1400" b="1" dirty="0">
                <a:solidFill>
                  <a:prstClr val="black"/>
                </a:solidFill>
              </a:rPr>
              <a:t> 20%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dua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puluh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persen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dirty="0" err="1">
                <a:solidFill>
                  <a:prstClr val="black"/>
                </a:solidFill>
              </a:rPr>
              <a:t>dari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luas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lahan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tersebut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1017" y="845339"/>
            <a:ext cx="2678295" cy="384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Permentan</a:t>
            </a:r>
            <a:r>
              <a:rPr lang="en-US" b="1" dirty="0">
                <a:solidFill>
                  <a:prstClr val="black"/>
                </a:solidFill>
              </a:rPr>
              <a:t> No 18 /2021</a:t>
            </a:r>
            <a:r>
              <a:rPr lang="en-US" sz="1500" b="1" dirty="0">
                <a:solidFill>
                  <a:prstClr val="black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Fasilitasi</a:t>
            </a:r>
            <a:r>
              <a:rPr lang="en-US" sz="1400" dirty="0">
                <a:solidFill>
                  <a:prstClr val="black"/>
                </a:solidFill>
              </a:rPr>
              <a:t> Pembangunan </a:t>
            </a:r>
            <a:r>
              <a:rPr lang="en-US" sz="1400" dirty="0" err="1">
                <a:solidFill>
                  <a:prstClr val="black"/>
                </a:solidFill>
              </a:rPr>
              <a:t>Kebun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Masyarakat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Sekitar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dapat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dilakukan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melalui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pPr marL="628650" indent="-342900" algn="just">
              <a:buFont typeface="+mj-lt"/>
              <a:buAutoNum type="alphaLcPeriod"/>
            </a:pPr>
            <a:r>
              <a:rPr lang="en-US" sz="1400" dirty="0" err="1">
                <a:solidFill>
                  <a:prstClr val="black"/>
                </a:solidFill>
              </a:rPr>
              <a:t>Pola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kredit</a:t>
            </a:r>
            <a:endParaRPr lang="en-US" sz="1400" dirty="0">
              <a:solidFill>
                <a:prstClr val="black"/>
              </a:solidFill>
            </a:endParaRPr>
          </a:p>
          <a:p>
            <a:pPr marL="628650" indent="-342900" algn="just">
              <a:buFont typeface="+mj-lt"/>
              <a:buAutoNum type="alphaLcPeriod"/>
            </a:pPr>
            <a:r>
              <a:rPr lang="en-US" sz="1400" dirty="0" err="1">
                <a:solidFill>
                  <a:prstClr val="black"/>
                </a:solidFill>
              </a:rPr>
              <a:t>Pola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bagi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hasil</a:t>
            </a:r>
            <a:endParaRPr lang="en-US" sz="1400" dirty="0">
              <a:solidFill>
                <a:prstClr val="black"/>
              </a:solidFill>
            </a:endParaRPr>
          </a:p>
          <a:p>
            <a:pPr marL="628650" indent="-342900" algn="just">
              <a:buFont typeface="+mj-lt"/>
              <a:buAutoNum type="alphaLcPeriod"/>
            </a:pPr>
            <a:r>
              <a:rPr lang="en-US" sz="1400" dirty="0" err="1">
                <a:solidFill>
                  <a:prstClr val="black"/>
                </a:solidFill>
              </a:rPr>
              <a:t>Bentuk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pendanaan</a:t>
            </a:r>
            <a:r>
              <a:rPr lang="en-US" sz="1400" dirty="0">
                <a:solidFill>
                  <a:prstClr val="black"/>
                </a:solidFill>
              </a:rPr>
              <a:t> lain yang </a:t>
            </a:r>
            <a:r>
              <a:rPr lang="en-US" sz="1400" dirty="0" err="1">
                <a:solidFill>
                  <a:prstClr val="black"/>
                </a:solidFill>
              </a:rPr>
              <a:t>disepakati</a:t>
            </a:r>
            <a:r>
              <a:rPr lang="en-US" sz="1400" dirty="0">
                <a:solidFill>
                  <a:prstClr val="black"/>
                </a:solidFill>
              </a:rPr>
              <a:t> para </a:t>
            </a:r>
            <a:r>
              <a:rPr lang="en-US" sz="1400" dirty="0" err="1">
                <a:solidFill>
                  <a:prstClr val="black"/>
                </a:solidFill>
              </a:rPr>
              <a:t>pihak</a:t>
            </a:r>
            <a:endParaRPr lang="en-US" sz="1400" dirty="0">
              <a:solidFill>
                <a:prstClr val="black"/>
              </a:solidFill>
            </a:endParaRPr>
          </a:p>
          <a:p>
            <a:pPr marL="628650" indent="-342900" algn="just">
              <a:buFont typeface="+mj-lt"/>
              <a:buAutoNum type="alphaLcPeriod"/>
            </a:pPr>
            <a:r>
              <a:rPr lang="en-US" sz="1400" dirty="0" err="1">
                <a:solidFill>
                  <a:prstClr val="black"/>
                </a:solidFill>
              </a:rPr>
              <a:t>Bantuk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kemitraan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lainnya</a:t>
            </a:r>
            <a:endParaRPr lang="en-US" sz="1400" dirty="0">
              <a:solidFill>
                <a:prstClr val="black"/>
              </a:solidFill>
            </a:endParaRPr>
          </a:p>
          <a:p>
            <a:pPr marL="266700" indent="-257175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</a:rPr>
              <a:t>Perusahaan </a:t>
            </a:r>
            <a:r>
              <a:rPr lang="en-US" sz="1400" dirty="0" err="1">
                <a:solidFill>
                  <a:prstClr val="black"/>
                </a:solidFill>
              </a:rPr>
              <a:t>perkebunan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yang </a:t>
            </a:r>
            <a:r>
              <a:rPr lang="en-US" sz="1400" b="1" dirty="0" err="1">
                <a:solidFill>
                  <a:prstClr val="black"/>
                </a:solidFill>
              </a:rPr>
              <a:t>belum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memenuhi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kewajiban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Fasilitasi</a:t>
            </a:r>
            <a:r>
              <a:rPr lang="en-US" sz="1400" b="1" dirty="0">
                <a:solidFill>
                  <a:prstClr val="black"/>
                </a:solidFill>
              </a:rPr>
              <a:t> Pembangunan </a:t>
            </a:r>
            <a:r>
              <a:rPr lang="en-US" sz="1400" b="1" dirty="0" err="1">
                <a:solidFill>
                  <a:prstClr val="black"/>
                </a:solidFill>
              </a:rPr>
              <a:t>Kebun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Masyarakat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Sekitar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>
                <a:solidFill>
                  <a:prstClr val="black"/>
                </a:solidFill>
              </a:rPr>
              <a:t>wajib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memenuhi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kewajiban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tersebut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berdasarkan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Permentan</a:t>
            </a:r>
            <a:r>
              <a:rPr lang="en-US" sz="1400" b="1" dirty="0">
                <a:solidFill>
                  <a:prstClr val="black"/>
                </a:solidFill>
              </a:rPr>
              <a:t> No 98 </a:t>
            </a:r>
            <a:r>
              <a:rPr lang="en-US" sz="1400" b="1" dirty="0" err="1">
                <a:solidFill>
                  <a:prstClr val="black"/>
                </a:solidFill>
              </a:rPr>
              <a:t>Tahun</a:t>
            </a:r>
            <a:r>
              <a:rPr lang="en-US" sz="1400" b="1" dirty="0">
                <a:solidFill>
                  <a:prstClr val="black"/>
                </a:solidFill>
              </a:rPr>
              <a:t> 2013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3397" y="2830496"/>
            <a:ext cx="3260285" cy="3555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Kebun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masyarakat</a:t>
            </a:r>
            <a:r>
              <a:rPr lang="en-US" sz="1200" dirty="0">
                <a:solidFill>
                  <a:prstClr val="black"/>
                </a:solidFill>
              </a:rPr>
              <a:t> yang </a:t>
            </a:r>
            <a:r>
              <a:rPr lang="en-US" sz="1200" dirty="0" err="1">
                <a:solidFill>
                  <a:prstClr val="black"/>
                </a:solidFill>
              </a:rPr>
              <a:t>difasilitasi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pembangunannya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berada</a:t>
            </a:r>
            <a:r>
              <a:rPr lang="en-US" sz="1200" b="1" dirty="0">
                <a:solidFill>
                  <a:prstClr val="black"/>
                </a:solidFill>
              </a:rPr>
              <a:t> di </a:t>
            </a:r>
            <a:r>
              <a:rPr lang="en-US" sz="1200" b="1" dirty="0" err="1">
                <a:solidFill>
                  <a:prstClr val="black"/>
                </a:solidFill>
              </a:rPr>
              <a:t>luar</a:t>
            </a:r>
            <a:r>
              <a:rPr lang="en-US" sz="1200" b="1" dirty="0">
                <a:solidFill>
                  <a:prstClr val="black"/>
                </a:solidFill>
              </a:rPr>
              <a:t> areal IUP-B </a:t>
            </a:r>
            <a:r>
              <a:rPr lang="en-US" sz="1200" b="1" dirty="0" err="1">
                <a:solidFill>
                  <a:prstClr val="black"/>
                </a:solidFill>
              </a:rPr>
              <a:t>atau</a:t>
            </a:r>
            <a:r>
              <a:rPr lang="en-US" sz="1200" b="1" dirty="0">
                <a:solidFill>
                  <a:prstClr val="black"/>
                </a:solidFill>
              </a:rPr>
              <a:t> IUP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Kewajiban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Fasilitasi</a:t>
            </a:r>
            <a:r>
              <a:rPr lang="en-US" sz="1200" dirty="0">
                <a:solidFill>
                  <a:prstClr val="black"/>
                </a:solidFill>
              </a:rPr>
              <a:t> Pembangunan </a:t>
            </a:r>
            <a:r>
              <a:rPr lang="en-US" sz="1200" dirty="0" err="1">
                <a:solidFill>
                  <a:prstClr val="black"/>
                </a:solidFill>
              </a:rPr>
              <a:t>Kebun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Masyarakat</a:t>
            </a:r>
            <a:r>
              <a:rPr lang="en-US" sz="1200" dirty="0">
                <a:solidFill>
                  <a:prstClr val="black"/>
                </a:solidFill>
              </a:rPr>
              <a:t> 20% </a:t>
            </a:r>
            <a:r>
              <a:rPr lang="en-US" sz="1200" b="1" dirty="0" err="1">
                <a:solidFill>
                  <a:prstClr val="black"/>
                </a:solidFill>
              </a:rPr>
              <a:t>tidak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berlaku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untuk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perusahaan</a:t>
            </a:r>
            <a:r>
              <a:rPr lang="en-US" sz="1200" dirty="0">
                <a:solidFill>
                  <a:prstClr val="black"/>
                </a:solidFill>
              </a:rPr>
              <a:t> yang: </a:t>
            </a:r>
            <a:r>
              <a:rPr lang="en-US" sz="1200" b="1" dirty="0">
                <a:solidFill>
                  <a:prstClr val="black"/>
                </a:solidFill>
              </a:rPr>
              <a:t>a) </a:t>
            </a:r>
            <a:r>
              <a:rPr lang="en-US" sz="1200" b="1" dirty="0" err="1">
                <a:solidFill>
                  <a:prstClr val="black"/>
                </a:solidFill>
              </a:rPr>
              <a:t>telah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memiliki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hak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atas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tanah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namun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belun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memiliki</a:t>
            </a:r>
            <a:r>
              <a:rPr lang="en-US" sz="1200" b="1" dirty="0">
                <a:solidFill>
                  <a:prstClr val="black"/>
                </a:solidFill>
              </a:rPr>
              <a:t> IUP </a:t>
            </a:r>
            <a:r>
              <a:rPr lang="en-US" sz="1200" b="1" dirty="0" err="1">
                <a:solidFill>
                  <a:prstClr val="black"/>
                </a:solidFill>
              </a:rPr>
              <a:t>sebelum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Permentan</a:t>
            </a:r>
            <a:r>
              <a:rPr lang="en-US" sz="1200" b="1" dirty="0">
                <a:solidFill>
                  <a:prstClr val="black"/>
                </a:solidFill>
              </a:rPr>
              <a:t> No 98 </a:t>
            </a:r>
            <a:r>
              <a:rPr lang="en-US" sz="1200" b="1" dirty="0" err="1">
                <a:solidFill>
                  <a:prstClr val="black"/>
                </a:solidFill>
              </a:rPr>
              <a:t>Tahun</a:t>
            </a:r>
            <a:r>
              <a:rPr lang="en-US" sz="1200" b="1" dirty="0">
                <a:solidFill>
                  <a:prstClr val="black"/>
                </a:solidFill>
              </a:rPr>
              <a:t> 2013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b="1" dirty="0">
                <a:solidFill>
                  <a:prstClr val="black"/>
                </a:solidFill>
              </a:rPr>
              <a:t>b) </a:t>
            </a:r>
            <a:r>
              <a:rPr lang="en-US" sz="1200" b="1" dirty="0" err="1">
                <a:solidFill>
                  <a:prstClr val="black"/>
                </a:solidFill>
              </a:rPr>
              <a:t>telah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memiliki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izin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sebelum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Permentan</a:t>
            </a:r>
            <a:r>
              <a:rPr lang="en-US" sz="1200" b="1" dirty="0">
                <a:solidFill>
                  <a:prstClr val="black"/>
                </a:solidFill>
              </a:rPr>
              <a:t> No 26 </a:t>
            </a:r>
            <a:r>
              <a:rPr lang="en-US" sz="1200" b="1" dirty="0" err="1">
                <a:solidFill>
                  <a:prstClr val="black"/>
                </a:solidFill>
              </a:rPr>
              <a:t>Tahun</a:t>
            </a:r>
            <a:r>
              <a:rPr lang="en-US" sz="1200" b="1" dirty="0">
                <a:solidFill>
                  <a:prstClr val="black"/>
                </a:solidFill>
              </a:rPr>
              <a:t> 2007 </a:t>
            </a:r>
            <a:r>
              <a:rPr lang="en-US" sz="1200" b="1" dirty="0" err="1">
                <a:solidFill>
                  <a:prstClr val="black"/>
                </a:solidFill>
              </a:rPr>
              <a:t>dan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memiliki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pola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kerjasama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inti</a:t>
            </a:r>
            <a:r>
              <a:rPr lang="en-US" sz="1200" b="1" dirty="0">
                <a:solidFill>
                  <a:prstClr val="black"/>
                </a:solidFill>
              </a:rPr>
              <a:t>-plasma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Perusahaan </a:t>
            </a:r>
            <a:r>
              <a:rPr lang="en-US" sz="1200" b="1" dirty="0" err="1">
                <a:solidFill>
                  <a:prstClr val="black"/>
                </a:solidFill>
              </a:rPr>
              <a:t>tidak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melaksanakan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pola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inti</a:t>
            </a:r>
            <a:r>
              <a:rPr lang="en-US" sz="1200" b="1" dirty="0">
                <a:solidFill>
                  <a:prstClr val="black"/>
                </a:solidFill>
              </a:rPr>
              <a:t>-plasma </a:t>
            </a:r>
            <a:r>
              <a:rPr lang="en-US" sz="1200" dirty="0" err="1">
                <a:solidFill>
                  <a:prstClr val="black"/>
                </a:solidFill>
              </a:rPr>
              <a:t>sebelum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Permentan</a:t>
            </a:r>
            <a:r>
              <a:rPr lang="en-US" sz="1200" dirty="0">
                <a:solidFill>
                  <a:prstClr val="black"/>
                </a:solidFill>
              </a:rPr>
              <a:t> No 26 </a:t>
            </a:r>
            <a:r>
              <a:rPr lang="en-US" sz="1200" dirty="0" err="1">
                <a:solidFill>
                  <a:prstClr val="black"/>
                </a:solidFill>
              </a:rPr>
              <a:t>Tahun</a:t>
            </a:r>
            <a:r>
              <a:rPr lang="en-US" sz="1200" dirty="0">
                <a:solidFill>
                  <a:prstClr val="black"/>
                </a:solidFill>
              </a:rPr>
              <a:t> 2007, </a:t>
            </a:r>
            <a:r>
              <a:rPr lang="en-US" sz="1200" b="1" dirty="0" err="1">
                <a:solidFill>
                  <a:prstClr val="black"/>
                </a:solidFill>
              </a:rPr>
              <a:t>wajib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melakukan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Kegiatan</a:t>
            </a:r>
            <a:r>
              <a:rPr lang="en-US" sz="1200" b="1" dirty="0">
                <a:solidFill>
                  <a:prstClr val="black"/>
                </a:solidFill>
              </a:rPr>
              <a:t> Usaha </a:t>
            </a:r>
            <a:r>
              <a:rPr lang="en-US" sz="1200" b="1" dirty="0" err="1">
                <a:solidFill>
                  <a:prstClr val="black"/>
                </a:solidFill>
              </a:rPr>
              <a:t>Produktif</a:t>
            </a:r>
            <a:r>
              <a:rPr lang="en-US" sz="1200" b="1" dirty="0">
                <a:solidFill>
                  <a:prstClr val="black"/>
                </a:solidFill>
              </a:rPr>
              <a:t>, </a:t>
            </a:r>
            <a:r>
              <a:rPr lang="en-US" sz="1200" b="1" dirty="0" err="1">
                <a:solidFill>
                  <a:prstClr val="black"/>
                </a:solidFill>
              </a:rPr>
              <a:t>kecuali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</a:rPr>
              <a:t>Pertimbangan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n-US" sz="1200" b="1" dirty="0" err="1">
                <a:solidFill>
                  <a:prstClr val="black"/>
                </a:solidFill>
              </a:rPr>
              <a:t>ketersediaan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lahan</a:t>
            </a:r>
            <a:r>
              <a:rPr lang="en-US" sz="1200" b="1" dirty="0">
                <a:solidFill>
                  <a:prstClr val="black"/>
                </a:solidFill>
              </a:rPr>
              <a:t>, </a:t>
            </a:r>
            <a:r>
              <a:rPr lang="en-US" sz="1200" b="1" dirty="0" err="1">
                <a:solidFill>
                  <a:prstClr val="black"/>
                </a:solidFill>
              </a:rPr>
              <a:t>jumlah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keluarga</a:t>
            </a:r>
            <a:r>
              <a:rPr lang="en-US" sz="1200" b="1" dirty="0">
                <a:solidFill>
                  <a:prstClr val="black"/>
                </a:solidFill>
              </a:rPr>
              <a:t> yang </a:t>
            </a:r>
            <a:r>
              <a:rPr lang="en-US" sz="1200" b="1" dirty="0" err="1">
                <a:solidFill>
                  <a:prstClr val="black"/>
                </a:solidFill>
              </a:rPr>
              <a:t>layak</a:t>
            </a:r>
            <a:r>
              <a:rPr lang="en-US" sz="1200" b="1" dirty="0">
                <a:solidFill>
                  <a:prstClr val="black"/>
                </a:solidFill>
              </a:rPr>
              <a:t>, </a:t>
            </a:r>
            <a:r>
              <a:rPr lang="en-US" sz="1200" b="1" dirty="0" err="1">
                <a:solidFill>
                  <a:prstClr val="black"/>
                </a:solidFill>
              </a:rPr>
              <a:t>kesepakatan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perusahaan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dengan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masyarakat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sekitar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diketahui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kepala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dinas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provinsi</a:t>
            </a:r>
            <a:r>
              <a:rPr lang="en-US" sz="1200" b="1" dirty="0">
                <a:solidFill>
                  <a:prstClr val="black"/>
                </a:solidFill>
              </a:rPr>
              <a:t>/</a:t>
            </a:r>
            <a:r>
              <a:rPr lang="en-US" sz="1200" b="1" dirty="0" err="1">
                <a:solidFill>
                  <a:prstClr val="black"/>
                </a:solidFill>
              </a:rPr>
              <a:t>kab</a:t>
            </a:r>
            <a:r>
              <a:rPr lang="en-US" sz="1200" b="1" dirty="0">
                <a:solidFill>
                  <a:prstClr val="black"/>
                </a:solidFill>
              </a:rPr>
              <a:t>/</a:t>
            </a:r>
            <a:r>
              <a:rPr lang="en-US" sz="1200" b="1" dirty="0" err="1">
                <a:solidFill>
                  <a:prstClr val="black"/>
                </a:solidFill>
              </a:rPr>
              <a:t>kota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91017" y="4739495"/>
            <a:ext cx="2672329" cy="132397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Penerima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fasilitasi</a:t>
            </a:r>
            <a:r>
              <a:rPr lang="en-US" sz="1200" dirty="0">
                <a:solidFill>
                  <a:prstClr val="black"/>
                </a:solidFill>
              </a:rPr>
              <a:t>: </a:t>
            </a:r>
            <a:r>
              <a:rPr lang="en-US" sz="1200" dirty="0" err="1">
                <a:solidFill>
                  <a:prstClr val="black"/>
                </a:solidFill>
              </a:rPr>
              <a:t>Poktan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Gapoktan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lembaga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ekonomi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petani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dan</a:t>
            </a:r>
            <a:r>
              <a:rPr lang="en-US" sz="1200" dirty="0">
                <a:solidFill>
                  <a:prstClr val="black"/>
                </a:solidFill>
              </a:rPr>
              <a:t>/</a:t>
            </a:r>
            <a:r>
              <a:rPr lang="en-US" sz="1200" dirty="0" err="1">
                <a:solidFill>
                  <a:prstClr val="black"/>
                </a:solidFill>
              </a:rPr>
              <a:t>atau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koperasi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marL="200025" indent="-200025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Bentuk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kemitraan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lainnya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dilakukan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pada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Kegiatan</a:t>
            </a:r>
            <a:r>
              <a:rPr lang="en-US" sz="1200" b="1" dirty="0">
                <a:solidFill>
                  <a:prstClr val="black"/>
                </a:solidFill>
              </a:rPr>
              <a:t> Usaha </a:t>
            </a:r>
            <a:r>
              <a:rPr lang="en-US" sz="1200" b="1" dirty="0" err="1">
                <a:solidFill>
                  <a:prstClr val="black"/>
                </a:solidFill>
              </a:rPr>
              <a:t>Produktif</a:t>
            </a:r>
            <a:r>
              <a:rPr lang="en-US" sz="1200" b="1" dirty="0">
                <a:solidFill>
                  <a:prstClr val="black"/>
                </a:solidFill>
              </a:rPr>
              <a:t> Perkebunan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4382" y="4272982"/>
            <a:ext cx="2898998" cy="198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Fasilitasi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pembangunan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kebun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masyarakat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sekitar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dapat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dilakukan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melalui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pola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kredit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bagi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hasil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bentuk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kemitraan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lainnya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atau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bentuk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pendanaan</a:t>
            </a:r>
            <a:r>
              <a:rPr lang="en-US" sz="1200" dirty="0">
                <a:solidFill>
                  <a:prstClr val="black"/>
                </a:solidFill>
              </a:rPr>
              <a:t> lain yang </a:t>
            </a:r>
            <a:r>
              <a:rPr lang="en-US" sz="1200" dirty="0" err="1">
                <a:solidFill>
                  <a:prstClr val="black"/>
                </a:solidFill>
              </a:rPr>
              <a:t>disepakati</a:t>
            </a:r>
            <a:endParaRPr lang="en-US" sz="1200" dirty="0">
              <a:solidFill>
                <a:prstClr val="black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prstClr val="black"/>
                </a:solidFill>
              </a:rPr>
              <a:t>Kewajiban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fasilitasi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pembangunan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kebun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masyarakat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sekitar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harus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dilaksanakan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dalan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jangka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waktu</a:t>
            </a:r>
            <a:r>
              <a:rPr lang="en-US" sz="1200" b="1" dirty="0">
                <a:solidFill>
                  <a:prstClr val="black"/>
                </a:solidFill>
              </a:rPr>
              <a:t> paling </a:t>
            </a:r>
            <a:r>
              <a:rPr lang="en-US" sz="1200" b="1" dirty="0" err="1">
                <a:solidFill>
                  <a:prstClr val="black"/>
                </a:solidFill>
              </a:rPr>
              <a:t>lambat</a:t>
            </a:r>
            <a:r>
              <a:rPr lang="en-US" sz="1200" b="1" dirty="0">
                <a:solidFill>
                  <a:prstClr val="black"/>
                </a:solidFill>
              </a:rPr>
              <a:t> 3 </a:t>
            </a:r>
            <a:r>
              <a:rPr lang="en-US" sz="1200" b="1" dirty="0" err="1">
                <a:solidFill>
                  <a:prstClr val="black"/>
                </a:solidFill>
              </a:rPr>
              <a:t>tahun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sejak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Hak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Guna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Usaah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err="1">
                <a:solidFill>
                  <a:prstClr val="black"/>
                </a:solidFill>
              </a:rPr>
              <a:t>diberikan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98" y="2926752"/>
            <a:ext cx="2562415" cy="1881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Pembangunan </a:t>
            </a:r>
            <a:r>
              <a:rPr lang="en-US" sz="1200" dirty="0" err="1"/>
              <a:t>kebun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pola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, </a:t>
            </a:r>
            <a:r>
              <a:rPr lang="en-US" sz="1200" dirty="0" err="1"/>
              <a:t>hibah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Pembangunan </a:t>
            </a:r>
            <a:r>
              <a:rPr lang="en-US" sz="1200" dirty="0" err="1"/>
              <a:t>kebun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bersamaan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pembangunan</a:t>
            </a:r>
            <a:r>
              <a:rPr lang="en-US" sz="1200" dirty="0"/>
              <a:t> </a:t>
            </a:r>
            <a:r>
              <a:rPr lang="en-US" sz="1200" dirty="0" err="1"/>
              <a:t>kebun</a:t>
            </a:r>
            <a:r>
              <a:rPr lang="en-US" sz="1200" dirty="0"/>
              <a:t> yang </a:t>
            </a:r>
            <a:r>
              <a:rPr lang="en-US" sz="1200" dirty="0" err="1"/>
              <a:t>diusahakan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endParaRPr lang="en-US" sz="1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E8C4AF-E50B-E027-35F4-E00DEEB7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21"/>
            <a:ext cx="11099800" cy="568960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REGULASI </a:t>
            </a:r>
            <a:r>
              <a:rPr lang="en-US" sz="3600" dirty="0" err="1"/>
              <a:t>Fasilitasi</a:t>
            </a:r>
            <a:r>
              <a:rPr lang="en-US" sz="3600" dirty="0"/>
              <a:t> </a:t>
            </a:r>
            <a:r>
              <a:rPr lang="en-US" sz="3600" dirty="0" err="1"/>
              <a:t>Kebun</a:t>
            </a:r>
            <a:r>
              <a:rPr lang="en-US" sz="3600" dirty="0"/>
              <a:t> Masyarakat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5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E679-70C8-BA35-3386-FD96D93D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Ruang Waktu </a:t>
            </a:r>
            <a:r>
              <a:rPr lang="en-US" sz="3600" dirty="0" err="1"/>
              <a:t>Pemberlakuan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</a:t>
            </a:r>
            <a:r>
              <a:rPr lang="en-US" sz="3600" dirty="0" err="1"/>
              <a:t>Kebun</a:t>
            </a:r>
            <a:r>
              <a:rPr lang="en-US" sz="3600" dirty="0"/>
              <a:t> Masyarakat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5EA53-D829-2F36-91C7-7A3A26F879BC}"/>
              </a:ext>
            </a:extLst>
          </p:cNvPr>
          <p:cNvSpPr txBox="1"/>
          <p:nvPr/>
        </p:nvSpPr>
        <p:spPr>
          <a:xfrm>
            <a:off x="3284228" y="792481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6E79"/>
                </a:solidFill>
              </a:rPr>
              <a:t>Tahun</a:t>
            </a:r>
            <a:endParaRPr lang="en-US" sz="2400" b="1" dirty="0">
              <a:solidFill>
                <a:srgbClr val="006E79"/>
              </a:solidFill>
            </a:endParaRPr>
          </a:p>
          <a:p>
            <a:r>
              <a:rPr lang="en-US" sz="2400" b="1" dirty="0">
                <a:solidFill>
                  <a:srgbClr val="006E79"/>
                </a:solidFill>
              </a:rPr>
              <a:t>2007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ACEE8-0273-02D0-0EE3-64AC746B1200}"/>
              </a:ext>
            </a:extLst>
          </p:cNvPr>
          <p:cNvSpPr txBox="1"/>
          <p:nvPr/>
        </p:nvSpPr>
        <p:spPr>
          <a:xfrm>
            <a:off x="4475773" y="832292"/>
            <a:ext cx="8066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6E79"/>
                </a:solidFill>
              </a:rPr>
              <a:t>Tahun</a:t>
            </a:r>
            <a:r>
              <a:rPr lang="en-US" sz="1400" b="1" dirty="0">
                <a:solidFill>
                  <a:srgbClr val="006E79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6E79"/>
                </a:solidFill>
              </a:rPr>
              <a:t>2013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E9572-1DD9-C5FD-9CCF-28948F8C883C}"/>
              </a:ext>
            </a:extLst>
          </p:cNvPr>
          <p:cNvCxnSpPr>
            <a:cxnSpLocks/>
          </p:cNvCxnSpPr>
          <p:nvPr/>
        </p:nvCxnSpPr>
        <p:spPr>
          <a:xfrm flipH="1">
            <a:off x="3077505" y="926921"/>
            <a:ext cx="65551" cy="486844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19CCA-0271-E46E-68AE-60CC622343C4}"/>
              </a:ext>
            </a:extLst>
          </p:cNvPr>
          <p:cNvCxnSpPr>
            <a:cxnSpLocks/>
          </p:cNvCxnSpPr>
          <p:nvPr/>
        </p:nvCxnSpPr>
        <p:spPr>
          <a:xfrm flipH="1">
            <a:off x="4206837" y="926921"/>
            <a:ext cx="62214" cy="4868441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031D1-EB6B-782F-4DE7-E297A3DFFE75}"/>
              </a:ext>
            </a:extLst>
          </p:cNvPr>
          <p:cNvCxnSpPr>
            <a:cxnSpLocks/>
          </p:cNvCxnSpPr>
          <p:nvPr/>
        </p:nvCxnSpPr>
        <p:spPr>
          <a:xfrm>
            <a:off x="3143056" y="2013879"/>
            <a:ext cx="2346073" cy="0"/>
          </a:xfrm>
          <a:prstGeom prst="line">
            <a:avLst/>
          </a:prstGeom>
          <a:ln w="57150">
            <a:solidFill>
              <a:srgbClr val="006E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9EC395-F798-5BEB-005A-8A7FDE9DFCFE}"/>
              </a:ext>
            </a:extLst>
          </p:cNvPr>
          <p:cNvCxnSpPr>
            <a:cxnSpLocks/>
          </p:cNvCxnSpPr>
          <p:nvPr/>
        </p:nvCxnSpPr>
        <p:spPr>
          <a:xfrm>
            <a:off x="4269051" y="2852886"/>
            <a:ext cx="1220077" cy="0"/>
          </a:xfrm>
          <a:prstGeom prst="line">
            <a:avLst/>
          </a:prstGeom>
          <a:ln w="57150">
            <a:solidFill>
              <a:srgbClr val="006E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FC8F5D-199D-DC9E-1132-93DF7940F183}"/>
              </a:ext>
            </a:extLst>
          </p:cNvPr>
          <p:cNvCxnSpPr>
            <a:cxnSpLocks/>
          </p:cNvCxnSpPr>
          <p:nvPr/>
        </p:nvCxnSpPr>
        <p:spPr>
          <a:xfrm>
            <a:off x="4269051" y="3625772"/>
            <a:ext cx="1220077" cy="0"/>
          </a:xfrm>
          <a:prstGeom prst="line">
            <a:avLst/>
          </a:prstGeom>
          <a:ln w="57150">
            <a:solidFill>
              <a:srgbClr val="006E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91A7A9-9720-1AF9-EC5F-C391EA16B820}"/>
              </a:ext>
            </a:extLst>
          </p:cNvPr>
          <p:cNvCxnSpPr>
            <a:cxnSpLocks/>
          </p:cNvCxnSpPr>
          <p:nvPr/>
        </p:nvCxnSpPr>
        <p:spPr>
          <a:xfrm flipH="1">
            <a:off x="1973043" y="3625772"/>
            <a:ext cx="2296008" cy="0"/>
          </a:xfrm>
          <a:prstGeom prst="line">
            <a:avLst/>
          </a:prstGeom>
          <a:ln w="57150">
            <a:solidFill>
              <a:srgbClr val="006E79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DC4CE4-4174-0A4A-57F0-04D2D7424DF5}"/>
              </a:ext>
            </a:extLst>
          </p:cNvPr>
          <p:cNvCxnSpPr>
            <a:cxnSpLocks/>
          </p:cNvCxnSpPr>
          <p:nvPr/>
        </p:nvCxnSpPr>
        <p:spPr>
          <a:xfrm flipH="1">
            <a:off x="2745929" y="1257903"/>
            <a:ext cx="331576" cy="0"/>
          </a:xfrm>
          <a:prstGeom prst="line">
            <a:avLst/>
          </a:prstGeom>
          <a:ln w="57150">
            <a:solidFill>
              <a:srgbClr val="006E79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D044F-29A6-D90C-E1C4-2D7AA13CC3CF}"/>
              </a:ext>
            </a:extLst>
          </p:cNvPr>
          <p:cNvCxnSpPr>
            <a:cxnSpLocks/>
          </p:cNvCxnSpPr>
          <p:nvPr/>
        </p:nvCxnSpPr>
        <p:spPr>
          <a:xfrm flipH="1">
            <a:off x="1888576" y="4704426"/>
            <a:ext cx="1192695" cy="0"/>
          </a:xfrm>
          <a:prstGeom prst="line">
            <a:avLst/>
          </a:prstGeom>
          <a:ln w="57150">
            <a:solidFill>
              <a:srgbClr val="006E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DA0077-5AD1-8E2A-4191-0B641DCABC7E}"/>
              </a:ext>
            </a:extLst>
          </p:cNvPr>
          <p:cNvCxnSpPr>
            <a:cxnSpLocks/>
          </p:cNvCxnSpPr>
          <p:nvPr/>
        </p:nvCxnSpPr>
        <p:spPr>
          <a:xfrm flipH="1">
            <a:off x="1891281" y="5493173"/>
            <a:ext cx="1192695" cy="0"/>
          </a:xfrm>
          <a:prstGeom prst="line">
            <a:avLst/>
          </a:prstGeom>
          <a:ln w="57150">
            <a:solidFill>
              <a:srgbClr val="006E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BE7203-5388-CD62-2C79-C5DCF6AD914F}"/>
              </a:ext>
            </a:extLst>
          </p:cNvPr>
          <p:cNvSpPr txBox="1"/>
          <p:nvPr/>
        </p:nvSpPr>
        <p:spPr>
          <a:xfrm>
            <a:off x="3302466" y="1600276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E79"/>
                </a:solidFill>
              </a:rPr>
              <a:t>IUP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F495C5-09E2-28D1-FA16-B594776FB499}"/>
              </a:ext>
            </a:extLst>
          </p:cNvPr>
          <p:cNvSpPr txBox="1"/>
          <p:nvPr/>
        </p:nvSpPr>
        <p:spPr>
          <a:xfrm>
            <a:off x="4522463" y="2420039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E79"/>
                </a:solidFill>
              </a:rPr>
              <a:t>IUP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6BF218-703F-2A3C-6758-5C3B88255865}"/>
              </a:ext>
            </a:extLst>
          </p:cNvPr>
          <p:cNvSpPr txBox="1"/>
          <p:nvPr/>
        </p:nvSpPr>
        <p:spPr>
          <a:xfrm>
            <a:off x="4513399" y="323022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E79"/>
                </a:solidFill>
              </a:rPr>
              <a:t>IUP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62B23-DAE8-819F-E80C-CA4422A1CB3B}"/>
              </a:ext>
            </a:extLst>
          </p:cNvPr>
          <p:cNvSpPr txBox="1"/>
          <p:nvPr/>
        </p:nvSpPr>
        <p:spPr>
          <a:xfrm>
            <a:off x="2313361" y="3185878"/>
            <a:ext cx="176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6E79"/>
                </a:solidFill>
              </a:rPr>
              <a:t>Hak</a:t>
            </a:r>
            <a:r>
              <a:rPr lang="en-US" sz="2000" b="1" dirty="0">
                <a:solidFill>
                  <a:srgbClr val="006E79"/>
                </a:solidFill>
              </a:rPr>
              <a:t> </a:t>
            </a:r>
            <a:r>
              <a:rPr lang="en-US" sz="2000" b="1" dirty="0" err="1">
                <a:solidFill>
                  <a:srgbClr val="006E79"/>
                </a:solidFill>
              </a:rPr>
              <a:t>atas</a:t>
            </a:r>
            <a:r>
              <a:rPr lang="en-US" sz="2000" b="1" dirty="0">
                <a:solidFill>
                  <a:srgbClr val="006E79"/>
                </a:solidFill>
              </a:rPr>
              <a:t> </a:t>
            </a:r>
            <a:r>
              <a:rPr lang="en-US" sz="2000" b="1" dirty="0" err="1">
                <a:solidFill>
                  <a:srgbClr val="006E79"/>
                </a:solidFill>
              </a:rPr>
              <a:t>tanah</a:t>
            </a:r>
            <a:endParaRPr lang="en-US" sz="2000" b="1" dirty="0">
              <a:solidFill>
                <a:srgbClr val="006E79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41911-D995-C114-C6AC-9266817FB97C}"/>
              </a:ext>
            </a:extLst>
          </p:cNvPr>
          <p:cNvSpPr txBox="1"/>
          <p:nvPr/>
        </p:nvSpPr>
        <p:spPr>
          <a:xfrm>
            <a:off x="988027" y="4246150"/>
            <a:ext cx="213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6E79"/>
                </a:solidFill>
              </a:rPr>
              <a:t>Izin</a:t>
            </a:r>
            <a:r>
              <a:rPr lang="en-US" sz="2000" b="1" dirty="0">
                <a:solidFill>
                  <a:srgbClr val="006E79"/>
                </a:solidFill>
              </a:rPr>
              <a:t> &amp; Pola Plasma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6B4817-FE09-5BB7-6D07-782A2FD7B6D0}"/>
              </a:ext>
            </a:extLst>
          </p:cNvPr>
          <p:cNvSpPr txBox="1"/>
          <p:nvPr/>
        </p:nvSpPr>
        <p:spPr>
          <a:xfrm>
            <a:off x="1049327" y="5044181"/>
            <a:ext cx="3216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6E79"/>
                </a:solidFill>
              </a:rPr>
              <a:t>Izin</a:t>
            </a:r>
            <a:r>
              <a:rPr lang="en-US" sz="2000" b="1" dirty="0">
                <a:solidFill>
                  <a:srgbClr val="006E79"/>
                </a:solidFill>
              </a:rPr>
              <a:t> &amp; </a:t>
            </a:r>
            <a:r>
              <a:rPr lang="en-US" sz="2000" b="1" dirty="0" err="1">
                <a:solidFill>
                  <a:srgbClr val="006E79"/>
                </a:solidFill>
              </a:rPr>
              <a:t>Tidak</a:t>
            </a:r>
            <a:r>
              <a:rPr lang="en-US" sz="2000" b="1" dirty="0">
                <a:solidFill>
                  <a:srgbClr val="006E79"/>
                </a:solidFill>
              </a:rPr>
              <a:t> </a:t>
            </a:r>
            <a:r>
              <a:rPr lang="en-US" sz="2000" b="1" dirty="0" err="1">
                <a:solidFill>
                  <a:srgbClr val="006E79"/>
                </a:solidFill>
              </a:rPr>
              <a:t>ada</a:t>
            </a:r>
            <a:r>
              <a:rPr lang="en-US" sz="2000" b="1" dirty="0">
                <a:solidFill>
                  <a:srgbClr val="006E79"/>
                </a:solidFill>
              </a:rPr>
              <a:t> Pola Plasma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D91BA-D172-3DE3-2D59-DD60EA969668}"/>
              </a:ext>
            </a:extLst>
          </p:cNvPr>
          <p:cNvSpPr txBox="1"/>
          <p:nvPr/>
        </p:nvSpPr>
        <p:spPr>
          <a:xfrm>
            <a:off x="6021388" y="1615004"/>
            <a:ext cx="3113394" cy="707886"/>
          </a:xfrm>
          <a:prstGeom prst="rect">
            <a:avLst/>
          </a:prstGeom>
          <a:solidFill>
            <a:srgbClr val="006E79"/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WAJIB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kebun</a:t>
            </a:r>
            <a:r>
              <a:rPr lang="en-US" sz="2000" dirty="0">
                <a:solidFill>
                  <a:schemeClr val="bg1"/>
                </a:solidFill>
              </a:rPr>
              <a:t> 20%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luas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diusahakan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A9DA24-6E19-550B-2410-FA08EEBB13BA}"/>
              </a:ext>
            </a:extLst>
          </p:cNvPr>
          <p:cNvSpPr txBox="1"/>
          <p:nvPr/>
        </p:nvSpPr>
        <p:spPr>
          <a:xfrm>
            <a:off x="6021387" y="2391710"/>
            <a:ext cx="3113395" cy="707886"/>
          </a:xfrm>
          <a:prstGeom prst="rect">
            <a:avLst/>
          </a:prstGeom>
          <a:solidFill>
            <a:srgbClr val="006E79"/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WAJIB </a:t>
            </a:r>
            <a:r>
              <a:rPr lang="en-US" sz="2000" dirty="0" err="1">
                <a:solidFill>
                  <a:schemeClr val="bg1"/>
                </a:solidFill>
              </a:rPr>
              <a:t>fasilitasi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kebun</a:t>
            </a:r>
            <a:r>
              <a:rPr lang="en-US" sz="2000" dirty="0">
                <a:solidFill>
                  <a:schemeClr val="bg1"/>
                </a:solidFill>
              </a:rPr>
              <a:t> 20%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luas</a:t>
            </a:r>
            <a:r>
              <a:rPr lang="en-US" sz="2000" dirty="0">
                <a:solidFill>
                  <a:schemeClr val="bg1"/>
                </a:solidFill>
              </a:rPr>
              <a:t> IUP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D0E06E-1BD0-DA63-FABE-4F787775D5A7}"/>
              </a:ext>
            </a:extLst>
          </p:cNvPr>
          <p:cNvSpPr txBox="1"/>
          <p:nvPr/>
        </p:nvSpPr>
        <p:spPr>
          <a:xfrm>
            <a:off x="6021385" y="3168416"/>
            <a:ext cx="3113397" cy="1015663"/>
          </a:xfrm>
          <a:prstGeom prst="rect">
            <a:avLst/>
          </a:prstGeom>
          <a:solidFill>
            <a:srgbClr val="006E79"/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TIDAK WAJIB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tapi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WAJIB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melakukan</a:t>
            </a:r>
            <a:r>
              <a:rPr lang="en-US" sz="2000" dirty="0">
                <a:solidFill>
                  <a:schemeClr val="bg1"/>
                </a:solidFill>
              </a:rPr>
              <a:t> keg </a:t>
            </a:r>
            <a:r>
              <a:rPr lang="en-US" sz="2000" dirty="0" err="1">
                <a:solidFill>
                  <a:schemeClr val="bg1"/>
                </a:solidFill>
              </a:rPr>
              <a:t>usaha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produktif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0C22DA-6408-9375-B2ED-7DE745227400}"/>
              </a:ext>
            </a:extLst>
          </p:cNvPr>
          <p:cNvSpPr txBox="1"/>
          <p:nvPr/>
        </p:nvSpPr>
        <p:spPr>
          <a:xfrm>
            <a:off x="6007638" y="4252899"/>
            <a:ext cx="3127144" cy="707886"/>
          </a:xfrm>
          <a:prstGeom prst="rect">
            <a:avLst/>
          </a:prstGeom>
          <a:solidFill>
            <a:srgbClr val="006E79"/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TIDAK BERLAKU </a:t>
            </a:r>
            <a:r>
              <a:rPr lang="en-US" sz="2000" dirty="0" err="1">
                <a:solidFill>
                  <a:schemeClr val="bg1"/>
                </a:solidFill>
              </a:rPr>
              <a:t>bangun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kebun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290697-747C-9FC0-88A5-5EA6DC78D39B}"/>
              </a:ext>
            </a:extLst>
          </p:cNvPr>
          <p:cNvSpPr txBox="1"/>
          <p:nvPr/>
        </p:nvSpPr>
        <p:spPr>
          <a:xfrm>
            <a:off x="5996743" y="5140818"/>
            <a:ext cx="3138039" cy="400110"/>
          </a:xfrm>
          <a:prstGeom prst="rect">
            <a:avLst/>
          </a:prstGeom>
          <a:solidFill>
            <a:srgbClr val="006E79"/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WAJIB</a:t>
            </a:r>
            <a:r>
              <a:rPr lang="en-US" sz="2000" dirty="0">
                <a:solidFill>
                  <a:schemeClr val="bg1"/>
                </a:solidFill>
              </a:rPr>
              <a:t> keg </a:t>
            </a:r>
            <a:r>
              <a:rPr lang="en-US" sz="2000" dirty="0" err="1">
                <a:solidFill>
                  <a:schemeClr val="bg1"/>
                </a:solidFill>
              </a:rPr>
              <a:t>usaha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produktif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BE4AED-5B76-3C6F-026F-CFEF692CCA81}"/>
              </a:ext>
            </a:extLst>
          </p:cNvPr>
          <p:cNvCxnSpPr>
            <a:cxnSpLocks/>
          </p:cNvCxnSpPr>
          <p:nvPr/>
        </p:nvCxnSpPr>
        <p:spPr>
          <a:xfrm flipH="1">
            <a:off x="302174" y="4996720"/>
            <a:ext cx="1160436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D5F3FA-A03E-0CDC-3210-1E69280A04FA}"/>
              </a:ext>
            </a:extLst>
          </p:cNvPr>
          <p:cNvCxnSpPr>
            <a:cxnSpLocks/>
          </p:cNvCxnSpPr>
          <p:nvPr/>
        </p:nvCxnSpPr>
        <p:spPr>
          <a:xfrm flipH="1">
            <a:off x="311783" y="4215828"/>
            <a:ext cx="1160436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4E61F96-A841-22C9-672E-21F4DD913DFD}"/>
              </a:ext>
            </a:extLst>
          </p:cNvPr>
          <p:cNvCxnSpPr>
            <a:cxnSpLocks/>
          </p:cNvCxnSpPr>
          <p:nvPr/>
        </p:nvCxnSpPr>
        <p:spPr>
          <a:xfrm flipH="1">
            <a:off x="351601" y="3122048"/>
            <a:ext cx="1160436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40FDD69-26F0-BDCE-DFFE-53EC85322FFF}"/>
              </a:ext>
            </a:extLst>
          </p:cNvPr>
          <p:cNvCxnSpPr>
            <a:cxnSpLocks/>
          </p:cNvCxnSpPr>
          <p:nvPr/>
        </p:nvCxnSpPr>
        <p:spPr>
          <a:xfrm flipH="1">
            <a:off x="351601" y="2351315"/>
            <a:ext cx="1160436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825D607-A337-D4E1-A9CE-BDF30C987ADA}"/>
              </a:ext>
            </a:extLst>
          </p:cNvPr>
          <p:cNvCxnSpPr>
            <a:cxnSpLocks/>
          </p:cNvCxnSpPr>
          <p:nvPr/>
        </p:nvCxnSpPr>
        <p:spPr>
          <a:xfrm flipH="1">
            <a:off x="311783" y="5795362"/>
            <a:ext cx="11604365" cy="0"/>
          </a:xfrm>
          <a:prstGeom prst="line">
            <a:avLst/>
          </a:prstGeom>
          <a:ln w="19050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A50C6E-8160-A07B-96D7-B3C609CDD860}"/>
              </a:ext>
            </a:extLst>
          </p:cNvPr>
          <p:cNvCxnSpPr>
            <a:cxnSpLocks/>
          </p:cNvCxnSpPr>
          <p:nvPr/>
        </p:nvCxnSpPr>
        <p:spPr>
          <a:xfrm flipH="1">
            <a:off x="302173" y="1564673"/>
            <a:ext cx="1160436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2B40CF4-9912-B83E-4E4C-C5C7A88D22F7}"/>
              </a:ext>
            </a:extLst>
          </p:cNvPr>
          <p:cNvSpPr txBox="1"/>
          <p:nvPr/>
        </p:nvSpPr>
        <p:spPr>
          <a:xfrm>
            <a:off x="9536410" y="1612006"/>
            <a:ext cx="2419555" cy="707886"/>
          </a:xfrm>
          <a:prstGeom prst="rect">
            <a:avLst/>
          </a:prstGeom>
          <a:solidFill>
            <a:srgbClr val="006E79">
              <a:alpha val="82353"/>
            </a:srgbClr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Permentan</a:t>
            </a:r>
            <a:r>
              <a:rPr lang="en-US" sz="2000" dirty="0">
                <a:solidFill>
                  <a:schemeClr val="bg1"/>
                </a:solidFill>
              </a:rPr>
              <a:t> 26/2007</a:t>
            </a:r>
          </a:p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 11)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E4A889-05C8-E6DB-4947-4F835E834515}"/>
              </a:ext>
            </a:extLst>
          </p:cNvPr>
          <p:cNvSpPr txBox="1"/>
          <p:nvPr/>
        </p:nvSpPr>
        <p:spPr>
          <a:xfrm>
            <a:off x="9536409" y="2382739"/>
            <a:ext cx="2419555" cy="707886"/>
          </a:xfrm>
          <a:prstGeom prst="rect">
            <a:avLst/>
          </a:prstGeom>
          <a:solidFill>
            <a:srgbClr val="006E79">
              <a:alpha val="82353"/>
            </a:srgbClr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Permentan</a:t>
            </a:r>
            <a:r>
              <a:rPr lang="en-US" sz="2000" dirty="0">
                <a:solidFill>
                  <a:schemeClr val="bg1"/>
                </a:solidFill>
              </a:rPr>
              <a:t> 98/2013</a:t>
            </a:r>
          </a:p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 15)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BFB23F-F0F2-76AA-BA64-2D3F805027DA}"/>
              </a:ext>
            </a:extLst>
          </p:cNvPr>
          <p:cNvSpPr txBox="1"/>
          <p:nvPr/>
        </p:nvSpPr>
        <p:spPr>
          <a:xfrm>
            <a:off x="9536409" y="3287383"/>
            <a:ext cx="2419555" cy="707886"/>
          </a:xfrm>
          <a:prstGeom prst="rect">
            <a:avLst/>
          </a:prstGeom>
          <a:solidFill>
            <a:srgbClr val="006E79">
              <a:alpha val="82353"/>
            </a:srgbClr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Permentan</a:t>
            </a:r>
            <a:r>
              <a:rPr lang="en-US" sz="2000" dirty="0">
                <a:solidFill>
                  <a:schemeClr val="bg1"/>
                </a:solidFill>
              </a:rPr>
              <a:t> 98/2013</a:t>
            </a:r>
          </a:p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 61)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B0BB76-7F57-CE16-A160-A2B55FBB643B}"/>
              </a:ext>
            </a:extLst>
          </p:cNvPr>
          <p:cNvSpPr txBox="1"/>
          <p:nvPr/>
        </p:nvSpPr>
        <p:spPr>
          <a:xfrm>
            <a:off x="9525704" y="4238638"/>
            <a:ext cx="2419555" cy="707886"/>
          </a:xfrm>
          <a:prstGeom prst="rect">
            <a:avLst/>
          </a:prstGeom>
          <a:solidFill>
            <a:srgbClr val="006E79">
              <a:alpha val="82353"/>
            </a:srgbClr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Permentan</a:t>
            </a:r>
            <a:r>
              <a:rPr lang="en-US" sz="2000" dirty="0">
                <a:solidFill>
                  <a:schemeClr val="bg1"/>
                </a:solidFill>
              </a:rPr>
              <a:t> 98/2013</a:t>
            </a:r>
          </a:p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 60)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6B0287-2D94-AC49-7A20-E61759DE78DB}"/>
              </a:ext>
            </a:extLst>
          </p:cNvPr>
          <p:cNvSpPr txBox="1"/>
          <p:nvPr/>
        </p:nvSpPr>
        <p:spPr>
          <a:xfrm>
            <a:off x="9518445" y="5033893"/>
            <a:ext cx="2419555" cy="707886"/>
          </a:xfrm>
          <a:prstGeom prst="rect">
            <a:avLst/>
          </a:prstGeom>
          <a:solidFill>
            <a:srgbClr val="006E79">
              <a:alpha val="82353"/>
            </a:srgbClr>
          </a:solidFill>
          <a:ln>
            <a:solidFill>
              <a:srgbClr val="006E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Permentan</a:t>
            </a:r>
            <a:r>
              <a:rPr lang="en-US" sz="2000" dirty="0">
                <a:solidFill>
                  <a:schemeClr val="bg1"/>
                </a:solidFill>
              </a:rPr>
              <a:t> 98/2013</a:t>
            </a:r>
          </a:p>
          <a:p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 60)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AE8B19-D7F4-7875-7897-A83632327162}"/>
              </a:ext>
            </a:extLst>
          </p:cNvPr>
          <p:cNvSpPr/>
          <p:nvPr/>
        </p:nvSpPr>
        <p:spPr>
          <a:xfrm>
            <a:off x="460679" y="1812641"/>
            <a:ext cx="527348" cy="50725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76873E-C071-90E2-1BC8-DB43F88D9632}"/>
              </a:ext>
            </a:extLst>
          </p:cNvPr>
          <p:cNvSpPr/>
          <p:nvPr/>
        </p:nvSpPr>
        <p:spPr>
          <a:xfrm>
            <a:off x="460679" y="2599260"/>
            <a:ext cx="527348" cy="50725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301923-C851-550B-7A55-A27F1F160C9F}"/>
              </a:ext>
            </a:extLst>
          </p:cNvPr>
          <p:cNvSpPr/>
          <p:nvPr/>
        </p:nvSpPr>
        <p:spPr>
          <a:xfrm>
            <a:off x="460679" y="3690609"/>
            <a:ext cx="527348" cy="50725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D25DAF-C12E-1C07-81AE-83423AF7A0C1}"/>
              </a:ext>
            </a:extLst>
          </p:cNvPr>
          <p:cNvSpPr/>
          <p:nvPr/>
        </p:nvSpPr>
        <p:spPr>
          <a:xfrm>
            <a:off x="459599" y="4480015"/>
            <a:ext cx="527348" cy="50725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BEF00C-1EA9-0033-9CCC-332143889995}"/>
              </a:ext>
            </a:extLst>
          </p:cNvPr>
          <p:cNvSpPr/>
          <p:nvPr/>
        </p:nvSpPr>
        <p:spPr>
          <a:xfrm>
            <a:off x="459599" y="5270361"/>
            <a:ext cx="527348" cy="50725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316BE-31B0-56A7-47D8-519B3FBD3A9C}"/>
              </a:ext>
            </a:extLst>
          </p:cNvPr>
          <p:cNvSpPr txBox="1"/>
          <p:nvPr/>
        </p:nvSpPr>
        <p:spPr>
          <a:xfrm>
            <a:off x="1888576" y="5795041"/>
            <a:ext cx="10162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just"/>
            <a:r>
              <a:rPr lang="en-US" sz="1800" dirty="0" err="1">
                <a:solidFill>
                  <a:prstClr val="black"/>
                </a:solidFill>
              </a:rPr>
              <a:t>Permentan</a:t>
            </a:r>
            <a:r>
              <a:rPr lang="en-US" sz="1800" dirty="0">
                <a:solidFill>
                  <a:prstClr val="black"/>
                </a:solidFill>
              </a:rPr>
              <a:t> 18/2021: Perusahaan </a:t>
            </a:r>
            <a:r>
              <a:rPr lang="en-US" sz="1800" dirty="0" err="1">
                <a:solidFill>
                  <a:prstClr val="black"/>
                </a:solidFill>
              </a:rPr>
              <a:t>perkebunan</a:t>
            </a:r>
            <a:r>
              <a:rPr lang="en-US" sz="1800" dirty="0">
                <a:solidFill>
                  <a:prstClr val="black"/>
                </a:solidFill>
              </a:rPr>
              <a:t> yang </a:t>
            </a:r>
            <a:r>
              <a:rPr lang="en-US" sz="1800" dirty="0" err="1">
                <a:solidFill>
                  <a:prstClr val="black"/>
                </a:solidFill>
              </a:rPr>
              <a:t>belum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memenuhi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kewajiban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Fasilitasi</a:t>
            </a:r>
            <a:r>
              <a:rPr lang="en-US" sz="1800" dirty="0">
                <a:solidFill>
                  <a:prstClr val="black"/>
                </a:solidFill>
              </a:rPr>
              <a:t> Pembangunan </a:t>
            </a:r>
            <a:r>
              <a:rPr lang="en-US" sz="1800" dirty="0" err="1">
                <a:solidFill>
                  <a:prstClr val="black"/>
                </a:solidFill>
              </a:rPr>
              <a:t>Kebun</a:t>
            </a:r>
            <a:r>
              <a:rPr lang="en-US" sz="1800" dirty="0">
                <a:solidFill>
                  <a:prstClr val="black"/>
                </a:solidFill>
              </a:rPr>
              <a:t> Masyarakat </a:t>
            </a:r>
            <a:r>
              <a:rPr lang="en-US" sz="1800" dirty="0" err="1">
                <a:solidFill>
                  <a:prstClr val="black"/>
                </a:solidFill>
              </a:rPr>
              <a:t>Sekitar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err="1">
                <a:solidFill>
                  <a:prstClr val="black"/>
                </a:solidFill>
              </a:rPr>
              <a:t>wajib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memenuhi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kewajiban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tersebut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berdasarkan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Permentan</a:t>
            </a:r>
            <a:r>
              <a:rPr lang="en-US" sz="1800" dirty="0">
                <a:solidFill>
                  <a:prstClr val="black"/>
                </a:solidFill>
              </a:rPr>
              <a:t> No 98 </a:t>
            </a:r>
            <a:r>
              <a:rPr lang="en-US" sz="1800" dirty="0" err="1">
                <a:solidFill>
                  <a:prstClr val="black"/>
                </a:solidFill>
              </a:rPr>
              <a:t>Tahun</a:t>
            </a:r>
            <a:r>
              <a:rPr lang="en-US" sz="1800" dirty="0">
                <a:solidFill>
                  <a:prstClr val="black"/>
                </a:solidFill>
              </a:rPr>
              <a:t> 2013 </a:t>
            </a:r>
          </a:p>
        </p:txBody>
      </p:sp>
    </p:spTree>
    <p:extLst>
      <p:ext uri="{BB962C8B-B14F-4D97-AF65-F5344CB8AC3E}">
        <p14:creationId xmlns:p14="http://schemas.microsoft.com/office/powerpoint/2010/main" val="136117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165100"/>
            <a:ext cx="10515600" cy="701675"/>
          </a:xfrm>
        </p:spPr>
        <p:txBody>
          <a:bodyPr/>
          <a:lstStyle/>
          <a:p>
            <a:r>
              <a:rPr lang="en-US" b="1" dirty="0" err="1"/>
              <a:t>Kegiatan</a:t>
            </a:r>
            <a:r>
              <a:rPr lang="en-US" b="1" dirty="0"/>
              <a:t> Usaha </a:t>
            </a:r>
            <a:r>
              <a:rPr lang="en-US" b="1" dirty="0" err="1"/>
              <a:t>Produktif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6775"/>
            <a:ext cx="105156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000" dirty="0" err="1"/>
              <a:t>subsistem</a:t>
            </a:r>
            <a:r>
              <a:rPr lang="en-US" sz="2000" dirty="0"/>
              <a:t> </a:t>
            </a:r>
            <a:r>
              <a:rPr lang="en-US" sz="2000" dirty="0" err="1"/>
              <a:t>hulu</a:t>
            </a:r>
            <a:r>
              <a:rPr lang="en-US" sz="2000" dirty="0"/>
              <a:t>; </a:t>
            </a:r>
          </a:p>
          <a:p>
            <a:r>
              <a:rPr lang="nn-NO" sz="2000" dirty="0"/>
              <a:t>subsistem kegiatan budi daya; </a:t>
            </a:r>
          </a:p>
          <a:p>
            <a:r>
              <a:rPr lang="en-US" sz="2000" dirty="0" err="1"/>
              <a:t>subsistem</a:t>
            </a:r>
            <a:r>
              <a:rPr lang="en-US" sz="2000" dirty="0"/>
              <a:t> </a:t>
            </a:r>
            <a:r>
              <a:rPr lang="en-US" sz="2000" dirty="0" err="1"/>
              <a:t>hilir</a:t>
            </a:r>
            <a:r>
              <a:rPr lang="en-US" sz="2000" dirty="0"/>
              <a:t>; </a:t>
            </a:r>
          </a:p>
          <a:p>
            <a:r>
              <a:rPr lang="en-US" sz="2000" dirty="0" err="1"/>
              <a:t>subsistem</a:t>
            </a:r>
            <a:r>
              <a:rPr lang="en-US" sz="2000" dirty="0"/>
              <a:t> </a:t>
            </a:r>
            <a:r>
              <a:rPr lang="en-US" sz="2000" dirty="0" err="1"/>
              <a:t>penunjang</a:t>
            </a:r>
            <a:r>
              <a:rPr lang="en-US" sz="2000" dirty="0"/>
              <a:t>; </a:t>
            </a:r>
          </a:p>
          <a:p>
            <a:r>
              <a:rPr lang="fi-FI" sz="2000" dirty="0"/>
              <a:t>fasilitasi kegiatan peremajaan Tanaman Perkebunan Masyarakat sekitar; dan/atau </a:t>
            </a:r>
          </a:p>
          <a:p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319462"/>
            <a:ext cx="6096000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US" sz="20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usaha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produktif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Perkebunan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diberikan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pembiayaan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minimal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setara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dengan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nilai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optimum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produksi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Kebun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di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lahan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seluas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20% (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dua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puluh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persen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)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dari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total areal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Kebun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diusahakan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Perusahaan Perkebunan.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3525" y="4918055"/>
            <a:ext cx="6096000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US" sz="20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Nilai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optimum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produksi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Kebun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sebagaimana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dimaksud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pada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ayat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(3)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merupakan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hasil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produksi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netto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rata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rata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kebun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1 (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satu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)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tahun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secara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berkala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oleh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Direktur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Jenderal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3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Penjelasan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43324"/>
              </p:ext>
            </p:extLst>
          </p:nvPr>
        </p:nvGraphicFramePr>
        <p:xfrm>
          <a:off x="258763" y="895350"/>
          <a:ext cx="11679237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48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4DD6-F19E-4180-9F1D-5E690EED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Pola </a:t>
            </a:r>
            <a:r>
              <a:rPr lang="en-US" sz="3600" dirty="0" err="1"/>
              <a:t>Bentuk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Pembangunan </a:t>
            </a:r>
            <a:r>
              <a:rPr lang="en-US" sz="3600" dirty="0" err="1"/>
              <a:t>Kebun</a:t>
            </a:r>
            <a:r>
              <a:rPr lang="en-US" sz="3600" dirty="0"/>
              <a:t> Masyarakat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5491-5FB3-39A2-338E-14EE996BB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Pola </a:t>
            </a:r>
            <a:r>
              <a:rPr lang="en-US" dirty="0" err="1"/>
              <a:t>Kredit</a:t>
            </a:r>
            <a:endParaRPr lang="en-US" dirty="0"/>
          </a:p>
          <a:p>
            <a:pPr lvl="1"/>
            <a:r>
              <a:rPr lang="en-US" dirty="0"/>
              <a:t>Pola </a:t>
            </a:r>
            <a:r>
              <a:rPr lang="en-US" dirty="0" err="1"/>
              <a:t>Bagi</a:t>
            </a:r>
            <a:r>
              <a:rPr lang="en-US" dirty="0"/>
              <a:t> Hasil </a:t>
            </a:r>
          </a:p>
          <a:p>
            <a:pPr lvl="1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lain yang </a:t>
            </a:r>
            <a:r>
              <a:rPr lang="en-US" dirty="0" err="1"/>
              <a:t>disepakati</a:t>
            </a:r>
            <a:endParaRPr lang="en-US" dirty="0"/>
          </a:p>
          <a:p>
            <a:pPr lvl="1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kemitraan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hibah</a:t>
            </a:r>
            <a:r>
              <a:rPr lang="en-US" dirty="0"/>
              <a:t>, </a:t>
            </a:r>
          </a:p>
          <a:p>
            <a:pPr lvl="2"/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: </a:t>
            </a:r>
            <a:r>
              <a:rPr lang="en-US" dirty="0" err="1"/>
              <a:t>subsistem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, </a:t>
            </a:r>
            <a:r>
              <a:rPr lang="en-US" dirty="0" err="1"/>
              <a:t>budidaya</a:t>
            </a:r>
            <a:r>
              <a:rPr lang="en-US" dirty="0"/>
              <a:t>, </a:t>
            </a:r>
            <a:r>
              <a:rPr lang="en-US" dirty="0" err="1"/>
              <a:t>hilir</a:t>
            </a:r>
            <a:r>
              <a:rPr lang="en-US" dirty="0"/>
              <a:t>, </a:t>
            </a:r>
            <a:r>
              <a:rPr lang="en-US" dirty="0" err="1"/>
              <a:t>penunjang</a:t>
            </a:r>
            <a:r>
              <a:rPr lang="en-US" dirty="0"/>
              <a:t>, </a:t>
            </a:r>
            <a:r>
              <a:rPr lang="en-US" dirty="0" err="1"/>
              <a:t>fasilitasi</a:t>
            </a:r>
            <a:r>
              <a:rPr lang="en-US" dirty="0"/>
              <a:t> keg </a:t>
            </a:r>
            <a:r>
              <a:rPr lang="en-US" dirty="0" err="1"/>
              <a:t>peremajaan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1688-8CDD-2670-4A46-480A1F7E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20"/>
            <a:ext cx="11099800" cy="1468119"/>
          </a:xfrm>
        </p:spPr>
        <p:txBody>
          <a:bodyPr>
            <a:normAutofit/>
          </a:bodyPr>
          <a:lstStyle/>
          <a:p>
            <a:r>
              <a:rPr lang="en-US" sz="3600" dirty="0" err="1"/>
              <a:t>Bagi</a:t>
            </a:r>
            <a:r>
              <a:rPr lang="en-US" sz="3600" dirty="0"/>
              <a:t> yang </a:t>
            </a:r>
            <a:r>
              <a:rPr lang="en-US" sz="3600" dirty="0" err="1"/>
              <a:t>belum</a:t>
            </a:r>
            <a:r>
              <a:rPr lang="en-US" sz="3600" dirty="0"/>
              <a:t> </a:t>
            </a:r>
            <a:r>
              <a:rPr lang="en-US" sz="3600" dirty="0" err="1"/>
              <a:t>melaksanakan</a:t>
            </a:r>
            <a:r>
              <a:rPr lang="en-US" sz="3600" dirty="0"/>
              <a:t> </a:t>
            </a:r>
            <a:r>
              <a:rPr lang="en-US" sz="3600" dirty="0" err="1"/>
              <a:t>pembangunan</a:t>
            </a:r>
            <a:r>
              <a:rPr lang="en-US" sz="3600" dirty="0"/>
              <a:t> </a:t>
            </a:r>
            <a:r>
              <a:rPr lang="en-US" sz="3600" dirty="0" err="1"/>
              <a:t>kebun</a:t>
            </a:r>
            <a:r>
              <a:rPr lang="en-US" sz="3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C760E-877D-7473-7354-371AEFB0E47A}"/>
              </a:ext>
            </a:extLst>
          </p:cNvPr>
          <p:cNvSpPr txBox="1"/>
          <p:nvPr/>
        </p:nvSpPr>
        <p:spPr>
          <a:xfrm>
            <a:off x="1258957" y="2358887"/>
            <a:ext cx="10336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/>
              <a:t>Melaksanakan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kebun</a:t>
            </a:r>
            <a:r>
              <a:rPr lang="en-US" sz="2400" dirty="0"/>
              <a:t> ( </a:t>
            </a:r>
            <a:r>
              <a:rPr lang="en-US" sz="2400" dirty="0" err="1"/>
              <a:t>permentan</a:t>
            </a:r>
            <a:r>
              <a:rPr lang="en-US" sz="2400" dirty="0"/>
              <a:t> 98/2013), </a:t>
            </a:r>
            <a:r>
              <a:rPr lang="en-US" sz="2400" dirty="0" err="1"/>
              <a:t>atau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(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dinas</a:t>
            </a:r>
            <a:r>
              <a:rPr lang="en-US" sz="2400" dirty="0"/>
              <a:t> </a:t>
            </a:r>
            <a:r>
              <a:rPr lang="en-US" sz="2400" dirty="0" err="1"/>
              <a:t>utk</a:t>
            </a:r>
            <a:r>
              <a:rPr lang="en-US" sz="2400" dirty="0"/>
              <a:t> </a:t>
            </a:r>
            <a:r>
              <a:rPr lang="en-US" sz="2400" dirty="0" err="1"/>
              <a:t>perusahan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:</a:t>
            </a:r>
          </a:p>
          <a:p>
            <a:pPr marL="800100" lvl="1" indent="-342900">
              <a:buAutoNum type="arabicPeriod"/>
            </a:pPr>
            <a:r>
              <a:rPr lang="en-US" sz="2400" dirty="0" err="1"/>
              <a:t>Pelepasan</a:t>
            </a:r>
            <a:r>
              <a:rPr lang="en-US" sz="2400" dirty="0"/>
              <a:t> Kawasan </a:t>
            </a:r>
            <a:r>
              <a:rPr lang="en-US" sz="2400" dirty="0" err="1"/>
              <a:t>hutan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endParaRPr lang="en-US" sz="2400" dirty="0"/>
          </a:p>
          <a:p>
            <a:pPr marL="800100" lvl="1" indent="-342900">
              <a:buAutoNum type="arabicPeriod"/>
            </a:pP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produktif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88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&amp; A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BC205C5-51B0-859D-5C62-05DE6A859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090798"/>
              </p:ext>
            </p:extLst>
          </p:nvPr>
        </p:nvGraphicFramePr>
        <p:xfrm>
          <a:off x="129381" y="792481"/>
          <a:ext cx="1193323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564">
                  <a:extLst>
                    <a:ext uri="{9D8B030D-6E8A-4147-A177-3AD203B41FA5}">
                      <a16:colId xmlns:a16="http://schemas.microsoft.com/office/drawing/2014/main" val="3123037785"/>
                    </a:ext>
                  </a:extLst>
                </a:gridCol>
                <a:gridCol w="3642782">
                  <a:extLst>
                    <a:ext uri="{9D8B030D-6E8A-4147-A177-3AD203B41FA5}">
                      <a16:colId xmlns:a16="http://schemas.microsoft.com/office/drawing/2014/main" val="1234853999"/>
                    </a:ext>
                  </a:extLst>
                </a:gridCol>
                <a:gridCol w="7559891">
                  <a:extLst>
                    <a:ext uri="{9D8B030D-6E8A-4147-A177-3AD203B41FA5}">
                      <a16:colId xmlns:a16="http://schemas.microsoft.com/office/drawing/2014/main" val="813679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Pertanyaan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Jawaban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29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Apakah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perusahaan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memiliki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izin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sebelum</a:t>
                      </a:r>
                      <a:r>
                        <a:rPr lang="en-US" sz="2000" dirty="0"/>
                        <a:t> 28 Feb 2007 </a:t>
                      </a:r>
                      <a:r>
                        <a:rPr lang="en-US" sz="2000" dirty="0" err="1"/>
                        <a:t>dalam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memperpanjang</a:t>
                      </a:r>
                      <a:r>
                        <a:rPr lang="en-US" sz="2000" b="1" dirty="0"/>
                        <a:t> HGU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masih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tetap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memiliki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kewajiban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FPKM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err="1"/>
                        <a:t>Tidak</a:t>
                      </a:r>
                      <a:r>
                        <a:rPr lang="en-US" sz="2000" u="sng" dirty="0"/>
                        <a:t> </a:t>
                      </a:r>
                      <a:r>
                        <a:rPr lang="en-US" sz="2000" u="sng" dirty="0" err="1"/>
                        <a:t>terkena</a:t>
                      </a:r>
                      <a:r>
                        <a:rPr lang="en-US" sz="2000" u="sng" dirty="0"/>
                        <a:t> </a:t>
                      </a:r>
                      <a:r>
                        <a:rPr lang="en-US" sz="2000" u="sng" dirty="0" err="1"/>
                        <a:t>kewajiban</a:t>
                      </a:r>
                      <a:r>
                        <a:rPr lang="en-US" sz="2000" u="sng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memfasilitasi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pembangunan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kebun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. </a:t>
                      </a:r>
                    </a:p>
                    <a:p>
                      <a:r>
                        <a:rPr lang="en-US" sz="2000" dirty="0" err="1"/>
                        <a:t>Namun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bila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memiliki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sertifikat</a:t>
                      </a:r>
                      <a:r>
                        <a:rPr lang="en-US" sz="2000" dirty="0"/>
                        <a:t> ISPO (</a:t>
                      </a:r>
                      <a:r>
                        <a:rPr lang="en-US" sz="2000" dirty="0" err="1"/>
                        <a:t>wajib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bagi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perush</a:t>
                      </a:r>
                      <a:r>
                        <a:rPr lang="en-US" sz="2000" dirty="0"/>
                        <a:t>) </a:t>
                      </a:r>
                      <a:r>
                        <a:rPr lang="en-US" sz="2000" dirty="0" err="1"/>
                        <a:t>maka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prinsip</a:t>
                      </a:r>
                      <a:r>
                        <a:rPr lang="en-US" sz="2000" dirty="0"/>
                        <a:t> no 5 </a:t>
                      </a:r>
                      <a:r>
                        <a:rPr lang="en-US" sz="2000" dirty="0" err="1"/>
                        <a:t>harus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dipenuhi</a:t>
                      </a:r>
                      <a:r>
                        <a:rPr lang="en-US" sz="2000" dirty="0"/>
                        <a:t>: </a:t>
                      </a:r>
                      <a:r>
                        <a:rPr lang="en-US" sz="2000" dirty="0" err="1"/>
                        <a:t>tanggung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jawab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sosial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pemberdayaan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ekonomi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7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Perusahaan </a:t>
                      </a:r>
                      <a:r>
                        <a:rPr lang="en-US" sz="2000" dirty="0" err="1"/>
                        <a:t>sesuai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regulasi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wajib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memenuhi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fasilitasi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pembangunaan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kebun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dirty="0" err="1"/>
                        <a:t>namun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masyarat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menuntu</a:t>
                      </a:r>
                      <a:r>
                        <a:rPr lang="en-US" sz="2000" dirty="0" err="1"/>
                        <a:t>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tersebut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bagaimana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solusinya</a:t>
                      </a:r>
                      <a:r>
                        <a:rPr lang="en-US" sz="2000" dirty="0"/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Sesuai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kewenangan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pemberi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perijinan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melakukan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pembinaan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kepada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perusahaan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maka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bupati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gubernur</a:t>
                      </a:r>
                      <a:r>
                        <a:rPr lang="en-US" sz="2000" dirty="0"/>
                        <a:t>/Menteri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meminta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perusahaan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tersebut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secara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musyawarah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mufakat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sebagai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u="sng" dirty="0" err="1"/>
                        <a:t>tanggungjawab</a:t>
                      </a:r>
                      <a:r>
                        <a:rPr lang="en-US" sz="2000" b="1" u="sng" dirty="0"/>
                        <a:t> </a:t>
                      </a:r>
                      <a:r>
                        <a:rPr lang="en-US" sz="2000" b="1" u="sng" dirty="0" err="1"/>
                        <a:t>sosialnya</a:t>
                      </a:r>
                      <a:r>
                        <a:rPr lang="en-US" sz="2000" b="1" u="sng" dirty="0"/>
                        <a:t> </a:t>
                      </a:r>
                      <a:r>
                        <a:rPr lang="en-US" sz="2000" dirty="0" err="1"/>
                        <a:t>kepada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sekitar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memberikan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bantuan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kegiatan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usaha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produktif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bagi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sekitar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1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Bagaimana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bila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wajib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fasiltasi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kebun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tapi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tidak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tersedia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lahan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dirty="0" err="1"/>
                        <a:t>lagi</a:t>
                      </a:r>
                      <a:r>
                        <a:rPr lang="en-US" sz="2000" dirty="0"/>
                        <a:t>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Apabila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tidak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terdapat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lahan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untuk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dilakukan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FPKM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sesuai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lokasi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dalam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kewenangan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perizinan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maka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dilakukan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kegiatan</a:t>
                      </a:r>
                      <a:r>
                        <a:rPr lang="en-US" sz="2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untuk</a:t>
                      </a:r>
                      <a:r>
                        <a:rPr lang="en-US" sz="2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usaha</a:t>
                      </a:r>
                      <a:r>
                        <a:rPr lang="en-US" sz="2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produktif</a:t>
                      </a:r>
                      <a:r>
                        <a:rPr lang="en-US" sz="2000" b="1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sesuai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kesepakatan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antara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Perusahaan Perkebunan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dengan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masyarakat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sekitar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diketahui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kepala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dinas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provinsi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atau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kab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kota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membidangi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perkebunan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sesuai</a:t>
                      </a: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tamaran" pitchFamily="2" charset="0"/>
                          <a:cs typeface="Catamaran" pitchFamily="2" charset="0"/>
                        </a:rPr>
                        <a:t>kewenangan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tamaran" pitchFamily="2" charset="0"/>
                        <a:cs typeface="Catamar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72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27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EB49-1904-5062-6DA5-D90B16E6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415" y="2860040"/>
            <a:ext cx="3115169" cy="5689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Terima</a:t>
            </a:r>
            <a:r>
              <a:rPr lang="en-US" dirty="0"/>
              <a:t> Kasih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E4863-3491-A5D1-82E4-F6397E4AA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6"/>
          <a:stretch/>
        </p:blipFill>
        <p:spPr>
          <a:xfrm flipH="1">
            <a:off x="7467600" y="-36443"/>
            <a:ext cx="4761746" cy="69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14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1087</Words>
  <Application>Microsoft Macintosh PowerPoint</Application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Catamaran</vt:lpstr>
      <vt:lpstr>Impact</vt:lpstr>
      <vt:lpstr>Montserrat</vt:lpstr>
      <vt:lpstr>Wingdings</vt:lpstr>
      <vt:lpstr>1_Office Theme</vt:lpstr>
      <vt:lpstr>PowerPoint Presentation</vt:lpstr>
      <vt:lpstr>REGULASI Fasilitasi Kebun Masyarakat </vt:lpstr>
      <vt:lpstr>Ruang Waktu Pemberlakuan Fasilitasi Kebun Masyarakat </vt:lpstr>
      <vt:lpstr>Kegiatan Usaha Produktif</vt:lpstr>
      <vt:lpstr>Tambahan Penjelasan</vt:lpstr>
      <vt:lpstr>Pola Bentuk Fasilitasi Pembangunan Kebun Masyarakat </vt:lpstr>
      <vt:lpstr>Bagi yang belum melaksanakan pembangunan kebun:</vt:lpstr>
      <vt:lpstr>Q &amp; A</vt:lpstr>
      <vt:lpstr>Terima Kasih </vt:lpstr>
      <vt:lpstr>Kegiatan usaha produktif perkebunan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pembinaan</dc:creator>
  <cp:lastModifiedBy>prayudi syamsuri</cp:lastModifiedBy>
  <cp:revision>25</cp:revision>
  <dcterms:created xsi:type="dcterms:W3CDTF">2023-07-07T23:52:56Z</dcterms:created>
  <dcterms:modified xsi:type="dcterms:W3CDTF">2023-07-27T01:43:30Z</dcterms:modified>
</cp:coreProperties>
</file>