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778" r:id="rId2"/>
  </p:sldMasterIdLst>
  <p:notesMasterIdLst>
    <p:notesMasterId r:id="rId30"/>
  </p:notesMasterIdLst>
  <p:sldIdLst>
    <p:sldId id="433" r:id="rId3"/>
    <p:sldId id="2472" r:id="rId4"/>
    <p:sldId id="2362" r:id="rId5"/>
    <p:sldId id="2473" r:id="rId6"/>
    <p:sldId id="2474" r:id="rId7"/>
    <p:sldId id="2407" r:id="rId8"/>
    <p:sldId id="2454" r:id="rId9"/>
    <p:sldId id="2455" r:id="rId10"/>
    <p:sldId id="2456" r:id="rId11"/>
    <p:sldId id="2457" r:id="rId12"/>
    <p:sldId id="2458" r:id="rId13"/>
    <p:sldId id="2459" r:id="rId14"/>
    <p:sldId id="2460" r:id="rId15"/>
    <p:sldId id="2464" r:id="rId16"/>
    <p:sldId id="2465" r:id="rId17"/>
    <p:sldId id="2466" r:id="rId18"/>
    <p:sldId id="2467" r:id="rId19"/>
    <p:sldId id="2468" r:id="rId20"/>
    <p:sldId id="2469" r:id="rId21"/>
    <p:sldId id="2470" r:id="rId22"/>
    <p:sldId id="2420" r:id="rId23"/>
    <p:sldId id="2471" r:id="rId24"/>
    <p:sldId id="2475" r:id="rId25"/>
    <p:sldId id="2476" r:id="rId26"/>
    <p:sldId id="2477" r:id="rId27"/>
    <p:sldId id="2478" r:id="rId28"/>
    <p:sldId id="368" r:id="rId2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pik"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636"/>
    <a:srgbClr val="DDD9C3"/>
    <a:srgbClr val="0F3F69"/>
    <a:srgbClr val="254061"/>
    <a:srgbClr val="FEC62E"/>
    <a:srgbClr val="004AAD"/>
    <a:srgbClr val="FEDC7E"/>
    <a:srgbClr val="C5DFF7"/>
    <a:srgbClr val="CCECFF"/>
    <a:srgbClr val="8E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95380" autoAdjust="0"/>
  </p:normalViewPr>
  <p:slideViewPr>
    <p:cSldViewPr snapToGrid="0">
      <p:cViewPr varScale="1">
        <p:scale>
          <a:sx n="75" d="100"/>
          <a:sy n="75" d="100"/>
        </p:scale>
        <p:origin x="1075"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2652559055118109"/>
          <c:y val="4.1666666666666664E-2"/>
          <c:w val="0.83458552055992996"/>
          <c:h val="0.8416746864975212"/>
        </c:manualLayout>
      </c:layout>
      <c:barChart>
        <c:barDir val="col"/>
        <c:grouping val="clustered"/>
        <c:varyColors val="0"/>
        <c:ser>
          <c:idx val="0"/>
          <c:order val="0"/>
          <c:tx>
            <c:strRef>
              <c:f>Sheet1!$A$2</c:f>
              <c:strCache>
                <c:ptCount val="1"/>
                <c:pt idx="0">
                  <c:v>Sertipikat Redis</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Sheet1!$B$1:$E$1</c:f>
              <c:numCache>
                <c:formatCode>General</c:formatCode>
                <c:ptCount val="4"/>
                <c:pt idx="0">
                  <c:v>2020</c:v>
                </c:pt>
                <c:pt idx="1">
                  <c:v>2021</c:v>
                </c:pt>
                <c:pt idx="2">
                  <c:v>2022</c:v>
                </c:pt>
                <c:pt idx="3" formatCode="[$-421]dd\ mmmm\ yyyy;@">
                  <c:v>45085</c:v>
                </c:pt>
              </c:numCache>
            </c:numRef>
          </c:cat>
          <c:val>
            <c:numRef>
              <c:f>Sheet1!$B$2:$E$2</c:f>
              <c:numCache>
                <c:formatCode>_-* #,##0_-;\-* #,##0_-;_-* "-"??_-;_-@_-</c:formatCode>
                <c:ptCount val="4"/>
                <c:pt idx="0">
                  <c:v>290905</c:v>
                </c:pt>
                <c:pt idx="1">
                  <c:v>444147</c:v>
                </c:pt>
                <c:pt idx="2">
                  <c:v>356811</c:v>
                </c:pt>
                <c:pt idx="3">
                  <c:v>6482</c:v>
                </c:pt>
              </c:numCache>
            </c:numRef>
          </c:val>
          <c:extLst>
            <c:ext xmlns:c16="http://schemas.microsoft.com/office/drawing/2014/chart" uri="{C3380CC4-5D6E-409C-BE32-E72D297353CC}">
              <c16:uniqueId val="{00000000-3527-4A9D-B28A-40585CD18F29}"/>
            </c:ext>
          </c:extLst>
        </c:ser>
        <c:dLbls>
          <c:showLegendKey val="0"/>
          <c:showVal val="0"/>
          <c:showCatName val="0"/>
          <c:showSerName val="0"/>
          <c:showPercent val="0"/>
          <c:showBubbleSize val="0"/>
        </c:dLbls>
        <c:gapWidth val="100"/>
        <c:overlap val="-24"/>
        <c:axId val="585686768"/>
        <c:axId val="585687312"/>
      </c:barChart>
      <c:catAx>
        <c:axId val="5856867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5687312"/>
        <c:crosses val="autoZero"/>
        <c:auto val="1"/>
        <c:lblAlgn val="ctr"/>
        <c:lblOffset val="100"/>
        <c:noMultiLvlLbl val="0"/>
      </c:catAx>
      <c:valAx>
        <c:axId val="585687312"/>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5686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89340-EEDB-4D27-B117-B8E8087C4C7F}" type="doc">
      <dgm:prSet loTypeId="urn:microsoft.com/office/officeart/2005/8/layout/radial1" loCatId="cycle" qsTypeId="urn:microsoft.com/office/officeart/2005/8/quickstyle/simple1" qsCatId="simple" csTypeId="urn:microsoft.com/office/officeart/2005/8/colors/accent0_3" csCatId="mainScheme" phldr="1"/>
      <dgm:spPr/>
      <dgm:t>
        <a:bodyPr/>
        <a:lstStyle/>
        <a:p>
          <a:endParaRPr lang="en-ID"/>
        </a:p>
      </dgm:t>
    </dgm:pt>
    <dgm:pt modelId="{3EB683BE-31C5-4050-9485-951582DFBA96}">
      <dgm:prSet phldrT="[Text]" custT="1"/>
      <dgm:spPr/>
      <dgm:t>
        <a:bodyPr/>
        <a:lstStyle/>
        <a:p>
          <a:r>
            <a:rPr lang="en-US" sz="1200" b="1" dirty="0">
              <a:latin typeface="Century Gothic" panose="020B0502020202020204" pitchFamily="34" charset="0"/>
            </a:rPr>
            <a:t>Integrated Coastal Management</a:t>
          </a:r>
          <a:endParaRPr lang="en-ID" sz="1200" b="1" dirty="0">
            <a:latin typeface="Century Gothic" panose="020B0502020202020204" pitchFamily="34" charset="0"/>
          </a:endParaRPr>
        </a:p>
      </dgm:t>
    </dgm:pt>
    <dgm:pt modelId="{5C9150D1-9733-45ED-A194-08F8F7A21226}" type="parTrans" cxnId="{4CC2856D-0CBC-4245-8E78-7E5670976292}">
      <dgm:prSet/>
      <dgm:spPr/>
      <dgm:t>
        <a:bodyPr/>
        <a:lstStyle/>
        <a:p>
          <a:endParaRPr lang="en-ID" sz="1200">
            <a:latin typeface="Century Gothic" panose="020B0502020202020204" pitchFamily="34" charset="0"/>
          </a:endParaRPr>
        </a:p>
      </dgm:t>
    </dgm:pt>
    <dgm:pt modelId="{14AA8B75-2D55-45DE-A3A9-C722736CA649}" type="sibTrans" cxnId="{4CC2856D-0CBC-4245-8E78-7E5670976292}">
      <dgm:prSet/>
      <dgm:spPr/>
      <dgm:t>
        <a:bodyPr/>
        <a:lstStyle/>
        <a:p>
          <a:endParaRPr lang="en-ID" sz="1200">
            <a:latin typeface="Century Gothic" panose="020B0502020202020204" pitchFamily="34" charset="0"/>
          </a:endParaRPr>
        </a:p>
      </dgm:t>
    </dgm:pt>
    <dgm:pt modelId="{678CFECF-F4E6-4E59-BD63-757E737EE944}">
      <dgm:prSet phldrT="[Text]" custT="1"/>
      <dgm:spPr/>
      <dgm:t>
        <a:bodyPr/>
        <a:lstStyle/>
        <a:p>
          <a:r>
            <a:rPr lang="en-US" sz="900" dirty="0" err="1">
              <a:latin typeface="Century Gothic" panose="020B0502020202020204" pitchFamily="34" charset="0"/>
            </a:rPr>
            <a:t>Keterpaduan</a:t>
          </a:r>
          <a:r>
            <a:rPr lang="en-US" sz="900" dirty="0">
              <a:latin typeface="Century Gothic" panose="020B0502020202020204" pitchFamily="34" charset="0"/>
            </a:rPr>
            <a:t> </a:t>
          </a:r>
          <a:r>
            <a:rPr lang="en-US" sz="900" dirty="0" err="1">
              <a:latin typeface="Century Gothic" panose="020B0502020202020204" pitchFamily="34" charset="0"/>
            </a:rPr>
            <a:t>antar</a:t>
          </a:r>
          <a:r>
            <a:rPr lang="en-US" sz="900" dirty="0">
              <a:latin typeface="Century Gothic" panose="020B0502020202020204" pitchFamily="34" charset="0"/>
            </a:rPr>
            <a:t> level </a:t>
          </a:r>
          <a:r>
            <a:rPr lang="en-US" sz="900" dirty="0" err="1">
              <a:latin typeface="Century Gothic" panose="020B0502020202020204" pitchFamily="34" charset="0"/>
            </a:rPr>
            <a:t>pemerintahan</a:t>
          </a:r>
          <a:endParaRPr lang="en-ID" sz="900" dirty="0">
            <a:latin typeface="Century Gothic" panose="020B0502020202020204" pitchFamily="34" charset="0"/>
          </a:endParaRPr>
        </a:p>
      </dgm:t>
    </dgm:pt>
    <dgm:pt modelId="{08585CD9-14F5-47A9-9612-67EB5C6307C8}" type="parTrans" cxnId="{9B7D8980-B8F2-4C99-B7E5-9578E5BDFD86}">
      <dgm:prSet custT="1"/>
      <dgm:spPr/>
      <dgm:t>
        <a:bodyPr/>
        <a:lstStyle/>
        <a:p>
          <a:endParaRPr lang="en-ID" sz="1200">
            <a:latin typeface="Century Gothic" panose="020B0502020202020204" pitchFamily="34" charset="0"/>
          </a:endParaRPr>
        </a:p>
      </dgm:t>
    </dgm:pt>
    <dgm:pt modelId="{B98EF487-8380-447E-B4B6-72CC6FD9745E}" type="sibTrans" cxnId="{9B7D8980-B8F2-4C99-B7E5-9578E5BDFD86}">
      <dgm:prSet/>
      <dgm:spPr/>
      <dgm:t>
        <a:bodyPr/>
        <a:lstStyle/>
        <a:p>
          <a:endParaRPr lang="en-ID" sz="1200">
            <a:latin typeface="Century Gothic" panose="020B0502020202020204" pitchFamily="34" charset="0"/>
          </a:endParaRPr>
        </a:p>
      </dgm:t>
    </dgm:pt>
    <dgm:pt modelId="{3BEE5DD0-AA22-4069-80F4-32C17ED78EB5}">
      <dgm:prSet phldrT="[Text]" custT="1"/>
      <dgm:spPr/>
      <dgm:t>
        <a:bodyPr/>
        <a:lstStyle/>
        <a:p>
          <a:r>
            <a:rPr lang="en-US" sz="900" dirty="0" err="1">
              <a:latin typeface="Century Gothic" panose="020B0502020202020204" pitchFamily="34" charset="0"/>
            </a:rPr>
            <a:t>Keterpaduan</a:t>
          </a:r>
          <a:r>
            <a:rPr lang="en-US" sz="900" dirty="0">
              <a:latin typeface="Century Gothic" panose="020B0502020202020204" pitchFamily="34" charset="0"/>
            </a:rPr>
            <a:t> </a:t>
          </a:r>
          <a:r>
            <a:rPr lang="en-US" sz="900" dirty="0" err="1">
              <a:latin typeface="Century Gothic" panose="020B0502020202020204" pitchFamily="34" charset="0"/>
            </a:rPr>
            <a:t>ekosistem</a:t>
          </a:r>
          <a:r>
            <a:rPr lang="en-US" sz="900" dirty="0">
              <a:latin typeface="Century Gothic" panose="020B0502020202020204" pitchFamily="34" charset="0"/>
            </a:rPr>
            <a:t> </a:t>
          </a:r>
          <a:r>
            <a:rPr lang="en-US" sz="900" dirty="0" err="1">
              <a:latin typeface="Century Gothic" panose="020B0502020202020204" pitchFamily="34" charset="0"/>
            </a:rPr>
            <a:t>darat</a:t>
          </a:r>
          <a:r>
            <a:rPr lang="en-US" sz="900" dirty="0">
              <a:latin typeface="Century Gothic" panose="020B0502020202020204" pitchFamily="34" charset="0"/>
            </a:rPr>
            <a:t> dan </a:t>
          </a:r>
          <a:r>
            <a:rPr lang="en-US" sz="900" dirty="0" err="1">
              <a:latin typeface="Century Gothic" panose="020B0502020202020204" pitchFamily="34" charset="0"/>
            </a:rPr>
            <a:t>laut</a:t>
          </a:r>
          <a:endParaRPr lang="en-ID" sz="900" dirty="0">
            <a:latin typeface="Century Gothic" panose="020B0502020202020204" pitchFamily="34" charset="0"/>
          </a:endParaRPr>
        </a:p>
      </dgm:t>
    </dgm:pt>
    <dgm:pt modelId="{FE5E2DDD-33EF-4937-ADF0-1FCE0800E5EE}" type="parTrans" cxnId="{1418B83D-110C-4995-AF8A-6DFD1E457994}">
      <dgm:prSet custT="1"/>
      <dgm:spPr/>
      <dgm:t>
        <a:bodyPr/>
        <a:lstStyle/>
        <a:p>
          <a:endParaRPr lang="en-ID" sz="1200">
            <a:latin typeface="Century Gothic" panose="020B0502020202020204" pitchFamily="34" charset="0"/>
          </a:endParaRPr>
        </a:p>
      </dgm:t>
    </dgm:pt>
    <dgm:pt modelId="{B74C7C98-0184-4CDF-A029-7820A4796B89}" type="sibTrans" cxnId="{1418B83D-110C-4995-AF8A-6DFD1E457994}">
      <dgm:prSet/>
      <dgm:spPr/>
      <dgm:t>
        <a:bodyPr/>
        <a:lstStyle/>
        <a:p>
          <a:endParaRPr lang="en-ID" sz="1200">
            <a:latin typeface="Century Gothic" panose="020B0502020202020204" pitchFamily="34" charset="0"/>
          </a:endParaRPr>
        </a:p>
      </dgm:t>
    </dgm:pt>
    <dgm:pt modelId="{432FF98B-1287-4459-90EE-ECF30F870305}">
      <dgm:prSet phldrT="[Text]" custT="1"/>
      <dgm:spPr/>
      <dgm:t>
        <a:bodyPr/>
        <a:lstStyle/>
        <a:p>
          <a:r>
            <a:rPr lang="en-US" sz="900" dirty="0" err="1">
              <a:latin typeface="Century Gothic" panose="020B0502020202020204" pitchFamily="34" charset="0"/>
            </a:rPr>
            <a:t>Keterpaduan</a:t>
          </a:r>
          <a:r>
            <a:rPr lang="en-US" sz="900" dirty="0">
              <a:latin typeface="Century Gothic" panose="020B0502020202020204" pitchFamily="34" charset="0"/>
            </a:rPr>
            <a:t> </a:t>
          </a:r>
          <a:r>
            <a:rPr lang="en-US" sz="900" dirty="0" err="1">
              <a:latin typeface="Century Gothic" panose="020B0502020202020204" pitchFamily="34" charset="0"/>
            </a:rPr>
            <a:t>sains</a:t>
          </a:r>
          <a:r>
            <a:rPr lang="en-US" sz="900" dirty="0">
              <a:latin typeface="Century Gothic" panose="020B0502020202020204" pitchFamily="34" charset="0"/>
            </a:rPr>
            <a:t> dan </a:t>
          </a:r>
          <a:r>
            <a:rPr lang="en-US" sz="900" dirty="0" err="1">
              <a:latin typeface="Century Gothic" panose="020B0502020202020204" pitchFamily="34" charset="0"/>
            </a:rPr>
            <a:t>manajemen</a:t>
          </a:r>
          <a:endParaRPr lang="en-ID" sz="900" dirty="0">
            <a:latin typeface="Century Gothic" panose="020B0502020202020204" pitchFamily="34" charset="0"/>
          </a:endParaRPr>
        </a:p>
      </dgm:t>
    </dgm:pt>
    <dgm:pt modelId="{EB7F0F87-94DA-473A-AEF1-3E96E6C730D8}" type="parTrans" cxnId="{AA2BA92D-F340-4B4F-8821-A6AAEFD0337D}">
      <dgm:prSet custT="1"/>
      <dgm:spPr/>
      <dgm:t>
        <a:bodyPr/>
        <a:lstStyle/>
        <a:p>
          <a:endParaRPr lang="en-ID" sz="1200">
            <a:latin typeface="Century Gothic" panose="020B0502020202020204" pitchFamily="34" charset="0"/>
          </a:endParaRPr>
        </a:p>
      </dgm:t>
    </dgm:pt>
    <dgm:pt modelId="{CF134358-0F18-426E-A32A-CB67FA124A3A}" type="sibTrans" cxnId="{AA2BA92D-F340-4B4F-8821-A6AAEFD0337D}">
      <dgm:prSet/>
      <dgm:spPr/>
      <dgm:t>
        <a:bodyPr/>
        <a:lstStyle/>
        <a:p>
          <a:endParaRPr lang="en-ID" sz="1200">
            <a:latin typeface="Century Gothic" panose="020B0502020202020204" pitchFamily="34" charset="0"/>
          </a:endParaRPr>
        </a:p>
      </dgm:t>
    </dgm:pt>
    <dgm:pt modelId="{BF9D2BA5-65DB-4848-874A-C94E78BE9DC2}">
      <dgm:prSet phldrT="[Text]" custT="1"/>
      <dgm:spPr/>
      <dgm:t>
        <a:bodyPr/>
        <a:lstStyle/>
        <a:p>
          <a:r>
            <a:rPr lang="en-US" sz="900" dirty="0" err="1">
              <a:latin typeface="Century Gothic" panose="020B0502020202020204" pitchFamily="34" charset="0"/>
            </a:rPr>
            <a:t>Pengelolaan</a:t>
          </a:r>
          <a:r>
            <a:rPr lang="en-US" sz="900" dirty="0">
              <a:latin typeface="Century Gothic" panose="020B0502020202020204" pitchFamily="34" charset="0"/>
            </a:rPr>
            <a:t> </a:t>
          </a:r>
          <a:r>
            <a:rPr lang="en-US" sz="900" dirty="0" err="1">
              <a:latin typeface="Century Gothic" panose="020B0502020202020204" pitchFamily="34" charset="0"/>
            </a:rPr>
            <a:t>desentralisasi</a:t>
          </a:r>
          <a:endParaRPr lang="en-ID" sz="900" dirty="0">
            <a:latin typeface="Century Gothic" panose="020B0502020202020204" pitchFamily="34" charset="0"/>
          </a:endParaRPr>
        </a:p>
      </dgm:t>
    </dgm:pt>
    <dgm:pt modelId="{55174959-A8C0-4F38-911A-75C7A5E69566}" type="parTrans" cxnId="{27ED63E1-4B13-402F-8B01-33E6A0766F76}">
      <dgm:prSet custT="1"/>
      <dgm:spPr/>
      <dgm:t>
        <a:bodyPr/>
        <a:lstStyle/>
        <a:p>
          <a:endParaRPr lang="en-ID" sz="1200">
            <a:latin typeface="Century Gothic" panose="020B0502020202020204" pitchFamily="34" charset="0"/>
          </a:endParaRPr>
        </a:p>
      </dgm:t>
    </dgm:pt>
    <dgm:pt modelId="{35E58B4E-9120-469B-9743-0BFBE5344BCB}" type="sibTrans" cxnId="{27ED63E1-4B13-402F-8B01-33E6A0766F76}">
      <dgm:prSet/>
      <dgm:spPr/>
      <dgm:t>
        <a:bodyPr/>
        <a:lstStyle/>
        <a:p>
          <a:endParaRPr lang="en-ID" sz="1200">
            <a:latin typeface="Century Gothic" panose="020B0502020202020204" pitchFamily="34" charset="0"/>
          </a:endParaRPr>
        </a:p>
      </dgm:t>
    </dgm:pt>
    <dgm:pt modelId="{E11E2E7E-7E70-4552-89AE-B2354DC9486F}">
      <dgm:prSet phldrT="[Text]" custT="1"/>
      <dgm:spPr/>
      <dgm:t>
        <a:bodyPr/>
        <a:lstStyle/>
        <a:p>
          <a:r>
            <a:rPr lang="en-US" sz="900" dirty="0" err="1">
              <a:latin typeface="Century Gothic" panose="020B0502020202020204" pitchFamily="34" charset="0"/>
            </a:rPr>
            <a:t>Pembiayaan</a:t>
          </a:r>
          <a:r>
            <a:rPr lang="en-US" sz="900" dirty="0">
              <a:latin typeface="Century Gothic" panose="020B0502020202020204" pitchFamily="34" charset="0"/>
            </a:rPr>
            <a:t> yang </a:t>
          </a:r>
          <a:r>
            <a:rPr lang="en-US" sz="900" dirty="0" err="1">
              <a:latin typeface="Century Gothic" panose="020B0502020202020204" pitchFamily="34" charset="0"/>
            </a:rPr>
            <a:t>konsisten</a:t>
          </a:r>
          <a:endParaRPr lang="en-ID" sz="900" dirty="0">
            <a:latin typeface="Century Gothic" panose="020B0502020202020204" pitchFamily="34" charset="0"/>
          </a:endParaRPr>
        </a:p>
      </dgm:t>
    </dgm:pt>
    <dgm:pt modelId="{FFD928CD-965F-4544-992D-D6E2FFED51C5}" type="parTrans" cxnId="{5F70DB34-89BF-4CB2-A9D7-D8C354916CF4}">
      <dgm:prSet custT="1"/>
      <dgm:spPr/>
      <dgm:t>
        <a:bodyPr/>
        <a:lstStyle/>
        <a:p>
          <a:endParaRPr lang="en-ID" sz="1200">
            <a:latin typeface="Century Gothic" panose="020B0502020202020204" pitchFamily="34" charset="0"/>
          </a:endParaRPr>
        </a:p>
      </dgm:t>
    </dgm:pt>
    <dgm:pt modelId="{692DA4D5-FB65-41A2-A013-5A04F7C85A6E}" type="sibTrans" cxnId="{5F70DB34-89BF-4CB2-A9D7-D8C354916CF4}">
      <dgm:prSet/>
      <dgm:spPr/>
      <dgm:t>
        <a:bodyPr/>
        <a:lstStyle/>
        <a:p>
          <a:endParaRPr lang="en-ID" sz="1200">
            <a:latin typeface="Century Gothic" panose="020B0502020202020204" pitchFamily="34" charset="0"/>
          </a:endParaRPr>
        </a:p>
      </dgm:t>
    </dgm:pt>
    <dgm:pt modelId="{C1231BBD-E7B0-460F-B183-C61F13FE4B9B}">
      <dgm:prSet phldrT="[Text]" custT="1"/>
      <dgm:spPr/>
      <dgm:t>
        <a:bodyPr/>
        <a:lstStyle/>
        <a:p>
          <a:r>
            <a:rPr lang="en-US" sz="900" dirty="0" err="1">
              <a:latin typeface="Century Gothic" panose="020B0502020202020204" pitchFamily="34" charset="0"/>
            </a:rPr>
            <a:t>Perencanaan</a:t>
          </a:r>
          <a:r>
            <a:rPr lang="en-US" sz="900" dirty="0">
              <a:latin typeface="Century Gothic" panose="020B0502020202020204" pitchFamily="34" charset="0"/>
            </a:rPr>
            <a:t> yang </a:t>
          </a:r>
          <a:r>
            <a:rPr lang="en-US" sz="900" dirty="0" err="1">
              <a:latin typeface="Century Gothic" panose="020B0502020202020204" pitchFamily="34" charset="0"/>
            </a:rPr>
            <a:t>konsisten</a:t>
          </a:r>
          <a:endParaRPr lang="en-US" sz="900" dirty="0">
            <a:latin typeface="Century Gothic" panose="020B0502020202020204" pitchFamily="34" charset="0"/>
          </a:endParaRPr>
        </a:p>
      </dgm:t>
    </dgm:pt>
    <dgm:pt modelId="{E9735F9E-8AE5-4563-8BEF-8CC537FD513D}" type="parTrans" cxnId="{3B86E66B-A3F6-49FD-94ED-CDECC122ED49}">
      <dgm:prSet custT="1"/>
      <dgm:spPr/>
      <dgm:t>
        <a:bodyPr/>
        <a:lstStyle/>
        <a:p>
          <a:endParaRPr lang="en-ID" sz="1200">
            <a:latin typeface="Century Gothic" panose="020B0502020202020204" pitchFamily="34" charset="0"/>
          </a:endParaRPr>
        </a:p>
      </dgm:t>
    </dgm:pt>
    <dgm:pt modelId="{A18815EF-2EBC-4D47-BD79-611C2696F2D9}" type="sibTrans" cxnId="{3B86E66B-A3F6-49FD-94ED-CDECC122ED49}">
      <dgm:prSet/>
      <dgm:spPr/>
      <dgm:t>
        <a:bodyPr/>
        <a:lstStyle/>
        <a:p>
          <a:endParaRPr lang="en-ID" sz="1200">
            <a:latin typeface="Century Gothic" panose="020B0502020202020204" pitchFamily="34" charset="0"/>
          </a:endParaRPr>
        </a:p>
      </dgm:t>
    </dgm:pt>
    <dgm:pt modelId="{FE37B55C-AB80-4599-B008-43EEFBD4D3FA}">
      <dgm:prSet phldrT="[Text]" custT="1"/>
      <dgm:spPr/>
      <dgm:t>
        <a:bodyPr/>
        <a:lstStyle/>
        <a:p>
          <a:r>
            <a:rPr lang="en-US" sz="900" dirty="0">
              <a:latin typeface="Century Gothic" panose="020B0502020202020204" pitchFamily="34" charset="0"/>
            </a:rPr>
            <a:t>Desain </a:t>
          </a:r>
          <a:r>
            <a:rPr lang="en-US" sz="900" dirty="0" err="1">
              <a:latin typeface="Century Gothic" panose="020B0502020202020204" pitchFamily="34" charset="0"/>
            </a:rPr>
            <a:t>kelembagaan</a:t>
          </a:r>
          <a:endParaRPr lang="en-US" sz="900" dirty="0">
            <a:latin typeface="Century Gothic" panose="020B0502020202020204" pitchFamily="34" charset="0"/>
          </a:endParaRPr>
        </a:p>
      </dgm:t>
    </dgm:pt>
    <dgm:pt modelId="{D30C38A4-7301-4C96-A413-D1814CB341FD}" type="parTrans" cxnId="{0A27660C-AF20-4111-9C11-EB1644DE0A69}">
      <dgm:prSet custT="1"/>
      <dgm:spPr/>
      <dgm:t>
        <a:bodyPr/>
        <a:lstStyle/>
        <a:p>
          <a:endParaRPr lang="en-ID" sz="1200">
            <a:latin typeface="Century Gothic" panose="020B0502020202020204" pitchFamily="34" charset="0"/>
          </a:endParaRPr>
        </a:p>
      </dgm:t>
    </dgm:pt>
    <dgm:pt modelId="{E781AC13-426E-4ED1-8084-CED5C77D1E79}" type="sibTrans" cxnId="{0A27660C-AF20-4111-9C11-EB1644DE0A69}">
      <dgm:prSet/>
      <dgm:spPr/>
      <dgm:t>
        <a:bodyPr/>
        <a:lstStyle/>
        <a:p>
          <a:endParaRPr lang="en-ID" sz="1200">
            <a:latin typeface="Century Gothic" panose="020B0502020202020204" pitchFamily="34" charset="0"/>
          </a:endParaRPr>
        </a:p>
      </dgm:t>
    </dgm:pt>
    <dgm:pt modelId="{9B119837-32D3-4981-9DDA-EA698F8A11C3}">
      <dgm:prSet phldrT="[Text]" custT="1"/>
      <dgm:spPr/>
      <dgm:t>
        <a:bodyPr/>
        <a:lstStyle/>
        <a:p>
          <a:r>
            <a:rPr lang="en-US" sz="900" dirty="0" err="1">
              <a:latin typeface="Century Gothic" panose="020B0502020202020204" pitchFamily="34" charset="0"/>
            </a:rPr>
            <a:t>Penegakan</a:t>
          </a:r>
          <a:r>
            <a:rPr lang="en-US" sz="900" dirty="0">
              <a:latin typeface="Century Gothic" panose="020B0502020202020204" pitchFamily="34" charset="0"/>
            </a:rPr>
            <a:t> </a:t>
          </a:r>
          <a:r>
            <a:rPr lang="en-US" sz="900" dirty="0" err="1">
              <a:latin typeface="Century Gothic" panose="020B0502020202020204" pitchFamily="34" charset="0"/>
            </a:rPr>
            <a:t>hukum</a:t>
          </a:r>
          <a:endParaRPr lang="en-US" sz="900" dirty="0">
            <a:latin typeface="Century Gothic" panose="020B0502020202020204" pitchFamily="34" charset="0"/>
          </a:endParaRPr>
        </a:p>
      </dgm:t>
    </dgm:pt>
    <dgm:pt modelId="{47F0F8E4-ADC5-46F4-9B88-85996EC4727B}" type="parTrans" cxnId="{265791FB-F842-4053-825D-309E17757C03}">
      <dgm:prSet custT="1"/>
      <dgm:spPr/>
      <dgm:t>
        <a:bodyPr/>
        <a:lstStyle/>
        <a:p>
          <a:endParaRPr lang="en-ID" sz="1200">
            <a:latin typeface="Century Gothic" panose="020B0502020202020204" pitchFamily="34" charset="0"/>
          </a:endParaRPr>
        </a:p>
      </dgm:t>
    </dgm:pt>
    <dgm:pt modelId="{57656828-424A-4D16-9752-B25728042FB0}" type="sibTrans" cxnId="{265791FB-F842-4053-825D-309E17757C03}">
      <dgm:prSet/>
      <dgm:spPr/>
      <dgm:t>
        <a:bodyPr/>
        <a:lstStyle/>
        <a:p>
          <a:endParaRPr lang="en-ID" sz="1200">
            <a:latin typeface="Century Gothic" panose="020B0502020202020204" pitchFamily="34" charset="0"/>
          </a:endParaRPr>
        </a:p>
      </dgm:t>
    </dgm:pt>
    <dgm:pt modelId="{6D57A624-8602-4ED0-B616-D9EFE300190E}">
      <dgm:prSet phldrT="[Text]" custT="1"/>
      <dgm:spPr/>
      <dgm:t>
        <a:bodyPr/>
        <a:lstStyle/>
        <a:p>
          <a:r>
            <a:rPr lang="en-US" sz="900" dirty="0" err="1">
              <a:latin typeface="Century Gothic" panose="020B0502020202020204" pitchFamily="34" charset="0"/>
            </a:rPr>
            <a:t>Pengakuan</a:t>
          </a:r>
          <a:r>
            <a:rPr lang="en-US" sz="900" dirty="0">
              <a:latin typeface="Century Gothic" panose="020B0502020202020204" pitchFamily="34" charset="0"/>
            </a:rPr>
            <a:t> </a:t>
          </a:r>
          <a:r>
            <a:rPr lang="en-US" sz="900" dirty="0" err="1">
              <a:latin typeface="Century Gothic" panose="020B0502020202020204" pitchFamily="34" charset="0"/>
            </a:rPr>
            <a:t>masyarakat</a:t>
          </a:r>
          <a:r>
            <a:rPr lang="en-US" sz="900" dirty="0">
              <a:latin typeface="Century Gothic" panose="020B0502020202020204" pitchFamily="34" charset="0"/>
            </a:rPr>
            <a:t> local</a:t>
          </a:r>
        </a:p>
      </dgm:t>
    </dgm:pt>
    <dgm:pt modelId="{00498D02-C0A5-49E9-A9EF-538C6DFD58CF}" type="parTrans" cxnId="{6C2DC89F-1A92-4CF2-835B-A42050D42E42}">
      <dgm:prSet custT="1"/>
      <dgm:spPr/>
      <dgm:t>
        <a:bodyPr/>
        <a:lstStyle/>
        <a:p>
          <a:endParaRPr lang="en-ID" sz="1200">
            <a:latin typeface="Century Gothic" panose="020B0502020202020204" pitchFamily="34" charset="0"/>
          </a:endParaRPr>
        </a:p>
      </dgm:t>
    </dgm:pt>
    <dgm:pt modelId="{2C2737ED-FB8D-431F-8CF7-E7DBD7405910}" type="sibTrans" cxnId="{6C2DC89F-1A92-4CF2-835B-A42050D42E42}">
      <dgm:prSet/>
      <dgm:spPr/>
      <dgm:t>
        <a:bodyPr/>
        <a:lstStyle/>
        <a:p>
          <a:endParaRPr lang="en-ID" sz="1200">
            <a:latin typeface="Century Gothic" panose="020B0502020202020204" pitchFamily="34" charset="0"/>
          </a:endParaRPr>
        </a:p>
      </dgm:t>
    </dgm:pt>
    <dgm:pt modelId="{D79E9D2C-3912-42D5-B6EC-289F748BDC54}">
      <dgm:prSet phldrT="[Text]" custT="1"/>
      <dgm:spPr/>
      <dgm:t>
        <a:bodyPr/>
        <a:lstStyle/>
        <a:p>
          <a:r>
            <a:rPr lang="en-US" sz="900" dirty="0" err="1">
              <a:latin typeface="Century Gothic" panose="020B0502020202020204" pitchFamily="34" charset="0"/>
            </a:rPr>
            <a:t>Keterpaduan</a:t>
          </a:r>
          <a:r>
            <a:rPr lang="en-US" sz="900" dirty="0">
              <a:latin typeface="Century Gothic" panose="020B0502020202020204" pitchFamily="34" charset="0"/>
            </a:rPr>
            <a:t> </a:t>
          </a:r>
          <a:r>
            <a:rPr lang="en-US" sz="900" dirty="0" err="1">
              <a:latin typeface="Century Gothic" panose="020B0502020202020204" pitchFamily="34" charset="0"/>
            </a:rPr>
            <a:t>antar</a:t>
          </a:r>
          <a:r>
            <a:rPr lang="en-US" sz="900" dirty="0">
              <a:latin typeface="Century Gothic" panose="020B0502020202020204" pitchFamily="34" charset="0"/>
            </a:rPr>
            <a:t> </a:t>
          </a:r>
          <a:r>
            <a:rPr lang="en-US" sz="900" dirty="0" err="1">
              <a:latin typeface="Century Gothic" panose="020B0502020202020204" pitchFamily="34" charset="0"/>
            </a:rPr>
            <a:t>sektor</a:t>
          </a:r>
          <a:endParaRPr lang="en-US" sz="900" dirty="0">
            <a:latin typeface="Century Gothic" panose="020B0502020202020204" pitchFamily="34" charset="0"/>
          </a:endParaRPr>
        </a:p>
      </dgm:t>
    </dgm:pt>
    <dgm:pt modelId="{A9974B8D-6C66-4C31-9D85-413FE73EA605}" type="parTrans" cxnId="{D34952DC-B679-4BE1-9A89-4B12AA887847}">
      <dgm:prSet custT="1"/>
      <dgm:spPr/>
      <dgm:t>
        <a:bodyPr/>
        <a:lstStyle/>
        <a:p>
          <a:endParaRPr lang="en-ID" sz="1200">
            <a:latin typeface="Century Gothic" panose="020B0502020202020204" pitchFamily="34" charset="0"/>
          </a:endParaRPr>
        </a:p>
      </dgm:t>
    </dgm:pt>
    <dgm:pt modelId="{2464CE94-3539-4DCD-8976-67D9F921E336}" type="sibTrans" cxnId="{D34952DC-B679-4BE1-9A89-4B12AA887847}">
      <dgm:prSet/>
      <dgm:spPr/>
      <dgm:t>
        <a:bodyPr/>
        <a:lstStyle/>
        <a:p>
          <a:endParaRPr lang="en-ID" sz="1200">
            <a:latin typeface="Century Gothic" panose="020B0502020202020204" pitchFamily="34" charset="0"/>
          </a:endParaRPr>
        </a:p>
      </dgm:t>
    </dgm:pt>
    <dgm:pt modelId="{EAB982A4-F492-4BC0-821D-53B50C03E339}" type="pres">
      <dgm:prSet presAssocID="{B2689340-EEDB-4D27-B117-B8E8087C4C7F}" presName="cycle" presStyleCnt="0">
        <dgm:presLayoutVars>
          <dgm:chMax val="1"/>
          <dgm:dir/>
          <dgm:animLvl val="ctr"/>
          <dgm:resizeHandles val="exact"/>
        </dgm:presLayoutVars>
      </dgm:prSet>
      <dgm:spPr/>
    </dgm:pt>
    <dgm:pt modelId="{FC5596D9-AECB-4FAA-9C12-2FD64010404A}" type="pres">
      <dgm:prSet presAssocID="{3EB683BE-31C5-4050-9485-951582DFBA96}" presName="centerShape" presStyleLbl="node0" presStyleIdx="0" presStyleCnt="1" custScaleX="163827" custScaleY="129057"/>
      <dgm:spPr/>
    </dgm:pt>
    <dgm:pt modelId="{63D65E61-F246-4769-9EA5-82587260C823}" type="pres">
      <dgm:prSet presAssocID="{08585CD9-14F5-47A9-9612-67EB5C6307C8}" presName="Name9" presStyleLbl="parChTrans1D2" presStyleIdx="0" presStyleCnt="10"/>
      <dgm:spPr/>
    </dgm:pt>
    <dgm:pt modelId="{5207836A-345E-4199-A5E9-64B730376F39}" type="pres">
      <dgm:prSet presAssocID="{08585CD9-14F5-47A9-9612-67EB5C6307C8}" presName="connTx" presStyleLbl="parChTrans1D2" presStyleIdx="0" presStyleCnt="10"/>
      <dgm:spPr/>
    </dgm:pt>
    <dgm:pt modelId="{442C4A6D-37D0-4C01-A365-65099EB59292}" type="pres">
      <dgm:prSet presAssocID="{678CFECF-F4E6-4E59-BD63-757E737EE944}" presName="node" presStyleLbl="node1" presStyleIdx="0" presStyleCnt="10" custScaleX="125905" custScaleY="108399">
        <dgm:presLayoutVars>
          <dgm:bulletEnabled val="1"/>
        </dgm:presLayoutVars>
      </dgm:prSet>
      <dgm:spPr/>
    </dgm:pt>
    <dgm:pt modelId="{9AEE73B6-C201-4808-905E-E58472A7EBC1}" type="pres">
      <dgm:prSet presAssocID="{FE5E2DDD-33EF-4937-ADF0-1FCE0800E5EE}" presName="Name9" presStyleLbl="parChTrans1D2" presStyleIdx="1" presStyleCnt="10"/>
      <dgm:spPr/>
    </dgm:pt>
    <dgm:pt modelId="{A35C7E20-7E15-4097-A9CB-D14EC5318A4C}" type="pres">
      <dgm:prSet presAssocID="{FE5E2DDD-33EF-4937-ADF0-1FCE0800E5EE}" presName="connTx" presStyleLbl="parChTrans1D2" presStyleIdx="1" presStyleCnt="10"/>
      <dgm:spPr/>
    </dgm:pt>
    <dgm:pt modelId="{BB8A7E0F-88ED-422B-AA6F-77B8321B6C10}" type="pres">
      <dgm:prSet presAssocID="{3BEE5DD0-AA22-4069-80F4-32C17ED78EB5}" presName="node" presStyleLbl="node1" presStyleIdx="1" presStyleCnt="10" custScaleX="125905" custScaleY="108399">
        <dgm:presLayoutVars>
          <dgm:bulletEnabled val="1"/>
        </dgm:presLayoutVars>
      </dgm:prSet>
      <dgm:spPr/>
    </dgm:pt>
    <dgm:pt modelId="{39133D50-6424-4707-9AD9-E51AC84BC945}" type="pres">
      <dgm:prSet presAssocID="{EB7F0F87-94DA-473A-AEF1-3E96E6C730D8}" presName="Name9" presStyleLbl="parChTrans1D2" presStyleIdx="2" presStyleCnt="10"/>
      <dgm:spPr/>
    </dgm:pt>
    <dgm:pt modelId="{D10A9335-9ECF-444E-945D-3CE5AC092F68}" type="pres">
      <dgm:prSet presAssocID="{EB7F0F87-94DA-473A-AEF1-3E96E6C730D8}" presName="connTx" presStyleLbl="parChTrans1D2" presStyleIdx="2" presStyleCnt="10"/>
      <dgm:spPr/>
    </dgm:pt>
    <dgm:pt modelId="{63691E42-E7D6-49CB-A4E7-FCA5D0FDD36F}" type="pres">
      <dgm:prSet presAssocID="{432FF98B-1287-4459-90EE-ECF30F870305}" presName="node" presStyleLbl="node1" presStyleIdx="2" presStyleCnt="10" custScaleX="125905" custScaleY="108399">
        <dgm:presLayoutVars>
          <dgm:bulletEnabled val="1"/>
        </dgm:presLayoutVars>
      </dgm:prSet>
      <dgm:spPr/>
    </dgm:pt>
    <dgm:pt modelId="{B09B4C71-527C-44CE-AF4A-36132B792F6F}" type="pres">
      <dgm:prSet presAssocID="{55174959-A8C0-4F38-911A-75C7A5E69566}" presName="Name9" presStyleLbl="parChTrans1D2" presStyleIdx="3" presStyleCnt="10"/>
      <dgm:spPr/>
    </dgm:pt>
    <dgm:pt modelId="{6F5B8369-B4B8-4127-B000-3C3CC4696AC0}" type="pres">
      <dgm:prSet presAssocID="{55174959-A8C0-4F38-911A-75C7A5E69566}" presName="connTx" presStyleLbl="parChTrans1D2" presStyleIdx="3" presStyleCnt="10"/>
      <dgm:spPr/>
    </dgm:pt>
    <dgm:pt modelId="{F8C5212A-3E22-46B6-9899-FE100EB1E43F}" type="pres">
      <dgm:prSet presAssocID="{BF9D2BA5-65DB-4848-874A-C94E78BE9DC2}" presName="node" presStyleLbl="node1" presStyleIdx="3" presStyleCnt="10" custScaleX="125905" custScaleY="108399">
        <dgm:presLayoutVars>
          <dgm:bulletEnabled val="1"/>
        </dgm:presLayoutVars>
      </dgm:prSet>
      <dgm:spPr/>
    </dgm:pt>
    <dgm:pt modelId="{B918D54F-4D5C-4AC9-B2BD-E53D35522774}" type="pres">
      <dgm:prSet presAssocID="{FFD928CD-965F-4544-992D-D6E2FFED51C5}" presName="Name9" presStyleLbl="parChTrans1D2" presStyleIdx="4" presStyleCnt="10"/>
      <dgm:spPr/>
    </dgm:pt>
    <dgm:pt modelId="{2AB99EAA-A621-4FB0-B7C1-9D154E4E4C1A}" type="pres">
      <dgm:prSet presAssocID="{FFD928CD-965F-4544-992D-D6E2FFED51C5}" presName="connTx" presStyleLbl="parChTrans1D2" presStyleIdx="4" presStyleCnt="10"/>
      <dgm:spPr/>
    </dgm:pt>
    <dgm:pt modelId="{AF4CFEA6-16B5-4EBE-920A-D45A62A88C83}" type="pres">
      <dgm:prSet presAssocID="{E11E2E7E-7E70-4552-89AE-B2354DC9486F}" presName="node" presStyleLbl="node1" presStyleIdx="4" presStyleCnt="10" custScaleX="125905" custScaleY="108399">
        <dgm:presLayoutVars>
          <dgm:bulletEnabled val="1"/>
        </dgm:presLayoutVars>
      </dgm:prSet>
      <dgm:spPr/>
    </dgm:pt>
    <dgm:pt modelId="{24F99A59-0116-49A9-940E-4A62CA700656}" type="pres">
      <dgm:prSet presAssocID="{E9735F9E-8AE5-4563-8BEF-8CC537FD513D}" presName="Name9" presStyleLbl="parChTrans1D2" presStyleIdx="5" presStyleCnt="10"/>
      <dgm:spPr/>
    </dgm:pt>
    <dgm:pt modelId="{18A3AA1C-D37D-4A4C-878C-0ADB70A6448F}" type="pres">
      <dgm:prSet presAssocID="{E9735F9E-8AE5-4563-8BEF-8CC537FD513D}" presName="connTx" presStyleLbl="parChTrans1D2" presStyleIdx="5" presStyleCnt="10"/>
      <dgm:spPr/>
    </dgm:pt>
    <dgm:pt modelId="{EEE1D610-0736-4B86-AF40-0199699EA963}" type="pres">
      <dgm:prSet presAssocID="{C1231BBD-E7B0-460F-B183-C61F13FE4B9B}" presName="node" presStyleLbl="node1" presStyleIdx="5" presStyleCnt="10" custScaleX="125905" custScaleY="108399">
        <dgm:presLayoutVars>
          <dgm:bulletEnabled val="1"/>
        </dgm:presLayoutVars>
      </dgm:prSet>
      <dgm:spPr/>
    </dgm:pt>
    <dgm:pt modelId="{4B188B26-BE5E-43E9-B2C0-1F32B0FFFC62}" type="pres">
      <dgm:prSet presAssocID="{D30C38A4-7301-4C96-A413-D1814CB341FD}" presName="Name9" presStyleLbl="parChTrans1D2" presStyleIdx="6" presStyleCnt="10"/>
      <dgm:spPr/>
    </dgm:pt>
    <dgm:pt modelId="{C1B028B4-F484-40E8-8E07-1959D6EB62E5}" type="pres">
      <dgm:prSet presAssocID="{D30C38A4-7301-4C96-A413-D1814CB341FD}" presName="connTx" presStyleLbl="parChTrans1D2" presStyleIdx="6" presStyleCnt="10"/>
      <dgm:spPr/>
    </dgm:pt>
    <dgm:pt modelId="{2E897B67-B8FB-4CF9-894B-7022312AB373}" type="pres">
      <dgm:prSet presAssocID="{FE37B55C-AB80-4599-B008-43EEFBD4D3FA}" presName="node" presStyleLbl="node1" presStyleIdx="6" presStyleCnt="10" custScaleX="125905" custScaleY="108399">
        <dgm:presLayoutVars>
          <dgm:bulletEnabled val="1"/>
        </dgm:presLayoutVars>
      </dgm:prSet>
      <dgm:spPr/>
    </dgm:pt>
    <dgm:pt modelId="{5B1AA094-73BD-4321-A4A6-370866FAC2E5}" type="pres">
      <dgm:prSet presAssocID="{47F0F8E4-ADC5-46F4-9B88-85996EC4727B}" presName="Name9" presStyleLbl="parChTrans1D2" presStyleIdx="7" presStyleCnt="10"/>
      <dgm:spPr/>
    </dgm:pt>
    <dgm:pt modelId="{FB7F921D-3F30-4E83-86A1-135C499FE538}" type="pres">
      <dgm:prSet presAssocID="{47F0F8E4-ADC5-46F4-9B88-85996EC4727B}" presName="connTx" presStyleLbl="parChTrans1D2" presStyleIdx="7" presStyleCnt="10"/>
      <dgm:spPr/>
    </dgm:pt>
    <dgm:pt modelId="{79176BEB-9A44-4CAE-8A41-DF3E5D8E500D}" type="pres">
      <dgm:prSet presAssocID="{9B119837-32D3-4981-9DDA-EA698F8A11C3}" presName="node" presStyleLbl="node1" presStyleIdx="7" presStyleCnt="10" custScaleX="125905" custScaleY="108399">
        <dgm:presLayoutVars>
          <dgm:bulletEnabled val="1"/>
        </dgm:presLayoutVars>
      </dgm:prSet>
      <dgm:spPr/>
    </dgm:pt>
    <dgm:pt modelId="{24EBD3E5-EB99-4A1A-99A8-BD11D794B84D}" type="pres">
      <dgm:prSet presAssocID="{00498D02-C0A5-49E9-A9EF-538C6DFD58CF}" presName="Name9" presStyleLbl="parChTrans1D2" presStyleIdx="8" presStyleCnt="10"/>
      <dgm:spPr/>
    </dgm:pt>
    <dgm:pt modelId="{9AA93C45-CA3C-43A3-BBB3-167012050C13}" type="pres">
      <dgm:prSet presAssocID="{00498D02-C0A5-49E9-A9EF-538C6DFD58CF}" presName="connTx" presStyleLbl="parChTrans1D2" presStyleIdx="8" presStyleCnt="10"/>
      <dgm:spPr/>
    </dgm:pt>
    <dgm:pt modelId="{2ADE0FF0-2EF9-4767-973A-EDAA975F881C}" type="pres">
      <dgm:prSet presAssocID="{6D57A624-8602-4ED0-B616-D9EFE300190E}" presName="node" presStyleLbl="node1" presStyleIdx="8" presStyleCnt="10" custScaleX="125905" custScaleY="108399">
        <dgm:presLayoutVars>
          <dgm:bulletEnabled val="1"/>
        </dgm:presLayoutVars>
      </dgm:prSet>
      <dgm:spPr/>
    </dgm:pt>
    <dgm:pt modelId="{02404A6C-634C-456F-A1B3-24E454EDB1D4}" type="pres">
      <dgm:prSet presAssocID="{A9974B8D-6C66-4C31-9D85-413FE73EA605}" presName="Name9" presStyleLbl="parChTrans1D2" presStyleIdx="9" presStyleCnt="10"/>
      <dgm:spPr/>
    </dgm:pt>
    <dgm:pt modelId="{288B8670-8F0C-4BE4-81B6-BC8BFCBE8D49}" type="pres">
      <dgm:prSet presAssocID="{A9974B8D-6C66-4C31-9D85-413FE73EA605}" presName="connTx" presStyleLbl="parChTrans1D2" presStyleIdx="9" presStyleCnt="10"/>
      <dgm:spPr/>
    </dgm:pt>
    <dgm:pt modelId="{35F2AC02-C66E-42DC-9C66-93C1A74C866B}" type="pres">
      <dgm:prSet presAssocID="{D79E9D2C-3912-42D5-B6EC-289F748BDC54}" presName="node" presStyleLbl="node1" presStyleIdx="9" presStyleCnt="10" custScaleX="125905" custScaleY="108399">
        <dgm:presLayoutVars>
          <dgm:bulletEnabled val="1"/>
        </dgm:presLayoutVars>
      </dgm:prSet>
      <dgm:spPr/>
    </dgm:pt>
  </dgm:ptLst>
  <dgm:cxnLst>
    <dgm:cxn modelId="{1C796A01-9AB8-4737-A7FB-1EF1831EE8FD}" type="presOf" srcId="{C1231BBD-E7B0-460F-B183-C61F13FE4B9B}" destId="{EEE1D610-0736-4B86-AF40-0199699EA963}" srcOrd="0" destOrd="0" presId="urn:microsoft.com/office/officeart/2005/8/layout/radial1"/>
    <dgm:cxn modelId="{04055A06-77C7-40C0-A720-BAA12C619C82}" type="presOf" srcId="{E9735F9E-8AE5-4563-8BEF-8CC537FD513D}" destId="{24F99A59-0116-49A9-940E-4A62CA700656}" srcOrd="0" destOrd="0" presId="urn:microsoft.com/office/officeart/2005/8/layout/radial1"/>
    <dgm:cxn modelId="{0A27660C-AF20-4111-9C11-EB1644DE0A69}" srcId="{3EB683BE-31C5-4050-9485-951582DFBA96}" destId="{FE37B55C-AB80-4599-B008-43EEFBD4D3FA}" srcOrd="6" destOrd="0" parTransId="{D30C38A4-7301-4C96-A413-D1814CB341FD}" sibTransId="{E781AC13-426E-4ED1-8084-CED5C77D1E79}"/>
    <dgm:cxn modelId="{042F6D15-23C8-469C-B709-327DB1C96FD7}" type="presOf" srcId="{432FF98B-1287-4459-90EE-ECF30F870305}" destId="{63691E42-E7D6-49CB-A4E7-FCA5D0FDD36F}" srcOrd="0" destOrd="0" presId="urn:microsoft.com/office/officeart/2005/8/layout/radial1"/>
    <dgm:cxn modelId="{CFAA1619-9A32-46A2-9564-333FA7A0EBDE}" type="presOf" srcId="{E9735F9E-8AE5-4563-8BEF-8CC537FD513D}" destId="{18A3AA1C-D37D-4A4C-878C-0ADB70A6448F}" srcOrd="1" destOrd="0" presId="urn:microsoft.com/office/officeart/2005/8/layout/radial1"/>
    <dgm:cxn modelId="{869A5726-C1E3-4027-9465-5709BC87B0F4}" type="presOf" srcId="{EB7F0F87-94DA-473A-AEF1-3E96E6C730D8}" destId="{39133D50-6424-4707-9AD9-E51AC84BC945}" srcOrd="0" destOrd="0" presId="urn:microsoft.com/office/officeart/2005/8/layout/radial1"/>
    <dgm:cxn modelId="{AA2BA92D-F340-4B4F-8821-A6AAEFD0337D}" srcId="{3EB683BE-31C5-4050-9485-951582DFBA96}" destId="{432FF98B-1287-4459-90EE-ECF30F870305}" srcOrd="2" destOrd="0" parTransId="{EB7F0F87-94DA-473A-AEF1-3E96E6C730D8}" sibTransId="{CF134358-0F18-426E-A32A-CB67FA124A3A}"/>
    <dgm:cxn modelId="{5F70DB34-89BF-4CB2-A9D7-D8C354916CF4}" srcId="{3EB683BE-31C5-4050-9485-951582DFBA96}" destId="{E11E2E7E-7E70-4552-89AE-B2354DC9486F}" srcOrd="4" destOrd="0" parTransId="{FFD928CD-965F-4544-992D-D6E2FFED51C5}" sibTransId="{692DA4D5-FB65-41A2-A013-5A04F7C85A6E}"/>
    <dgm:cxn modelId="{1418B83D-110C-4995-AF8A-6DFD1E457994}" srcId="{3EB683BE-31C5-4050-9485-951582DFBA96}" destId="{3BEE5DD0-AA22-4069-80F4-32C17ED78EB5}" srcOrd="1" destOrd="0" parTransId="{FE5E2DDD-33EF-4937-ADF0-1FCE0800E5EE}" sibTransId="{B74C7C98-0184-4CDF-A029-7820A4796B89}"/>
    <dgm:cxn modelId="{788D4566-95C3-4788-B90A-EFDC3294D826}" type="presOf" srcId="{EB7F0F87-94DA-473A-AEF1-3E96E6C730D8}" destId="{D10A9335-9ECF-444E-945D-3CE5AC092F68}" srcOrd="1" destOrd="0" presId="urn:microsoft.com/office/officeart/2005/8/layout/radial1"/>
    <dgm:cxn modelId="{A2AC6866-AA83-40B7-A452-40FD3DC9CED7}" type="presOf" srcId="{6D57A624-8602-4ED0-B616-D9EFE300190E}" destId="{2ADE0FF0-2EF9-4767-973A-EDAA975F881C}" srcOrd="0" destOrd="0" presId="urn:microsoft.com/office/officeart/2005/8/layout/radial1"/>
    <dgm:cxn modelId="{928FB166-974B-4CB0-B1F5-3B7EFE64ADBC}" type="presOf" srcId="{BF9D2BA5-65DB-4848-874A-C94E78BE9DC2}" destId="{F8C5212A-3E22-46B6-9899-FE100EB1E43F}" srcOrd="0" destOrd="0" presId="urn:microsoft.com/office/officeart/2005/8/layout/radial1"/>
    <dgm:cxn modelId="{2121C74A-044C-4B95-B841-3736E4B23517}" type="presOf" srcId="{678CFECF-F4E6-4E59-BD63-757E737EE944}" destId="{442C4A6D-37D0-4C01-A365-65099EB59292}" srcOrd="0" destOrd="0" presId="urn:microsoft.com/office/officeart/2005/8/layout/radial1"/>
    <dgm:cxn modelId="{3B86E66B-A3F6-49FD-94ED-CDECC122ED49}" srcId="{3EB683BE-31C5-4050-9485-951582DFBA96}" destId="{C1231BBD-E7B0-460F-B183-C61F13FE4B9B}" srcOrd="5" destOrd="0" parTransId="{E9735F9E-8AE5-4563-8BEF-8CC537FD513D}" sibTransId="{A18815EF-2EBC-4D47-BD79-611C2696F2D9}"/>
    <dgm:cxn modelId="{A19C366D-0BC4-49B3-A43A-ED6FFD9CEDA8}" type="presOf" srcId="{FE5E2DDD-33EF-4937-ADF0-1FCE0800E5EE}" destId="{A35C7E20-7E15-4097-A9CB-D14EC5318A4C}" srcOrd="1" destOrd="0" presId="urn:microsoft.com/office/officeart/2005/8/layout/radial1"/>
    <dgm:cxn modelId="{4CC2856D-0CBC-4245-8E78-7E5670976292}" srcId="{B2689340-EEDB-4D27-B117-B8E8087C4C7F}" destId="{3EB683BE-31C5-4050-9485-951582DFBA96}" srcOrd="0" destOrd="0" parTransId="{5C9150D1-9733-45ED-A194-08F8F7A21226}" sibTransId="{14AA8B75-2D55-45DE-A3A9-C722736CA649}"/>
    <dgm:cxn modelId="{99A3BB6E-9CA9-4352-A721-67D9F992BAAA}" type="presOf" srcId="{FE5E2DDD-33EF-4937-ADF0-1FCE0800E5EE}" destId="{9AEE73B6-C201-4808-905E-E58472A7EBC1}" srcOrd="0" destOrd="0" presId="urn:microsoft.com/office/officeart/2005/8/layout/radial1"/>
    <dgm:cxn modelId="{CDF4D950-4E2E-4992-AA05-384B94C53B04}" type="presOf" srcId="{D30C38A4-7301-4C96-A413-D1814CB341FD}" destId="{C1B028B4-F484-40E8-8E07-1959D6EB62E5}" srcOrd="1" destOrd="0" presId="urn:microsoft.com/office/officeart/2005/8/layout/radial1"/>
    <dgm:cxn modelId="{E79A207D-A431-4518-A540-2FAACF9C6395}" type="presOf" srcId="{55174959-A8C0-4F38-911A-75C7A5E69566}" destId="{B09B4C71-527C-44CE-AF4A-36132B792F6F}" srcOrd="0" destOrd="0" presId="urn:microsoft.com/office/officeart/2005/8/layout/radial1"/>
    <dgm:cxn modelId="{9B7D8980-B8F2-4C99-B7E5-9578E5BDFD86}" srcId="{3EB683BE-31C5-4050-9485-951582DFBA96}" destId="{678CFECF-F4E6-4E59-BD63-757E737EE944}" srcOrd="0" destOrd="0" parTransId="{08585CD9-14F5-47A9-9612-67EB5C6307C8}" sibTransId="{B98EF487-8380-447E-B4B6-72CC6FD9745E}"/>
    <dgm:cxn modelId="{3C467B8A-0C41-46BC-A269-EE26E48D9FAC}" type="presOf" srcId="{08585CD9-14F5-47A9-9612-67EB5C6307C8}" destId="{63D65E61-F246-4769-9EA5-82587260C823}" srcOrd="0" destOrd="0" presId="urn:microsoft.com/office/officeart/2005/8/layout/radial1"/>
    <dgm:cxn modelId="{C5706591-8BB7-4BDC-B0A1-108C7EA00157}" type="presOf" srcId="{D30C38A4-7301-4C96-A413-D1814CB341FD}" destId="{4B188B26-BE5E-43E9-B2C0-1F32B0FFFC62}" srcOrd="0" destOrd="0" presId="urn:microsoft.com/office/officeart/2005/8/layout/radial1"/>
    <dgm:cxn modelId="{9BBCFE96-6FCA-41D1-A5B9-27F6CCA59F53}" type="presOf" srcId="{47F0F8E4-ADC5-46F4-9B88-85996EC4727B}" destId="{5B1AA094-73BD-4321-A4A6-370866FAC2E5}" srcOrd="0" destOrd="0" presId="urn:microsoft.com/office/officeart/2005/8/layout/radial1"/>
    <dgm:cxn modelId="{6C2DC89F-1A92-4CF2-835B-A42050D42E42}" srcId="{3EB683BE-31C5-4050-9485-951582DFBA96}" destId="{6D57A624-8602-4ED0-B616-D9EFE300190E}" srcOrd="8" destOrd="0" parTransId="{00498D02-C0A5-49E9-A9EF-538C6DFD58CF}" sibTransId="{2C2737ED-FB8D-431F-8CF7-E7DBD7405910}"/>
    <dgm:cxn modelId="{067659A9-B50B-424B-B19F-0E975488D1A5}" type="presOf" srcId="{08585CD9-14F5-47A9-9612-67EB5C6307C8}" destId="{5207836A-345E-4199-A5E9-64B730376F39}" srcOrd="1" destOrd="0" presId="urn:microsoft.com/office/officeart/2005/8/layout/radial1"/>
    <dgm:cxn modelId="{BC5868AC-9E10-4159-B08D-D4FE113472A9}" type="presOf" srcId="{47F0F8E4-ADC5-46F4-9B88-85996EC4727B}" destId="{FB7F921D-3F30-4E83-86A1-135C499FE538}" srcOrd="1" destOrd="0" presId="urn:microsoft.com/office/officeart/2005/8/layout/radial1"/>
    <dgm:cxn modelId="{323B7FAD-5368-4E92-A3B0-43E042AE458E}" type="presOf" srcId="{00498D02-C0A5-49E9-A9EF-538C6DFD58CF}" destId="{9AA93C45-CA3C-43A3-BBB3-167012050C13}" srcOrd="1" destOrd="0" presId="urn:microsoft.com/office/officeart/2005/8/layout/radial1"/>
    <dgm:cxn modelId="{463876B5-AFCC-4AFC-9EB3-1CFB9F14D232}" type="presOf" srcId="{9B119837-32D3-4981-9DDA-EA698F8A11C3}" destId="{79176BEB-9A44-4CAE-8A41-DF3E5D8E500D}" srcOrd="0" destOrd="0" presId="urn:microsoft.com/office/officeart/2005/8/layout/radial1"/>
    <dgm:cxn modelId="{CD352ABA-5BFD-4938-9F6D-686519D232AF}" type="presOf" srcId="{00498D02-C0A5-49E9-A9EF-538C6DFD58CF}" destId="{24EBD3E5-EB99-4A1A-99A8-BD11D794B84D}" srcOrd="0" destOrd="0" presId="urn:microsoft.com/office/officeart/2005/8/layout/radial1"/>
    <dgm:cxn modelId="{BB27F6BD-B3CF-4AE4-86B7-D513E6C0BF14}" type="presOf" srcId="{A9974B8D-6C66-4C31-9D85-413FE73EA605}" destId="{288B8670-8F0C-4BE4-81B6-BC8BFCBE8D49}" srcOrd="1" destOrd="0" presId="urn:microsoft.com/office/officeart/2005/8/layout/radial1"/>
    <dgm:cxn modelId="{0B8AADC0-5C27-452B-8273-92BB8F0E140F}" type="presOf" srcId="{B2689340-EEDB-4D27-B117-B8E8087C4C7F}" destId="{EAB982A4-F492-4BC0-821D-53B50C03E339}" srcOrd="0" destOrd="0" presId="urn:microsoft.com/office/officeart/2005/8/layout/radial1"/>
    <dgm:cxn modelId="{77D3DBC2-A240-4000-B6F8-341D244B624B}" type="presOf" srcId="{E11E2E7E-7E70-4552-89AE-B2354DC9486F}" destId="{AF4CFEA6-16B5-4EBE-920A-D45A62A88C83}" srcOrd="0" destOrd="0" presId="urn:microsoft.com/office/officeart/2005/8/layout/radial1"/>
    <dgm:cxn modelId="{59E74CCC-BD68-4CB7-8DF0-95E062A64CC0}" type="presOf" srcId="{55174959-A8C0-4F38-911A-75C7A5E69566}" destId="{6F5B8369-B4B8-4127-B000-3C3CC4696AC0}" srcOrd="1" destOrd="0" presId="urn:microsoft.com/office/officeart/2005/8/layout/radial1"/>
    <dgm:cxn modelId="{342653D7-6969-4802-B46B-323A0B50C4C5}" type="presOf" srcId="{FFD928CD-965F-4544-992D-D6E2FFED51C5}" destId="{2AB99EAA-A621-4FB0-B7C1-9D154E4E4C1A}" srcOrd="1" destOrd="0" presId="urn:microsoft.com/office/officeart/2005/8/layout/radial1"/>
    <dgm:cxn modelId="{05AD44D8-D2BD-4649-A804-631E066F75F4}" type="presOf" srcId="{FE37B55C-AB80-4599-B008-43EEFBD4D3FA}" destId="{2E897B67-B8FB-4CF9-894B-7022312AB373}" srcOrd="0" destOrd="0" presId="urn:microsoft.com/office/officeart/2005/8/layout/radial1"/>
    <dgm:cxn modelId="{C3525BDB-CCC8-43FF-A58B-2D0C39C8F939}" type="presOf" srcId="{3BEE5DD0-AA22-4069-80F4-32C17ED78EB5}" destId="{BB8A7E0F-88ED-422B-AA6F-77B8321B6C10}" srcOrd="0" destOrd="0" presId="urn:microsoft.com/office/officeart/2005/8/layout/radial1"/>
    <dgm:cxn modelId="{D34952DC-B679-4BE1-9A89-4B12AA887847}" srcId="{3EB683BE-31C5-4050-9485-951582DFBA96}" destId="{D79E9D2C-3912-42D5-B6EC-289F748BDC54}" srcOrd="9" destOrd="0" parTransId="{A9974B8D-6C66-4C31-9D85-413FE73EA605}" sibTransId="{2464CE94-3539-4DCD-8976-67D9F921E336}"/>
    <dgm:cxn modelId="{27ED63E1-4B13-402F-8B01-33E6A0766F76}" srcId="{3EB683BE-31C5-4050-9485-951582DFBA96}" destId="{BF9D2BA5-65DB-4848-874A-C94E78BE9DC2}" srcOrd="3" destOrd="0" parTransId="{55174959-A8C0-4F38-911A-75C7A5E69566}" sibTransId="{35E58B4E-9120-469B-9743-0BFBE5344BCB}"/>
    <dgm:cxn modelId="{26E5F8EC-A401-4D4D-8DE2-CC1A76F37A1F}" type="presOf" srcId="{FFD928CD-965F-4544-992D-D6E2FFED51C5}" destId="{B918D54F-4D5C-4AC9-B2BD-E53D35522774}" srcOrd="0" destOrd="0" presId="urn:microsoft.com/office/officeart/2005/8/layout/radial1"/>
    <dgm:cxn modelId="{B50F56ED-F162-4655-BD2C-8CC8B4A2D8F7}" type="presOf" srcId="{D79E9D2C-3912-42D5-B6EC-289F748BDC54}" destId="{35F2AC02-C66E-42DC-9C66-93C1A74C866B}" srcOrd="0" destOrd="0" presId="urn:microsoft.com/office/officeart/2005/8/layout/radial1"/>
    <dgm:cxn modelId="{C7F822F9-0174-47DC-A8B2-180841CBD2F9}" type="presOf" srcId="{A9974B8D-6C66-4C31-9D85-413FE73EA605}" destId="{02404A6C-634C-456F-A1B3-24E454EDB1D4}" srcOrd="0" destOrd="0" presId="urn:microsoft.com/office/officeart/2005/8/layout/radial1"/>
    <dgm:cxn modelId="{265791FB-F842-4053-825D-309E17757C03}" srcId="{3EB683BE-31C5-4050-9485-951582DFBA96}" destId="{9B119837-32D3-4981-9DDA-EA698F8A11C3}" srcOrd="7" destOrd="0" parTransId="{47F0F8E4-ADC5-46F4-9B88-85996EC4727B}" sibTransId="{57656828-424A-4D16-9752-B25728042FB0}"/>
    <dgm:cxn modelId="{F065DDFF-5A98-40E5-B126-5D85A07C6D2A}" type="presOf" srcId="{3EB683BE-31C5-4050-9485-951582DFBA96}" destId="{FC5596D9-AECB-4FAA-9C12-2FD64010404A}" srcOrd="0" destOrd="0" presId="urn:microsoft.com/office/officeart/2005/8/layout/radial1"/>
    <dgm:cxn modelId="{A64924F8-EE44-45EE-9937-139260D0817D}" type="presParOf" srcId="{EAB982A4-F492-4BC0-821D-53B50C03E339}" destId="{FC5596D9-AECB-4FAA-9C12-2FD64010404A}" srcOrd="0" destOrd="0" presId="urn:microsoft.com/office/officeart/2005/8/layout/radial1"/>
    <dgm:cxn modelId="{88CEA109-B6DA-4A64-821D-6E80DB138D1A}" type="presParOf" srcId="{EAB982A4-F492-4BC0-821D-53B50C03E339}" destId="{63D65E61-F246-4769-9EA5-82587260C823}" srcOrd="1" destOrd="0" presId="urn:microsoft.com/office/officeart/2005/8/layout/radial1"/>
    <dgm:cxn modelId="{1D00B1BC-9606-45D5-AE2A-A8D65BE7997F}" type="presParOf" srcId="{63D65E61-F246-4769-9EA5-82587260C823}" destId="{5207836A-345E-4199-A5E9-64B730376F39}" srcOrd="0" destOrd="0" presId="urn:microsoft.com/office/officeart/2005/8/layout/radial1"/>
    <dgm:cxn modelId="{DE68BC77-9DAA-4C7F-A19B-4B3433087788}" type="presParOf" srcId="{EAB982A4-F492-4BC0-821D-53B50C03E339}" destId="{442C4A6D-37D0-4C01-A365-65099EB59292}" srcOrd="2" destOrd="0" presId="urn:microsoft.com/office/officeart/2005/8/layout/radial1"/>
    <dgm:cxn modelId="{59F9C358-677E-491F-BF2D-A0708E2EE020}" type="presParOf" srcId="{EAB982A4-F492-4BC0-821D-53B50C03E339}" destId="{9AEE73B6-C201-4808-905E-E58472A7EBC1}" srcOrd="3" destOrd="0" presId="urn:microsoft.com/office/officeart/2005/8/layout/radial1"/>
    <dgm:cxn modelId="{331F32AE-DDDE-488A-A743-2D12343602BD}" type="presParOf" srcId="{9AEE73B6-C201-4808-905E-E58472A7EBC1}" destId="{A35C7E20-7E15-4097-A9CB-D14EC5318A4C}" srcOrd="0" destOrd="0" presId="urn:microsoft.com/office/officeart/2005/8/layout/radial1"/>
    <dgm:cxn modelId="{58E22DF4-DB83-4036-8865-8152637A4B59}" type="presParOf" srcId="{EAB982A4-F492-4BC0-821D-53B50C03E339}" destId="{BB8A7E0F-88ED-422B-AA6F-77B8321B6C10}" srcOrd="4" destOrd="0" presId="urn:microsoft.com/office/officeart/2005/8/layout/radial1"/>
    <dgm:cxn modelId="{662D6985-CC8A-409F-97B6-640F98EE9DAD}" type="presParOf" srcId="{EAB982A4-F492-4BC0-821D-53B50C03E339}" destId="{39133D50-6424-4707-9AD9-E51AC84BC945}" srcOrd="5" destOrd="0" presId="urn:microsoft.com/office/officeart/2005/8/layout/radial1"/>
    <dgm:cxn modelId="{B08B404F-2CFD-4676-B245-50BA111EA041}" type="presParOf" srcId="{39133D50-6424-4707-9AD9-E51AC84BC945}" destId="{D10A9335-9ECF-444E-945D-3CE5AC092F68}" srcOrd="0" destOrd="0" presId="urn:microsoft.com/office/officeart/2005/8/layout/radial1"/>
    <dgm:cxn modelId="{B7D6573D-793C-480F-B4F4-30A28D080FF4}" type="presParOf" srcId="{EAB982A4-F492-4BC0-821D-53B50C03E339}" destId="{63691E42-E7D6-49CB-A4E7-FCA5D0FDD36F}" srcOrd="6" destOrd="0" presId="urn:microsoft.com/office/officeart/2005/8/layout/radial1"/>
    <dgm:cxn modelId="{9B44B218-7B22-4C36-A2A3-AA03C6D83764}" type="presParOf" srcId="{EAB982A4-F492-4BC0-821D-53B50C03E339}" destId="{B09B4C71-527C-44CE-AF4A-36132B792F6F}" srcOrd="7" destOrd="0" presId="urn:microsoft.com/office/officeart/2005/8/layout/radial1"/>
    <dgm:cxn modelId="{30CCA013-A9E9-400F-909E-519B48D5DFB1}" type="presParOf" srcId="{B09B4C71-527C-44CE-AF4A-36132B792F6F}" destId="{6F5B8369-B4B8-4127-B000-3C3CC4696AC0}" srcOrd="0" destOrd="0" presId="urn:microsoft.com/office/officeart/2005/8/layout/radial1"/>
    <dgm:cxn modelId="{8002CC03-3A93-46CC-84C7-F4C21B92F4A0}" type="presParOf" srcId="{EAB982A4-F492-4BC0-821D-53B50C03E339}" destId="{F8C5212A-3E22-46B6-9899-FE100EB1E43F}" srcOrd="8" destOrd="0" presId="urn:microsoft.com/office/officeart/2005/8/layout/radial1"/>
    <dgm:cxn modelId="{118B72C6-ADD5-4BAA-A71B-03A90CC82B28}" type="presParOf" srcId="{EAB982A4-F492-4BC0-821D-53B50C03E339}" destId="{B918D54F-4D5C-4AC9-B2BD-E53D35522774}" srcOrd="9" destOrd="0" presId="urn:microsoft.com/office/officeart/2005/8/layout/radial1"/>
    <dgm:cxn modelId="{676D4450-1FFC-484E-A7D2-732E3852CCEA}" type="presParOf" srcId="{B918D54F-4D5C-4AC9-B2BD-E53D35522774}" destId="{2AB99EAA-A621-4FB0-B7C1-9D154E4E4C1A}" srcOrd="0" destOrd="0" presId="urn:microsoft.com/office/officeart/2005/8/layout/radial1"/>
    <dgm:cxn modelId="{36D85971-1718-4A2D-810E-3AE6525B19BF}" type="presParOf" srcId="{EAB982A4-F492-4BC0-821D-53B50C03E339}" destId="{AF4CFEA6-16B5-4EBE-920A-D45A62A88C83}" srcOrd="10" destOrd="0" presId="urn:microsoft.com/office/officeart/2005/8/layout/radial1"/>
    <dgm:cxn modelId="{EC10D38A-48D5-4060-98A1-56305FE9925F}" type="presParOf" srcId="{EAB982A4-F492-4BC0-821D-53B50C03E339}" destId="{24F99A59-0116-49A9-940E-4A62CA700656}" srcOrd="11" destOrd="0" presId="urn:microsoft.com/office/officeart/2005/8/layout/radial1"/>
    <dgm:cxn modelId="{49F63449-FD5F-4378-934C-986521141F87}" type="presParOf" srcId="{24F99A59-0116-49A9-940E-4A62CA700656}" destId="{18A3AA1C-D37D-4A4C-878C-0ADB70A6448F}" srcOrd="0" destOrd="0" presId="urn:microsoft.com/office/officeart/2005/8/layout/radial1"/>
    <dgm:cxn modelId="{D88EA6F2-8285-4B15-BEC4-EEB2BF14A83B}" type="presParOf" srcId="{EAB982A4-F492-4BC0-821D-53B50C03E339}" destId="{EEE1D610-0736-4B86-AF40-0199699EA963}" srcOrd="12" destOrd="0" presId="urn:microsoft.com/office/officeart/2005/8/layout/radial1"/>
    <dgm:cxn modelId="{F8DFE12E-4D2D-440C-AEFF-58F18462A31F}" type="presParOf" srcId="{EAB982A4-F492-4BC0-821D-53B50C03E339}" destId="{4B188B26-BE5E-43E9-B2C0-1F32B0FFFC62}" srcOrd="13" destOrd="0" presId="urn:microsoft.com/office/officeart/2005/8/layout/radial1"/>
    <dgm:cxn modelId="{BCD51CB1-EDEF-4EEF-B3FB-FB372BFBAB58}" type="presParOf" srcId="{4B188B26-BE5E-43E9-B2C0-1F32B0FFFC62}" destId="{C1B028B4-F484-40E8-8E07-1959D6EB62E5}" srcOrd="0" destOrd="0" presId="urn:microsoft.com/office/officeart/2005/8/layout/radial1"/>
    <dgm:cxn modelId="{862A098B-0966-46BF-A3E1-693EF3356DC5}" type="presParOf" srcId="{EAB982A4-F492-4BC0-821D-53B50C03E339}" destId="{2E897B67-B8FB-4CF9-894B-7022312AB373}" srcOrd="14" destOrd="0" presId="urn:microsoft.com/office/officeart/2005/8/layout/radial1"/>
    <dgm:cxn modelId="{AEEFB3A1-ECF8-40B7-975B-1ED538218F87}" type="presParOf" srcId="{EAB982A4-F492-4BC0-821D-53B50C03E339}" destId="{5B1AA094-73BD-4321-A4A6-370866FAC2E5}" srcOrd="15" destOrd="0" presId="urn:microsoft.com/office/officeart/2005/8/layout/radial1"/>
    <dgm:cxn modelId="{EDEC8C9D-CB92-4FFE-B945-B0A3C49B3718}" type="presParOf" srcId="{5B1AA094-73BD-4321-A4A6-370866FAC2E5}" destId="{FB7F921D-3F30-4E83-86A1-135C499FE538}" srcOrd="0" destOrd="0" presId="urn:microsoft.com/office/officeart/2005/8/layout/radial1"/>
    <dgm:cxn modelId="{EC2C887A-76AB-4420-8293-5785C73361D9}" type="presParOf" srcId="{EAB982A4-F492-4BC0-821D-53B50C03E339}" destId="{79176BEB-9A44-4CAE-8A41-DF3E5D8E500D}" srcOrd="16" destOrd="0" presId="urn:microsoft.com/office/officeart/2005/8/layout/radial1"/>
    <dgm:cxn modelId="{867C0C57-F268-4CA7-8DDF-97874FA6E53B}" type="presParOf" srcId="{EAB982A4-F492-4BC0-821D-53B50C03E339}" destId="{24EBD3E5-EB99-4A1A-99A8-BD11D794B84D}" srcOrd="17" destOrd="0" presId="urn:microsoft.com/office/officeart/2005/8/layout/radial1"/>
    <dgm:cxn modelId="{E25AE466-29AD-4654-82D0-0CC65C04E68D}" type="presParOf" srcId="{24EBD3E5-EB99-4A1A-99A8-BD11D794B84D}" destId="{9AA93C45-CA3C-43A3-BBB3-167012050C13}" srcOrd="0" destOrd="0" presId="urn:microsoft.com/office/officeart/2005/8/layout/radial1"/>
    <dgm:cxn modelId="{3801F965-940F-4835-91C2-9E0BB3666C58}" type="presParOf" srcId="{EAB982A4-F492-4BC0-821D-53B50C03E339}" destId="{2ADE0FF0-2EF9-4767-973A-EDAA975F881C}" srcOrd="18" destOrd="0" presId="urn:microsoft.com/office/officeart/2005/8/layout/radial1"/>
    <dgm:cxn modelId="{596E6AE5-C641-41CB-8FE4-65D176BA46AE}" type="presParOf" srcId="{EAB982A4-F492-4BC0-821D-53B50C03E339}" destId="{02404A6C-634C-456F-A1B3-24E454EDB1D4}" srcOrd="19" destOrd="0" presId="urn:microsoft.com/office/officeart/2005/8/layout/radial1"/>
    <dgm:cxn modelId="{7AA8D419-95AC-44C1-B780-15634D1D465C}" type="presParOf" srcId="{02404A6C-634C-456F-A1B3-24E454EDB1D4}" destId="{288B8670-8F0C-4BE4-81B6-BC8BFCBE8D49}" srcOrd="0" destOrd="0" presId="urn:microsoft.com/office/officeart/2005/8/layout/radial1"/>
    <dgm:cxn modelId="{C22C4FDE-402D-4E7F-AFD4-62799AA79E3E}" type="presParOf" srcId="{EAB982A4-F492-4BC0-821D-53B50C03E339}" destId="{35F2AC02-C66E-42DC-9C66-93C1A74C866B}" srcOrd="20"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596D9-AECB-4FAA-9C12-2FD64010404A}">
      <dsp:nvSpPr>
        <dsp:cNvPr id="0" name=""/>
        <dsp:cNvSpPr/>
      </dsp:nvSpPr>
      <dsp:spPr>
        <a:xfrm>
          <a:off x="2825644" y="1885599"/>
          <a:ext cx="1559560" cy="122856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entury Gothic" panose="020B0502020202020204" pitchFamily="34" charset="0"/>
            </a:rPr>
            <a:t>Integrated Coastal Management</a:t>
          </a:r>
          <a:endParaRPr lang="en-ID" sz="1200" b="1" kern="1200" dirty="0">
            <a:latin typeface="Century Gothic" panose="020B0502020202020204" pitchFamily="34" charset="0"/>
          </a:endParaRPr>
        </a:p>
      </dsp:txBody>
      <dsp:txXfrm>
        <a:off x="3054036" y="2065518"/>
        <a:ext cx="1102776" cy="868727"/>
      </dsp:txXfrm>
    </dsp:sp>
    <dsp:sp modelId="{63D65E61-F246-4769-9EA5-82587260C823}">
      <dsp:nvSpPr>
        <dsp:cNvPr id="0" name=""/>
        <dsp:cNvSpPr/>
      </dsp:nvSpPr>
      <dsp:spPr>
        <a:xfrm rot="16200000">
          <a:off x="3168288" y="1436581"/>
          <a:ext cx="874272" cy="23763"/>
        </a:xfrm>
        <a:custGeom>
          <a:avLst/>
          <a:gdLst/>
          <a:ahLst/>
          <a:cxnLst/>
          <a:rect l="0" t="0" r="0" b="0"/>
          <a:pathLst>
            <a:path>
              <a:moveTo>
                <a:pt x="0" y="11881"/>
              </a:moveTo>
              <a:lnTo>
                <a:pt x="874272"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a:off x="3583568" y="1426606"/>
        <a:ext cx="43713" cy="43713"/>
      </dsp:txXfrm>
    </dsp:sp>
    <dsp:sp modelId="{442C4A6D-37D0-4C01-A365-65099EB59292}">
      <dsp:nvSpPr>
        <dsp:cNvPr id="0" name=""/>
        <dsp:cNvSpPr/>
      </dsp:nvSpPr>
      <dsp:spPr>
        <a:xfrm>
          <a:off x="3006145" y="-20583"/>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Keterpaduan</a:t>
          </a:r>
          <a:r>
            <a:rPr lang="en-US" sz="900" kern="1200" dirty="0">
              <a:latin typeface="Century Gothic" panose="020B0502020202020204" pitchFamily="34" charset="0"/>
            </a:rPr>
            <a:t> </a:t>
          </a:r>
          <a:r>
            <a:rPr lang="en-US" sz="900" kern="1200" dirty="0" err="1">
              <a:latin typeface="Century Gothic" panose="020B0502020202020204" pitchFamily="34" charset="0"/>
            </a:rPr>
            <a:t>antar</a:t>
          </a:r>
          <a:r>
            <a:rPr lang="en-US" sz="900" kern="1200" dirty="0">
              <a:latin typeface="Century Gothic" panose="020B0502020202020204" pitchFamily="34" charset="0"/>
            </a:rPr>
            <a:t> level </a:t>
          </a:r>
          <a:r>
            <a:rPr lang="en-US" sz="900" kern="1200" dirty="0" err="1">
              <a:latin typeface="Century Gothic" panose="020B0502020202020204" pitchFamily="34" charset="0"/>
            </a:rPr>
            <a:t>pemerintahan</a:t>
          </a:r>
          <a:endParaRPr lang="en-ID" sz="900" kern="1200" dirty="0">
            <a:latin typeface="Century Gothic" panose="020B0502020202020204" pitchFamily="34" charset="0"/>
          </a:endParaRPr>
        </a:p>
      </dsp:txBody>
      <dsp:txXfrm>
        <a:off x="3181670" y="130537"/>
        <a:ext cx="847509" cy="729670"/>
      </dsp:txXfrm>
    </dsp:sp>
    <dsp:sp modelId="{9AEE73B6-C201-4808-905E-E58472A7EBC1}">
      <dsp:nvSpPr>
        <dsp:cNvPr id="0" name=""/>
        <dsp:cNvSpPr/>
      </dsp:nvSpPr>
      <dsp:spPr>
        <a:xfrm rot="18360000">
          <a:off x="3826890" y="1629303"/>
          <a:ext cx="804828" cy="23763"/>
        </a:xfrm>
        <a:custGeom>
          <a:avLst/>
          <a:gdLst/>
          <a:ahLst/>
          <a:cxnLst/>
          <a:rect l="0" t="0" r="0" b="0"/>
          <a:pathLst>
            <a:path>
              <a:moveTo>
                <a:pt x="0" y="11881"/>
              </a:moveTo>
              <a:lnTo>
                <a:pt x="80482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a:off x="4209183" y="1621064"/>
        <a:ext cx="40241" cy="40241"/>
      </dsp:txXfrm>
    </dsp:sp>
    <dsp:sp modelId="{BB8A7E0F-88ED-422B-AA6F-77B8321B6C10}">
      <dsp:nvSpPr>
        <dsp:cNvPr id="0" name=""/>
        <dsp:cNvSpPr/>
      </dsp:nvSpPr>
      <dsp:spPr>
        <a:xfrm>
          <a:off x="4184366" y="362243"/>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Keterpaduan</a:t>
          </a:r>
          <a:r>
            <a:rPr lang="en-US" sz="900" kern="1200" dirty="0">
              <a:latin typeface="Century Gothic" panose="020B0502020202020204" pitchFamily="34" charset="0"/>
            </a:rPr>
            <a:t> </a:t>
          </a:r>
          <a:r>
            <a:rPr lang="en-US" sz="900" kern="1200" dirty="0" err="1">
              <a:latin typeface="Century Gothic" panose="020B0502020202020204" pitchFamily="34" charset="0"/>
            </a:rPr>
            <a:t>ekosistem</a:t>
          </a:r>
          <a:r>
            <a:rPr lang="en-US" sz="900" kern="1200" dirty="0">
              <a:latin typeface="Century Gothic" panose="020B0502020202020204" pitchFamily="34" charset="0"/>
            </a:rPr>
            <a:t> </a:t>
          </a:r>
          <a:r>
            <a:rPr lang="en-US" sz="900" kern="1200" dirty="0" err="1">
              <a:latin typeface="Century Gothic" panose="020B0502020202020204" pitchFamily="34" charset="0"/>
            </a:rPr>
            <a:t>darat</a:t>
          </a:r>
          <a:r>
            <a:rPr lang="en-US" sz="900" kern="1200" dirty="0">
              <a:latin typeface="Century Gothic" panose="020B0502020202020204" pitchFamily="34" charset="0"/>
            </a:rPr>
            <a:t> dan </a:t>
          </a:r>
          <a:r>
            <a:rPr lang="en-US" sz="900" kern="1200" dirty="0" err="1">
              <a:latin typeface="Century Gothic" panose="020B0502020202020204" pitchFamily="34" charset="0"/>
            </a:rPr>
            <a:t>laut</a:t>
          </a:r>
          <a:endParaRPr lang="en-ID" sz="900" kern="1200" dirty="0">
            <a:latin typeface="Century Gothic" panose="020B0502020202020204" pitchFamily="34" charset="0"/>
          </a:endParaRPr>
        </a:p>
      </dsp:txBody>
      <dsp:txXfrm>
        <a:off x="4359891" y="513363"/>
        <a:ext cx="847509" cy="729670"/>
      </dsp:txXfrm>
    </dsp:sp>
    <dsp:sp modelId="{39133D50-6424-4707-9AD9-E51AC84BC945}">
      <dsp:nvSpPr>
        <dsp:cNvPr id="0" name=""/>
        <dsp:cNvSpPr/>
      </dsp:nvSpPr>
      <dsp:spPr>
        <a:xfrm rot="20520000">
          <a:off x="4310216" y="2152262"/>
          <a:ext cx="657008" cy="23763"/>
        </a:xfrm>
        <a:custGeom>
          <a:avLst/>
          <a:gdLst/>
          <a:ahLst/>
          <a:cxnLst/>
          <a:rect l="0" t="0" r="0" b="0"/>
          <a:pathLst>
            <a:path>
              <a:moveTo>
                <a:pt x="0" y="11881"/>
              </a:moveTo>
              <a:lnTo>
                <a:pt x="65700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a:off x="4622295" y="2147718"/>
        <a:ext cx="32850" cy="32850"/>
      </dsp:txXfrm>
    </dsp:sp>
    <dsp:sp modelId="{63691E42-E7D6-49CB-A4E7-FCA5D0FDD36F}">
      <dsp:nvSpPr>
        <dsp:cNvPr id="0" name=""/>
        <dsp:cNvSpPr/>
      </dsp:nvSpPr>
      <dsp:spPr>
        <a:xfrm>
          <a:off x="4912547" y="1364498"/>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Keterpaduan</a:t>
          </a:r>
          <a:r>
            <a:rPr lang="en-US" sz="900" kern="1200" dirty="0">
              <a:latin typeface="Century Gothic" panose="020B0502020202020204" pitchFamily="34" charset="0"/>
            </a:rPr>
            <a:t> </a:t>
          </a:r>
          <a:r>
            <a:rPr lang="en-US" sz="900" kern="1200" dirty="0" err="1">
              <a:latin typeface="Century Gothic" panose="020B0502020202020204" pitchFamily="34" charset="0"/>
            </a:rPr>
            <a:t>sains</a:t>
          </a:r>
          <a:r>
            <a:rPr lang="en-US" sz="900" kern="1200" dirty="0">
              <a:latin typeface="Century Gothic" panose="020B0502020202020204" pitchFamily="34" charset="0"/>
            </a:rPr>
            <a:t> dan </a:t>
          </a:r>
          <a:r>
            <a:rPr lang="en-US" sz="900" kern="1200" dirty="0" err="1">
              <a:latin typeface="Century Gothic" panose="020B0502020202020204" pitchFamily="34" charset="0"/>
            </a:rPr>
            <a:t>manajemen</a:t>
          </a:r>
          <a:endParaRPr lang="en-ID" sz="900" kern="1200" dirty="0">
            <a:latin typeface="Century Gothic" panose="020B0502020202020204" pitchFamily="34" charset="0"/>
          </a:endParaRPr>
        </a:p>
      </dsp:txBody>
      <dsp:txXfrm>
        <a:off x="5088072" y="1515618"/>
        <a:ext cx="847509" cy="729670"/>
      </dsp:txXfrm>
    </dsp:sp>
    <dsp:sp modelId="{B09B4C71-527C-44CE-AF4A-36132B792F6F}">
      <dsp:nvSpPr>
        <dsp:cNvPr id="0" name=""/>
        <dsp:cNvSpPr/>
      </dsp:nvSpPr>
      <dsp:spPr>
        <a:xfrm rot="1080000">
          <a:off x="4310216" y="2823738"/>
          <a:ext cx="657008" cy="23763"/>
        </a:xfrm>
        <a:custGeom>
          <a:avLst/>
          <a:gdLst/>
          <a:ahLst/>
          <a:cxnLst/>
          <a:rect l="0" t="0" r="0" b="0"/>
          <a:pathLst>
            <a:path>
              <a:moveTo>
                <a:pt x="0" y="11881"/>
              </a:moveTo>
              <a:lnTo>
                <a:pt x="65700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a:off x="4622295" y="2819194"/>
        <a:ext cx="32850" cy="32850"/>
      </dsp:txXfrm>
    </dsp:sp>
    <dsp:sp modelId="{F8C5212A-3E22-46B6-9899-FE100EB1E43F}">
      <dsp:nvSpPr>
        <dsp:cNvPr id="0" name=""/>
        <dsp:cNvSpPr/>
      </dsp:nvSpPr>
      <dsp:spPr>
        <a:xfrm>
          <a:off x="4912547" y="2603354"/>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Pengelolaan</a:t>
          </a:r>
          <a:r>
            <a:rPr lang="en-US" sz="900" kern="1200" dirty="0">
              <a:latin typeface="Century Gothic" panose="020B0502020202020204" pitchFamily="34" charset="0"/>
            </a:rPr>
            <a:t> </a:t>
          </a:r>
          <a:r>
            <a:rPr lang="en-US" sz="900" kern="1200" dirty="0" err="1">
              <a:latin typeface="Century Gothic" panose="020B0502020202020204" pitchFamily="34" charset="0"/>
            </a:rPr>
            <a:t>desentralisasi</a:t>
          </a:r>
          <a:endParaRPr lang="en-ID" sz="900" kern="1200" dirty="0">
            <a:latin typeface="Century Gothic" panose="020B0502020202020204" pitchFamily="34" charset="0"/>
          </a:endParaRPr>
        </a:p>
      </dsp:txBody>
      <dsp:txXfrm>
        <a:off x="5088072" y="2754474"/>
        <a:ext cx="847509" cy="729670"/>
      </dsp:txXfrm>
    </dsp:sp>
    <dsp:sp modelId="{B918D54F-4D5C-4AC9-B2BD-E53D35522774}">
      <dsp:nvSpPr>
        <dsp:cNvPr id="0" name=""/>
        <dsp:cNvSpPr/>
      </dsp:nvSpPr>
      <dsp:spPr>
        <a:xfrm rot="3240000">
          <a:off x="3826890" y="3346697"/>
          <a:ext cx="804828" cy="23763"/>
        </a:xfrm>
        <a:custGeom>
          <a:avLst/>
          <a:gdLst/>
          <a:ahLst/>
          <a:cxnLst/>
          <a:rect l="0" t="0" r="0" b="0"/>
          <a:pathLst>
            <a:path>
              <a:moveTo>
                <a:pt x="0" y="11881"/>
              </a:moveTo>
              <a:lnTo>
                <a:pt x="80482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a:off x="4209183" y="3338457"/>
        <a:ext cx="40241" cy="40241"/>
      </dsp:txXfrm>
    </dsp:sp>
    <dsp:sp modelId="{AF4CFEA6-16B5-4EBE-920A-D45A62A88C83}">
      <dsp:nvSpPr>
        <dsp:cNvPr id="0" name=""/>
        <dsp:cNvSpPr/>
      </dsp:nvSpPr>
      <dsp:spPr>
        <a:xfrm>
          <a:off x="4184366" y="3605609"/>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Pembiayaan</a:t>
          </a:r>
          <a:r>
            <a:rPr lang="en-US" sz="900" kern="1200" dirty="0">
              <a:latin typeface="Century Gothic" panose="020B0502020202020204" pitchFamily="34" charset="0"/>
            </a:rPr>
            <a:t> yang </a:t>
          </a:r>
          <a:r>
            <a:rPr lang="en-US" sz="900" kern="1200" dirty="0" err="1">
              <a:latin typeface="Century Gothic" panose="020B0502020202020204" pitchFamily="34" charset="0"/>
            </a:rPr>
            <a:t>konsisten</a:t>
          </a:r>
          <a:endParaRPr lang="en-ID" sz="900" kern="1200" dirty="0">
            <a:latin typeface="Century Gothic" panose="020B0502020202020204" pitchFamily="34" charset="0"/>
          </a:endParaRPr>
        </a:p>
      </dsp:txBody>
      <dsp:txXfrm>
        <a:off x="4359891" y="3756729"/>
        <a:ext cx="847509" cy="729670"/>
      </dsp:txXfrm>
    </dsp:sp>
    <dsp:sp modelId="{24F99A59-0116-49A9-940E-4A62CA700656}">
      <dsp:nvSpPr>
        <dsp:cNvPr id="0" name=""/>
        <dsp:cNvSpPr/>
      </dsp:nvSpPr>
      <dsp:spPr>
        <a:xfrm rot="5400000">
          <a:off x="3168288" y="3539419"/>
          <a:ext cx="874272" cy="23763"/>
        </a:xfrm>
        <a:custGeom>
          <a:avLst/>
          <a:gdLst/>
          <a:ahLst/>
          <a:cxnLst/>
          <a:rect l="0" t="0" r="0" b="0"/>
          <a:pathLst>
            <a:path>
              <a:moveTo>
                <a:pt x="0" y="11881"/>
              </a:moveTo>
              <a:lnTo>
                <a:pt x="874272"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a:off x="3583568" y="3529444"/>
        <a:ext cx="43713" cy="43713"/>
      </dsp:txXfrm>
    </dsp:sp>
    <dsp:sp modelId="{EEE1D610-0736-4B86-AF40-0199699EA963}">
      <dsp:nvSpPr>
        <dsp:cNvPr id="0" name=""/>
        <dsp:cNvSpPr/>
      </dsp:nvSpPr>
      <dsp:spPr>
        <a:xfrm>
          <a:off x="3006145" y="3988437"/>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Perencanaan</a:t>
          </a:r>
          <a:r>
            <a:rPr lang="en-US" sz="900" kern="1200" dirty="0">
              <a:latin typeface="Century Gothic" panose="020B0502020202020204" pitchFamily="34" charset="0"/>
            </a:rPr>
            <a:t> yang </a:t>
          </a:r>
          <a:r>
            <a:rPr lang="en-US" sz="900" kern="1200" dirty="0" err="1">
              <a:latin typeface="Century Gothic" panose="020B0502020202020204" pitchFamily="34" charset="0"/>
            </a:rPr>
            <a:t>konsisten</a:t>
          </a:r>
          <a:endParaRPr lang="en-US" sz="900" kern="1200" dirty="0">
            <a:latin typeface="Century Gothic" panose="020B0502020202020204" pitchFamily="34" charset="0"/>
          </a:endParaRPr>
        </a:p>
      </dsp:txBody>
      <dsp:txXfrm>
        <a:off x="3181670" y="4139557"/>
        <a:ext cx="847509" cy="729670"/>
      </dsp:txXfrm>
    </dsp:sp>
    <dsp:sp modelId="{4B188B26-BE5E-43E9-B2C0-1F32B0FFFC62}">
      <dsp:nvSpPr>
        <dsp:cNvPr id="0" name=""/>
        <dsp:cNvSpPr/>
      </dsp:nvSpPr>
      <dsp:spPr>
        <a:xfrm rot="7560000">
          <a:off x="2579130" y="3346697"/>
          <a:ext cx="804828" cy="23763"/>
        </a:xfrm>
        <a:custGeom>
          <a:avLst/>
          <a:gdLst/>
          <a:ahLst/>
          <a:cxnLst/>
          <a:rect l="0" t="0" r="0" b="0"/>
          <a:pathLst>
            <a:path>
              <a:moveTo>
                <a:pt x="0" y="11881"/>
              </a:moveTo>
              <a:lnTo>
                <a:pt x="80482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rot="10800000">
        <a:off x="2961424" y="3338457"/>
        <a:ext cx="40241" cy="40241"/>
      </dsp:txXfrm>
    </dsp:sp>
    <dsp:sp modelId="{2E897B67-B8FB-4CF9-894B-7022312AB373}">
      <dsp:nvSpPr>
        <dsp:cNvPr id="0" name=""/>
        <dsp:cNvSpPr/>
      </dsp:nvSpPr>
      <dsp:spPr>
        <a:xfrm>
          <a:off x="1827923" y="3605609"/>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Desain </a:t>
          </a:r>
          <a:r>
            <a:rPr lang="en-US" sz="900" kern="1200" dirty="0" err="1">
              <a:latin typeface="Century Gothic" panose="020B0502020202020204" pitchFamily="34" charset="0"/>
            </a:rPr>
            <a:t>kelembagaan</a:t>
          </a:r>
          <a:endParaRPr lang="en-US" sz="900" kern="1200" dirty="0">
            <a:latin typeface="Century Gothic" panose="020B0502020202020204" pitchFamily="34" charset="0"/>
          </a:endParaRPr>
        </a:p>
      </dsp:txBody>
      <dsp:txXfrm>
        <a:off x="2003448" y="3756729"/>
        <a:ext cx="847509" cy="729670"/>
      </dsp:txXfrm>
    </dsp:sp>
    <dsp:sp modelId="{5B1AA094-73BD-4321-A4A6-370866FAC2E5}">
      <dsp:nvSpPr>
        <dsp:cNvPr id="0" name=""/>
        <dsp:cNvSpPr/>
      </dsp:nvSpPr>
      <dsp:spPr>
        <a:xfrm rot="9720000">
          <a:off x="2243625" y="2823738"/>
          <a:ext cx="657008" cy="23763"/>
        </a:xfrm>
        <a:custGeom>
          <a:avLst/>
          <a:gdLst/>
          <a:ahLst/>
          <a:cxnLst/>
          <a:rect l="0" t="0" r="0" b="0"/>
          <a:pathLst>
            <a:path>
              <a:moveTo>
                <a:pt x="0" y="11881"/>
              </a:moveTo>
              <a:lnTo>
                <a:pt x="65700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rot="10800000">
        <a:off x="2555704" y="2819194"/>
        <a:ext cx="32850" cy="32850"/>
      </dsp:txXfrm>
    </dsp:sp>
    <dsp:sp modelId="{79176BEB-9A44-4CAE-8A41-DF3E5D8E500D}">
      <dsp:nvSpPr>
        <dsp:cNvPr id="0" name=""/>
        <dsp:cNvSpPr/>
      </dsp:nvSpPr>
      <dsp:spPr>
        <a:xfrm>
          <a:off x="1099742" y="2603354"/>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Penegakan</a:t>
          </a:r>
          <a:r>
            <a:rPr lang="en-US" sz="900" kern="1200" dirty="0">
              <a:latin typeface="Century Gothic" panose="020B0502020202020204" pitchFamily="34" charset="0"/>
            </a:rPr>
            <a:t> </a:t>
          </a:r>
          <a:r>
            <a:rPr lang="en-US" sz="900" kern="1200" dirty="0" err="1">
              <a:latin typeface="Century Gothic" panose="020B0502020202020204" pitchFamily="34" charset="0"/>
            </a:rPr>
            <a:t>hukum</a:t>
          </a:r>
          <a:endParaRPr lang="en-US" sz="900" kern="1200" dirty="0">
            <a:latin typeface="Century Gothic" panose="020B0502020202020204" pitchFamily="34" charset="0"/>
          </a:endParaRPr>
        </a:p>
      </dsp:txBody>
      <dsp:txXfrm>
        <a:off x="1275267" y="2754474"/>
        <a:ext cx="847509" cy="729670"/>
      </dsp:txXfrm>
    </dsp:sp>
    <dsp:sp modelId="{24EBD3E5-EB99-4A1A-99A8-BD11D794B84D}">
      <dsp:nvSpPr>
        <dsp:cNvPr id="0" name=""/>
        <dsp:cNvSpPr/>
      </dsp:nvSpPr>
      <dsp:spPr>
        <a:xfrm rot="11880000">
          <a:off x="2243625" y="2152262"/>
          <a:ext cx="657008" cy="23763"/>
        </a:xfrm>
        <a:custGeom>
          <a:avLst/>
          <a:gdLst/>
          <a:ahLst/>
          <a:cxnLst/>
          <a:rect l="0" t="0" r="0" b="0"/>
          <a:pathLst>
            <a:path>
              <a:moveTo>
                <a:pt x="0" y="11881"/>
              </a:moveTo>
              <a:lnTo>
                <a:pt x="65700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rot="10800000">
        <a:off x="2555704" y="2147718"/>
        <a:ext cx="32850" cy="32850"/>
      </dsp:txXfrm>
    </dsp:sp>
    <dsp:sp modelId="{2ADE0FF0-2EF9-4767-973A-EDAA975F881C}">
      <dsp:nvSpPr>
        <dsp:cNvPr id="0" name=""/>
        <dsp:cNvSpPr/>
      </dsp:nvSpPr>
      <dsp:spPr>
        <a:xfrm>
          <a:off x="1099742" y="1364498"/>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Pengakuan</a:t>
          </a:r>
          <a:r>
            <a:rPr lang="en-US" sz="900" kern="1200" dirty="0">
              <a:latin typeface="Century Gothic" panose="020B0502020202020204" pitchFamily="34" charset="0"/>
            </a:rPr>
            <a:t> </a:t>
          </a:r>
          <a:r>
            <a:rPr lang="en-US" sz="900" kern="1200" dirty="0" err="1">
              <a:latin typeface="Century Gothic" panose="020B0502020202020204" pitchFamily="34" charset="0"/>
            </a:rPr>
            <a:t>masyarakat</a:t>
          </a:r>
          <a:r>
            <a:rPr lang="en-US" sz="900" kern="1200" dirty="0">
              <a:latin typeface="Century Gothic" panose="020B0502020202020204" pitchFamily="34" charset="0"/>
            </a:rPr>
            <a:t> local</a:t>
          </a:r>
        </a:p>
      </dsp:txBody>
      <dsp:txXfrm>
        <a:off x="1275267" y="1515618"/>
        <a:ext cx="847509" cy="729670"/>
      </dsp:txXfrm>
    </dsp:sp>
    <dsp:sp modelId="{02404A6C-634C-456F-A1B3-24E454EDB1D4}">
      <dsp:nvSpPr>
        <dsp:cNvPr id="0" name=""/>
        <dsp:cNvSpPr/>
      </dsp:nvSpPr>
      <dsp:spPr>
        <a:xfrm rot="14040000">
          <a:off x="2579130" y="1629303"/>
          <a:ext cx="804828" cy="23763"/>
        </a:xfrm>
        <a:custGeom>
          <a:avLst/>
          <a:gdLst/>
          <a:ahLst/>
          <a:cxnLst/>
          <a:rect l="0" t="0" r="0" b="0"/>
          <a:pathLst>
            <a:path>
              <a:moveTo>
                <a:pt x="0" y="11881"/>
              </a:moveTo>
              <a:lnTo>
                <a:pt x="804828" y="118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D" sz="1200" kern="1200">
            <a:latin typeface="Century Gothic" panose="020B0502020202020204" pitchFamily="34" charset="0"/>
          </a:endParaRPr>
        </a:p>
      </dsp:txBody>
      <dsp:txXfrm rot="10800000">
        <a:off x="2961424" y="1621064"/>
        <a:ext cx="40241" cy="40241"/>
      </dsp:txXfrm>
    </dsp:sp>
    <dsp:sp modelId="{35F2AC02-C66E-42DC-9C66-93C1A74C866B}">
      <dsp:nvSpPr>
        <dsp:cNvPr id="0" name=""/>
        <dsp:cNvSpPr/>
      </dsp:nvSpPr>
      <dsp:spPr>
        <a:xfrm>
          <a:off x="1827923" y="362243"/>
          <a:ext cx="1198559" cy="103191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Keterpaduan</a:t>
          </a:r>
          <a:r>
            <a:rPr lang="en-US" sz="900" kern="1200" dirty="0">
              <a:latin typeface="Century Gothic" panose="020B0502020202020204" pitchFamily="34" charset="0"/>
            </a:rPr>
            <a:t> </a:t>
          </a:r>
          <a:r>
            <a:rPr lang="en-US" sz="900" kern="1200" dirty="0" err="1">
              <a:latin typeface="Century Gothic" panose="020B0502020202020204" pitchFamily="34" charset="0"/>
            </a:rPr>
            <a:t>antar</a:t>
          </a:r>
          <a:r>
            <a:rPr lang="en-US" sz="900" kern="1200" dirty="0">
              <a:latin typeface="Century Gothic" panose="020B0502020202020204" pitchFamily="34" charset="0"/>
            </a:rPr>
            <a:t> </a:t>
          </a:r>
          <a:r>
            <a:rPr lang="en-US" sz="900" kern="1200" dirty="0" err="1">
              <a:latin typeface="Century Gothic" panose="020B0502020202020204" pitchFamily="34" charset="0"/>
            </a:rPr>
            <a:t>sektor</a:t>
          </a:r>
          <a:endParaRPr lang="en-US" sz="900" kern="1200" dirty="0">
            <a:latin typeface="Century Gothic" panose="020B0502020202020204" pitchFamily="34" charset="0"/>
          </a:endParaRPr>
        </a:p>
      </dsp:txBody>
      <dsp:txXfrm>
        <a:off x="2003448" y="513363"/>
        <a:ext cx="847509" cy="72967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3177" tIns="46589" rIns="93177" bIns="46589" rtlCol="0"/>
          <a:lstStyle>
            <a:lvl1pPr algn="r">
              <a:defRPr sz="1200"/>
            </a:lvl1pPr>
          </a:lstStyle>
          <a:p>
            <a:fld id="{43130D39-1156-43B0-9C0D-888C1FD397BC}" type="datetimeFigureOut">
              <a:rPr lang="en-US" smtClean="0"/>
              <a:pPr/>
              <a:t>8/9/2023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2"/>
            <a:ext cx="2945659" cy="49813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3177" tIns="46589" rIns="93177" bIns="46589" rtlCol="0" anchor="b"/>
          <a:lstStyle>
            <a:lvl1pPr algn="r">
              <a:defRPr sz="1200"/>
            </a:lvl1pPr>
          </a:lstStyle>
          <a:p>
            <a:fld id="{0D464D6E-AF53-4DA6-BF8F-AFDE07EA4A1E}" type="slidenum">
              <a:rPr lang="en-US" smtClean="0"/>
              <a:pPr/>
              <a:t>‹#›</a:t>
            </a:fld>
            <a:endParaRPr lang="en-US"/>
          </a:p>
        </p:txBody>
      </p:sp>
    </p:spTree>
    <p:extLst>
      <p:ext uri="{BB962C8B-B14F-4D97-AF65-F5344CB8AC3E}">
        <p14:creationId xmlns:p14="http://schemas.microsoft.com/office/powerpoint/2010/main" val="295825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96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18</a:t>
            </a:fld>
            <a:endParaRPr lang="en-US"/>
          </a:p>
        </p:txBody>
      </p:sp>
    </p:spTree>
    <p:extLst>
      <p:ext uri="{BB962C8B-B14F-4D97-AF65-F5344CB8AC3E}">
        <p14:creationId xmlns:p14="http://schemas.microsoft.com/office/powerpoint/2010/main" val="338993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19</a:t>
            </a:fld>
            <a:endParaRPr lang="en-US"/>
          </a:p>
        </p:txBody>
      </p:sp>
    </p:spTree>
    <p:extLst>
      <p:ext uri="{BB962C8B-B14F-4D97-AF65-F5344CB8AC3E}">
        <p14:creationId xmlns:p14="http://schemas.microsoft.com/office/powerpoint/2010/main" val="127427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20</a:t>
            </a:fld>
            <a:endParaRPr lang="en-US"/>
          </a:p>
        </p:txBody>
      </p:sp>
    </p:spTree>
    <p:extLst>
      <p:ext uri="{BB962C8B-B14F-4D97-AF65-F5344CB8AC3E}">
        <p14:creationId xmlns:p14="http://schemas.microsoft.com/office/powerpoint/2010/main" val="372955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22</a:t>
            </a:fld>
            <a:endParaRPr lang="en-US"/>
          </a:p>
        </p:txBody>
      </p:sp>
    </p:spTree>
    <p:extLst>
      <p:ext uri="{BB962C8B-B14F-4D97-AF65-F5344CB8AC3E}">
        <p14:creationId xmlns:p14="http://schemas.microsoft.com/office/powerpoint/2010/main" val="3916232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7981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1" name="Google Shape;4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340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18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41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88471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50" name="Google Shape;25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spTree>
    <p:extLst>
      <p:ext uri="{BB962C8B-B14F-4D97-AF65-F5344CB8AC3E}">
        <p14:creationId xmlns:p14="http://schemas.microsoft.com/office/powerpoint/2010/main" val="287449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29408db89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29408db898_0_0:notes"/>
          <p:cNvSpPr txBox="1">
            <a:spLocks noGrp="1"/>
          </p:cNvSpPr>
          <p:nvPr>
            <p:ph type="body" idx="1"/>
          </p:nvPr>
        </p:nvSpPr>
        <p:spPr>
          <a:xfrm>
            <a:off x="685800" y="4400550"/>
            <a:ext cx="5486400" cy="3600600"/>
          </a:xfrm>
          <a:prstGeom prst="rect">
            <a:avLst/>
          </a:prstGeom>
          <a:noFill/>
          <a:ln>
            <a:noFill/>
          </a:ln>
        </p:spPr>
        <p:txBody>
          <a:bodyPr spcFirstLastPara="1" wrap="square" lIns="91450" tIns="45700" rIns="91450" bIns="45700" anchor="t" anchorCtr="0">
            <a:noAutofit/>
          </a:bodyPr>
          <a:lstStyle/>
          <a:p>
            <a:pPr marL="0" lvl="0" indent="0" algn="l" rtl="0">
              <a:lnSpc>
                <a:spcPct val="100000"/>
              </a:lnSpc>
              <a:spcBef>
                <a:spcPts val="0"/>
              </a:spcBef>
              <a:spcAft>
                <a:spcPts val="0"/>
              </a:spcAft>
              <a:buSzPts val="1400"/>
              <a:buNone/>
            </a:pPr>
            <a:r>
              <a:rPr lang="en-US"/>
              <a:t>Untuk menjamin penyelenggaran RA perlu adanya TORA. OBJEK TORA secara garis besar memiliki 4 sumber tanah.</a:t>
            </a:r>
            <a:endParaRPr/>
          </a:p>
        </p:txBody>
      </p:sp>
      <p:sp>
        <p:nvSpPr>
          <p:cNvPr id="288" name="Google Shape;288;g229408db898_0_0:notes"/>
          <p:cNvSpPr txBox="1">
            <a:spLocks noGrp="1"/>
          </p:cNvSpPr>
          <p:nvPr>
            <p:ph type="sldNum" idx="12"/>
          </p:nvPr>
        </p:nvSpPr>
        <p:spPr>
          <a:xfrm>
            <a:off x="3884613" y="8685213"/>
            <a:ext cx="2971800" cy="458700"/>
          </a:xfrm>
          <a:prstGeom prst="rect">
            <a:avLst/>
          </a:prstGeom>
          <a:noFill/>
          <a:ln>
            <a:noFill/>
          </a:ln>
        </p:spPr>
        <p:txBody>
          <a:bodyPr spcFirstLastPara="1" wrap="square" lIns="91450" tIns="45700" rIns="9145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13</a:t>
            </a:fld>
            <a:endParaRPr>
              <a:solidFill>
                <a:srgbClr val="000000"/>
              </a:solidFill>
            </a:endParaRPr>
          </a:p>
        </p:txBody>
      </p:sp>
    </p:spTree>
    <p:extLst>
      <p:ext uri="{BB962C8B-B14F-4D97-AF65-F5344CB8AC3E}">
        <p14:creationId xmlns:p14="http://schemas.microsoft.com/office/powerpoint/2010/main" val="29795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14</a:t>
            </a:fld>
            <a:endParaRPr lang="en-US"/>
          </a:p>
        </p:txBody>
      </p:sp>
    </p:spTree>
    <p:extLst>
      <p:ext uri="{BB962C8B-B14F-4D97-AF65-F5344CB8AC3E}">
        <p14:creationId xmlns:p14="http://schemas.microsoft.com/office/powerpoint/2010/main" val="30451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15</a:t>
            </a:fld>
            <a:endParaRPr lang="en-US"/>
          </a:p>
        </p:txBody>
      </p:sp>
    </p:spTree>
    <p:extLst>
      <p:ext uri="{BB962C8B-B14F-4D97-AF65-F5344CB8AC3E}">
        <p14:creationId xmlns:p14="http://schemas.microsoft.com/office/powerpoint/2010/main" val="3049573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64D6E-AF53-4DA6-BF8F-AFDE07EA4A1E}" type="slidenum">
              <a:rPr lang="en-US" smtClean="0"/>
              <a:pPr/>
              <a:t>17</a:t>
            </a:fld>
            <a:endParaRPr lang="en-US"/>
          </a:p>
        </p:txBody>
      </p:sp>
    </p:spTree>
    <p:extLst>
      <p:ext uri="{BB962C8B-B14F-4D97-AF65-F5344CB8AC3E}">
        <p14:creationId xmlns:p14="http://schemas.microsoft.com/office/powerpoint/2010/main" val="68625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98155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09608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564506"/>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584" y="11387"/>
            <a:ext cx="7767416"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82050404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03939121"/>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9" y="3"/>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377"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00353784"/>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25"/>
        <p:cNvGrpSpPr/>
        <p:nvPr/>
      </p:nvGrpSpPr>
      <p:grpSpPr>
        <a:xfrm>
          <a:off x="0" y="0"/>
          <a:ext cx="0" cy="0"/>
          <a:chOff x="0" y="0"/>
          <a:chExt cx="0" cy="0"/>
        </a:xfrm>
      </p:grpSpPr>
      <p:sp>
        <p:nvSpPr>
          <p:cNvPr id="26" name="Google Shape;26;p7"/>
          <p:cNvSpPr txBox="1">
            <a:spLocks noGrp="1"/>
          </p:cNvSpPr>
          <p:nvPr>
            <p:ph type="body" idx="1"/>
          </p:nvPr>
        </p:nvSpPr>
        <p:spPr>
          <a:xfrm>
            <a:off x="323529" y="339509"/>
            <a:ext cx="11573197" cy="7242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204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843B-9CF9-418C-A21F-938EBEC34F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FC343845-0BCB-4288-A5D0-30408C0AA46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C1AD6543-3E50-4E3E-8238-55564E95C23D}"/>
              </a:ext>
            </a:extLst>
          </p:cNvPr>
          <p:cNvSpPr>
            <a:spLocks noGrp="1"/>
          </p:cNvSpPr>
          <p:nvPr>
            <p:ph type="dt" sz="half" idx="10"/>
          </p:nvPr>
        </p:nvSpPr>
        <p:spPr/>
        <p:txBody>
          <a:bodyPr/>
          <a:lstStyle/>
          <a:p>
            <a:fld id="{340A21E4-01A8-48D4-B951-CB3F685055F0}" type="datetime1">
              <a:rPr lang="en-US" smtClean="0">
                <a:solidFill>
                  <a:prstClr val="black">
                    <a:tint val="75000"/>
                  </a:prstClr>
                </a:solidFill>
              </a:rPr>
              <a:pPr/>
              <a:t>8/9/2023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9BC48690-9996-4E23-8459-2FFA39CA05B9}"/>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E1C3EE2B-9BED-42BF-BF26-817851A97EC7}"/>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1884763358"/>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312F-8689-4A2A-A83A-B738B5FDC680}"/>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8DC473B2-F731-41C9-B49D-7E4647645D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8E9F4A1-5208-42DB-9B1B-0961B91D1268}"/>
              </a:ext>
            </a:extLst>
          </p:cNvPr>
          <p:cNvSpPr>
            <a:spLocks noGrp="1"/>
          </p:cNvSpPr>
          <p:nvPr>
            <p:ph type="dt" sz="half" idx="10"/>
          </p:nvPr>
        </p:nvSpPr>
        <p:spPr/>
        <p:txBody>
          <a:bodyPr/>
          <a:lstStyle/>
          <a:p>
            <a:fld id="{58B5446B-F9B7-44A6-B03F-76877589882F}" type="datetime1">
              <a:rPr lang="en-US" smtClean="0">
                <a:solidFill>
                  <a:prstClr val="black">
                    <a:tint val="75000"/>
                  </a:prstClr>
                </a:solidFill>
              </a:rPr>
              <a:pPr/>
              <a:t>8/9/2023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3FD3FC0D-2935-4C56-9B70-1F3BFF2C7CC6}"/>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F692D84D-D27D-43A7-AEDE-00954C06F49B}"/>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1402295841"/>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0B0D-3C05-4301-A932-302D64FB49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C73B7B2F-A396-4FB0-9726-2A2C00EF057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CE26CB-C4F9-4E39-B01A-C98C9ACD15D9}"/>
              </a:ext>
            </a:extLst>
          </p:cNvPr>
          <p:cNvSpPr>
            <a:spLocks noGrp="1"/>
          </p:cNvSpPr>
          <p:nvPr>
            <p:ph type="dt" sz="half" idx="10"/>
          </p:nvPr>
        </p:nvSpPr>
        <p:spPr/>
        <p:txBody>
          <a:bodyPr/>
          <a:lstStyle/>
          <a:p>
            <a:fld id="{F3992D69-6442-4310-A6D2-42A139C29540}" type="datetime1">
              <a:rPr lang="en-US" smtClean="0">
                <a:solidFill>
                  <a:prstClr val="black">
                    <a:tint val="75000"/>
                  </a:prstClr>
                </a:solidFill>
              </a:rPr>
              <a:pPr/>
              <a:t>8/9/2023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BA59CC8E-A620-49E2-A83E-DF2F02F36CB3}"/>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94522C4D-D3C3-4976-BD7E-EA8C8CAFE324}"/>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77053814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06B0-30B5-4995-B021-73AE401B378F}"/>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21EEB7E-42D5-4E16-B21D-143030FAF85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9FDD6922-FD95-412D-839F-217172C2DF1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CD947B08-FE31-4DF7-934A-89AEBED2EDCF}"/>
              </a:ext>
            </a:extLst>
          </p:cNvPr>
          <p:cNvSpPr>
            <a:spLocks noGrp="1"/>
          </p:cNvSpPr>
          <p:nvPr>
            <p:ph type="dt" sz="half" idx="10"/>
          </p:nvPr>
        </p:nvSpPr>
        <p:spPr/>
        <p:txBody>
          <a:bodyPr/>
          <a:lstStyle/>
          <a:p>
            <a:fld id="{473F714C-98AF-44CA-A96F-A582B6EDDB07}" type="datetime1">
              <a:rPr lang="en-US" smtClean="0">
                <a:solidFill>
                  <a:prstClr val="black">
                    <a:tint val="75000"/>
                  </a:prstClr>
                </a:solidFill>
              </a:rPr>
              <a:pPr/>
              <a:t>8/9/2023</a:t>
            </a:fld>
            <a:endParaRPr lang="en-ID">
              <a:solidFill>
                <a:prstClr val="black">
                  <a:tint val="75000"/>
                </a:prstClr>
              </a:solidFill>
            </a:endParaRPr>
          </a:p>
        </p:txBody>
      </p:sp>
      <p:sp>
        <p:nvSpPr>
          <p:cNvPr id="6" name="Footer Placeholder 5">
            <a:extLst>
              <a:ext uri="{FF2B5EF4-FFF2-40B4-BE49-F238E27FC236}">
                <a16:creationId xmlns:a16="http://schemas.microsoft.com/office/drawing/2014/main" id="{8B3D1786-49CD-4894-8FA3-5E18D87CFF98}"/>
              </a:ext>
            </a:extLst>
          </p:cNvPr>
          <p:cNvSpPr>
            <a:spLocks noGrp="1"/>
          </p:cNvSpPr>
          <p:nvPr>
            <p:ph type="ftr" sz="quarter" idx="11"/>
          </p:nvPr>
        </p:nvSpPr>
        <p:spPr/>
        <p:txBody>
          <a:bodyPr/>
          <a:lstStyle/>
          <a:p>
            <a:endParaRPr lang="en-ID">
              <a:solidFill>
                <a:prstClr val="black">
                  <a:tint val="75000"/>
                </a:prstClr>
              </a:solidFill>
            </a:endParaRPr>
          </a:p>
        </p:txBody>
      </p:sp>
      <p:sp>
        <p:nvSpPr>
          <p:cNvPr id="7" name="Slide Number Placeholder 6">
            <a:extLst>
              <a:ext uri="{FF2B5EF4-FFF2-40B4-BE49-F238E27FC236}">
                <a16:creationId xmlns:a16="http://schemas.microsoft.com/office/drawing/2014/main" id="{88DB426D-6ADB-48D9-9E01-BD3A00AB62B8}"/>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55641771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726571"/>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C7325-AC71-41D0-8F5C-F579314B060D}"/>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BD593650-1E79-4BC8-8DAB-E7893DDE48C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B0D73-FFB9-4056-A4E8-67E893DB4A8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B759C1C5-FD62-4C9A-A0DD-E67858A3646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D73C76-14B2-493B-AB54-0E7D210C69F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7B4919ED-8242-4E86-865A-8CB76207832B}"/>
              </a:ext>
            </a:extLst>
          </p:cNvPr>
          <p:cNvSpPr>
            <a:spLocks noGrp="1"/>
          </p:cNvSpPr>
          <p:nvPr>
            <p:ph type="dt" sz="half" idx="10"/>
          </p:nvPr>
        </p:nvSpPr>
        <p:spPr/>
        <p:txBody>
          <a:bodyPr/>
          <a:lstStyle/>
          <a:p>
            <a:fld id="{87FB07E2-6189-4CB9-961A-2426ECF66893}" type="datetime1">
              <a:rPr lang="en-US" smtClean="0">
                <a:solidFill>
                  <a:prstClr val="black">
                    <a:tint val="75000"/>
                  </a:prstClr>
                </a:solidFill>
              </a:rPr>
              <a:pPr/>
              <a:t>8/9/2023</a:t>
            </a:fld>
            <a:endParaRPr lang="en-ID">
              <a:solidFill>
                <a:prstClr val="black">
                  <a:tint val="75000"/>
                </a:prstClr>
              </a:solidFill>
            </a:endParaRPr>
          </a:p>
        </p:txBody>
      </p:sp>
      <p:sp>
        <p:nvSpPr>
          <p:cNvPr id="8" name="Footer Placeholder 7">
            <a:extLst>
              <a:ext uri="{FF2B5EF4-FFF2-40B4-BE49-F238E27FC236}">
                <a16:creationId xmlns:a16="http://schemas.microsoft.com/office/drawing/2014/main" id="{A5A095AD-DFA1-4939-927B-1257B9FB8BCE}"/>
              </a:ext>
            </a:extLst>
          </p:cNvPr>
          <p:cNvSpPr>
            <a:spLocks noGrp="1"/>
          </p:cNvSpPr>
          <p:nvPr>
            <p:ph type="ftr" sz="quarter" idx="11"/>
          </p:nvPr>
        </p:nvSpPr>
        <p:spPr/>
        <p:txBody>
          <a:bodyPr/>
          <a:lstStyle/>
          <a:p>
            <a:endParaRPr lang="en-ID">
              <a:solidFill>
                <a:prstClr val="black">
                  <a:tint val="75000"/>
                </a:prstClr>
              </a:solidFill>
            </a:endParaRPr>
          </a:p>
        </p:txBody>
      </p:sp>
      <p:sp>
        <p:nvSpPr>
          <p:cNvPr id="9" name="Slide Number Placeholder 8">
            <a:extLst>
              <a:ext uri="{FF2B5EF4-FFF2-40B4-BE49-F238E27FC236}">
                <a16:creationId xmlns:a16="http://schemas.microsoft.com/office/drawing/2014/main" id="{21EEEB30-CBC4-4854-8D9E-8DF5C5D6B39A}"/>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4000167496"/>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795F-35B0-436A-B99A-55AE9B26F4F1}"/>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160CA340-4417-49BF-9897-03D112660398}"/>
              </a:ext>
            </a:extLst>
          </p:cNvPr>
          <p:cNvSpPr>
            <a:spLocks noGrp="1"/>
          </p:cNvSpPr>
          <p:nvPr>
            <p:ph type="dt" sz="half" idx="10"/>
          </p:nvPr>
        </p:nvSpPr>
        <p:spPr/>
        <p:txBody>
          <a:bodyPr/>
          <a:lstStyle/>
          <a:p>
            <a:fld id="{FEF91739-CAEC-40AE-BCB5-78CA3CDD35C7}" type="datetime1">
              <a:rPr lang="en-US" smtClean="0">
                <a:solidFill>
                  <a:prstClr val="black">
                    <a:tint val="75000"/>
                  </a:prstClr>
                </a:solidFill>
              </a:rPr>
              <a:pPr/>
              <a:t>8/9/2023</a:t>
            </a:fld>
            <a:endParaRPr lang="en-ID">
              <a:solidFill>
                <a:prstClr val="black">
                  <a:tint val="75000"/>
                </a:prstClr>
              </a:solidFill>
            </a:endParaRPr>
          </a:p>
        </p:txBody>
      </p:sp>
      <p:sp>
        <p:nvSpPr>
          <p:cNvPr id="4" name="Footer Placeholder 3">
            <a:extLst>
              <a:ext uri="{FF2B5EF4-FFF2-40B4-BE49-F238E27FC236}">
                <a16:creationId xmlns:a16="http://schemas.microsoft.com/office/drawing/2014/main" id="{08352C7F-C78C-4116-8756-A8F3F6E057CF}"/>
              </a:ext>
            </a:extLst>
          </p:cNvPr>
          <p:cNvSpPr>
            <a:spLocks noGrp="1"/>
          </p:cNvSpPr>
          <p:nvPr>
            <p:ph type="ftr" sz="quarter" idx="11"/>
          </p:nvPr>
        </p:nvSpPr>
        <p:spPr/>
        <p:txBody>
          <a:bodyPr/>
          <a:lstStyle/>
          <a:p>
            <a:endParaRPr lang="en-ID">
              <a:solidFill>
                <a:prstClr val="black">
                  <a:tint val="75000"/>
                </a:prstClr>
              </a:solidFill>
            </a:endParaRPr>
          </a:p>
        </p:txBody>
      </p:sp>
      <p:sp>
        <p:nvSpPr>
          <p:cNvPr id="5" name="Slide Number Placeholder 4">
            <a:extLst>
              <a:ext uri="{FF2B5EF4-FFF2-40B4-BE49-F238E27FC236}">
                <a16:creationId xmlns:a16="http://schemas.microsoft.com/office/drawing/2014/main" id="{11D56161-DF35-4855-9752-2095D066D350}"/>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82465770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EB7F63-2FAB-48E0-A34C-31E03C6265D7}"/>
              </a:ext>
            </a:extLst>
          </p:cNvPr>
          <p:cNvSpPr>
            <a:spLocks noGrp="1"/>
          </p:cNvSpPr>
          <p:nvPr>
            <p:ph type="dt" sz="half" idx="10"/>
          </p:nvPr>
        </p:nvSpPr>
        <p:spPr/>
        <p:txBody>
          <a:bodyPr/>
          <a:lstStyle/>
          <a:p>
            <a:fld id="{8E1A56E9-1E3C-44AE-AAB3-2EA9BC809CF6}" type="datetime1">
              <a:rPr lang="en-US" smtClean="0">
                <a:solidFill>
                  <a:prstClr val="black">
                    <a:tint val="75000"/>
                  </a:prstClr>
                </a:solidFill>
              </a:rPr>
              <a:pPr/>
              <a:t>8/9/2023</a:t>
            </a:fld>
            <a:endParaRPr lang="en-ID">
              <a:solidFill>
                <a:prstClr val="black">
                  <a:tint val="75000"/>
                </a:prstClr>
              </a:solidFill>
            </a:endParaRPr>
          </a:p>
        </p:txBody>
      </p:sp>
      <p:sp>
        <p:nvSpPr>
          <p:cNvPr id="3" name="Footer Placeholder 2">
            <a:extLst>
              <a:ext uri="{FF2B5EF4-FFF2-40B4-BE49-F238E27FC236}">
                <a16:creationId xmlns:a16="http://schemas.microsoft.com/office/drawing/2014/main" id="{0867F6BA-2DF2-41ED-BFC0-346AD3AC3D64}"/>
              </a:ext>
            </a:extLst>
          </p:cNvPr>
          <p:cNvSpPr>
            <a:spLocks noGrp="1"/>
          </p:cNvSpPr>
          <p:nvPr>
            <p:ph type="ftr" sz="quarter" idx="11"/>
          </p:nvPr>
        </p:nvSpPr>
        <p:spPr/>
        <p:txBody>
          <a:bodyPr/>
          <a:lstStyle/>
          <a:p>
            <a:endParaRPr lang="en-ID">
              <a:solidFill>
                <a:prstClr val="black">
                  <a:tint val="75000"/>
                </a:prstClr>
              </a:solidFill>
            </a:endParaRPr>
          </a:p>
        </p:txBody>
      </p:sp>
      <p:sp>
        <p:nvSpPr>
          <p:cNvPr id="4" name="Slide Number Placeholder 3">
            <a:extLst>
              <a:ext uri="{FF2B5EF4-FFF2-40B4-BE49-F238E27FC236}">
                <a16:creationId xmlns:a16="http://schemas.microsoft.com/office/drawing/2014/main" id="{1459671B-063D-4154-BB2E-639F0B21CF8A}"/>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124988301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3FCF-8189-440F-9194-9447DBB926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B29A99D3-3F75-4778-8821-47DBBA53A8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10B29A8D-4AF1-436F-8C7B-9DEBFAD131D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D8DC1-8D56-4C21-A51F-20534F39DB30}"/>
              </a:ext>
            </a:extLst>
          </p:cNvPr>
          <p:cNvSpPr>
            <a:spLocks noGrp="1"/>
          </p:cNvSpPr>
          <p:nvPr>
            <p:ph type="dt" sz="half" idx="10"/>
          </p:nvPr>
        </p:nvSpPr>
        <p:spPr/>
        <p:txBody>
          <a:bodyPr/>
          <a:lstStyle/>
          <a:p>
            <a:fld id="{30E6B7C4-1AA1-4FDC-8926-129B705A4568}" type="datetime1">
              <a:rPr lang="en-US" smtClean="0">
                <a:solidFill>
                  <a:prstClr val="black">
                    <a:tint val="75000"/>
                  </a:prstClr>
                </a:solidFill>
              </a:rPr>
              <a:pPr/>
              <a:t>8/9/2023</a:t>
            </a:fld>
            <a:endParaRPr lang="en-ID">
              <a:solidFill>
                <a:prstClr val="black">
                  <a:tint val="75000"/>
                </a:prstClr>
              </a:solidFill>
            </a:endParaRPr>
          </a:p>
        </p:txBody>
      </p:sp>
      <p:sp>
        <p:nvSpPr>
          <p:cNvPr id="6" name="Footer Placeholder 5">
            <a:extLst>
              <a:ext uri="{FF2B5EF4-FFF2-40B4-BE49-F238E27FC236}">
                <a16:creationId xmlns:a16="http://schemas.microsoft.com/office/drawing/2014/main" id="{30C8C236-EEA1-4F5B-9570-F8DEC16B2142}"/>
              </a:ext>
            </a:extLst>
          </p:cNvPr>
          <p:cNvSpPr>
            <a:spLocks noGrp="1"/>
          </p:cNvSpPr>
          <p:nvPr>
            <p:ph type="ftr" sz="quarter" idx="11"/>
          </p:nvPr>
        </p:nvSpPr>
        <p:spPr/>
        <p:txBody>
          <a:bodyPr/>
          <a:lstStyle/>
          <a:p>
            <a:endParaRPr lang="en-ID">
              <a:solidFill>
                <a:prstClr val="black">
                  <a:tint val="75000"/>
                </a:prstClr>
              </a:solidFill>
            </a:endParaRPr>
          </a:p>
        </p:txBody>
      </p:sp>
      <p:sp>
        <p:nvSpPr>
          <p:cNvPr id="7" name="Slide Number Placeholder 6">
            <a:extLst>
              <a:ext uri="{FF2B5EF4-FFF2-40B4-BE49-F238E27FC236}">
                <a16:creationId xmlns:a16="http://schemas.microsoft.com/office/drawing/2014/main" id="{E520C3F8-8F8C-4DC6-8CD8-886FCB09161D}"/>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410693618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4F07-158C-423D-8D11-DB1830D2D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DFEC0870-BCC0-4CE0-B87E-9DC8277C825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D"/>
          </a:p>
        </p:txBody>
      </p:sp>
      <p:sp>
        <p:nvSpPr>
          <p:cNvPr id="4" name="Text Placeholder 3">
            <a:extLst>
              <a:ext uri="{FF2B5EF4-FFF2-40B4-BE49-F238E27FC236}">
                <a16:creationId xmlns:a16="http://schemas.microsoft.com/office/drawing/2014/main" id="{F4197CEB-83DC-4D9B-86BE-C2453B2626F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0B065-38C0-48AC-A221-CFD3E6250E64}"/>
              </a:ext>
            </a:extLst>
          </p:cNvPr>
          <p:cNvSpPr>
            <a:spLocks noGrp="1"/>
          </p:cNvSpPr>
          <p:nvPr>
            <p:ph type="dt" sz="half" idx="10"/>
          </p:nvPr>
        </p:nvSpPr>
        <p:spPr/>
        <p:txBody>
          <a:bodyPr/>
          <a:lstStyle/>
          <a:p>
            <a:fld id="{9A7D65CD-D218-4C47-9223-C3F5705B7E6F}" type="datetime1">
              <a:rPr lang="en-US" smtClean="0">
                <a:solidFill>
                  <a:prstClr val="black">
                    <a:tint val="75000"/>
                  </a:prstClr>
                </a:solidFill>
              </a:rPr>
              <a:pPr/>
              <a:t>8/9/2023</a:t>
            </a:fld>
            <a:endParaRPr lang="en-ID">
              <a:solidFill>
                <a:prstClr val="black">
                  <a:tint val="75000"/>
                </a:prstClr>
              </a:solidFill>
            </a:endParaRPr>
          </a:p>
        </p:txBody>
      </p:sp>
      <p:sp>
        <p:nvSpPr>
          <p:cNvPr id="6" name="Footer Placeholder 5">
            <a:extLst>
              <a:ext uri="{FF2B5EF4-FFF2-40B4-BE49-F238E27FC236}">
                <a16:creationId xmlns:a16="http://schemas.microsoft.com/office/drawing/2014/main" id="{3C3426D2-DA98-4AC3-997E-700413928819}"/>
              </a:ext>
            </a:extLst>
          </p:cNvPr>
          <p:cNvSpPr>
            <a:spLocks noGrp="1"/>
          </p:cNvSpPr>
          <p:nvPr>
            <p:ph type="ftr" sz="quarter" idx="11"/>
          </p:nvPr>
        </p:nvSpPr>
        <p:spPr/>
        <p:txBody>
          <a:bodyPr/>
          <a:lstStyle/>
          <a:p>
            <a:endParaRPr lang="en-ID">
              <a:solidFill>
                <a:prstClr val="black">
                  <a:tint val="75000"/>
                </a:prstClr>
              </a:solidFill>
            </a:endParaRPr>
          </a:p>
        </p:txBody>
      </p:sp>
      <p:sp>
        <p:nvSpPr>
          <p:cNvPr id="7" name="Slide Number Placeholder 6">
            <a:extLst>
              <a:ext uri="{FF2B5EF4-FFF2-40B4-BE49-F238E27FC236}">
                <a16:creationId xmlns:a16="http://schemas.microsoft.com/office/drawing/2014/main" id="{3103E855-0A8D-4D81-B042-8B878969E6DA}"/>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381510599"/>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5C00-782B-456E-9E9E-ED1129E2A131}"/>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D34ACA80-560A-4B1C-B865-0A399F9C30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8EA2FC8-57BC-4A2E-AE5F-37D71BF789AF}"/>
              </a:ext>
            </a:extLst>
          </p:cNvPr>
          <p:cNvSpPr>
            <a:spLocks noGrp="1"/>
          </p:cNvSpPr>
          <p:nvPr>
            <p:ph type="dt" sz="half" idx="10"/>
          </p:nvPr>
        </p:nvSpPr>
        <p:spPr/>
        <p:txBody>
          <a:bodyPr/>
          <a:lstStyle/>
          <a:p>
            <a:fld id="{C1AC05BC-AB82-4A71-B0CB-7A96DC37030C}" type="datetime1">
              <a:rPr lang="en-US" smtClean="0">
                <a:solidFill>
                  <a:prstClr val="black">
                    <a:tint val="75000"/>
                  </a:prstClr>
                </a:solidFill>
              </a:rPr>
              <a:pPr/>
              <a:t>8/9/2023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8BBE12E5-7F38-412A-843A-7ADDCDB8509A}"/>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F80554BC-9E4B-4780-BA5A-3E6FA9361EF5}"/>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1321463212"/>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28A9A7-6125-41D0-B1CF-5AAFD2D01989}"/>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8977B86-0078-4BB0-A8E1-65C46A721E8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410DDE6-EA8A-4EC4-B743-E22D3991F0B3}"/>
              </a:ext>
            </a:extLst>
          </p:cNvPr>
          <p:cNvSpPr>
            <a:spLocks noGrp="1"/>
          </p:cNvSpPr>
          <p:nvPr>
            <p:ph type="dt" sz="half" idx="10"/>
          </p:nvPr>
        </p:nvSpPr>
        <p:spPr/>
        <p:txBody>
          <a:bodyPr/>
          <a:lstStyle/>
          <a:p>
            <a:fld id="{E85C86C5-E8A6-4EA7-A8B7-E735CF7473B6}" type="datetime1">
              <a:rPr lang="en-US" smtClean="0">
                <a:solidFill>
                  <a:prstClr val="black">
                    <a:tint val="75000"/>
                  </a:prstClr>
                </a:solidFill>
              </a:rPr>
              <a:pPr/>
              <a:t>8/9/2023</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37D2E416-C736-4739-9B5B-4535DCA62FF1}"/>
              </a:ext>
            </a:extLst>
          </p:cNvPr>
          <p:cNvSpPr>
            <a:spLocks noGrp="1"/>
          </p:cNvSpPr>
          <p:nvPr>
            <p:ph type="ftr" sz="quarter" idx="11"/>
          </p:nvPr>
        </p:nvSpPr>
        <p:spPr/>
        <p:txBody>
          <a:bodyPr/>
          <a:lstStyle/>
          <a:p>
            <a:endParaRPr lang="en-ID">
              <a:solidFill>
                <a:prstClr val="black">
                  <a:tint val="75000"/>
                </a:prstClr>
              </a:solidFill>
            </a:endParaRPr>
          </a:p>
        </p:txBody>
      </p:sp>
      <p:sp>
        <p:nvSpPr>
          <p:cNvPr id="6" name="Slide Number Placeholder 5">
            <a:extLst>
              <a:ext uri="{FF2B5EF4-FFF2-40B4-BE49-F238E27FC236}">
                <a16:creationId xmlns:a16="http://schemas.microsoft.com/office/drawing/2014/main" id="{6F81873A-E872-48C2-AB4E-F904E37D5614}"/>
              </a:ext>
            </a:extLst>
          </p:cNvPr>
          <p:cNvSpPr>
            <a:spLocks noGrp="1"/>
          </p:cNvSpPr>
          <p:nvPr>
            <p:ph type="sldNum" sz="quarter" idx="12"/>
          </p:nvPr>
        </p:nvSpPr>
        <p:spPr/>
        <p:txBody>
          <a:bodyPr/>
          <a:lstStyle/>
          <a:p>
            <a:fld id="{BB18696C-D684-43BA-BEA4-17A48BDA6AE7}"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364567230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424507"/>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875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07055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04500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639919"/>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020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0AEF53A-653D-48BC-A474-A0ECA424164C}"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6ECB1E-FB04-465A-A4A4-159E26C5C3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06796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buClrTx/>
              <a:buFontTx/>
              <a:buNone/>
            </a:pPr>
            <a:fld id="{C0AEF53A-653D-48BC-A474-A0ECA424164C}" type="datetimeFigureOut">
              <a:rPr lang="en-US" kern="1200" smtClean="0">
                <a:solidFill>
                  <a:prstClr val="black">
                    <a:tint val="75000"/>
                  </a:prstClr>
                </a:solidFill>
                <a:latin typeface="Calibri"/>
                <a:ea typeface="+mn-ea"/>
                <a:cs typeface="+mn-cs"/>
              </a:rPr>
              <a:pPr>
                <a:buClrTx/>
                <a:buFontTx/>
                <a:buNone/>
              </a:pPr>
              <a:t>8/9/2023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buClrTx/>
              <a:buFontTx/>
              <a:buNone/>
            </a:pPr>
            <a:fld id="{146ECB1E-FB04-465A-A4A4-159E26C5C3B8}"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2038592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90" r:id="rId15"/>
  </p:sldLayoutIdLst>
  <p:transition spd="slow">
    <p:wipe dir="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8546D-DB00-4C11-BDCB-E5E832132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145832E5-4EBD-4BB6-B37B-FE18F0CF8E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F878918-1B77-4CBA-A6C0-41DC70606A7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9635D6C8-1354-4465-89A7-450806F65FB3}" type="datetime1">
              <a:rPr lang="en-US" kern="1200" smtClean="0">
                <a:solidFill>
                  <a:prstClr val="black">
                    <a:tint val="75000"/>
                  </a:prstClr>
                </a:solidFill>
                <a:latin typeface="Calibri"/>
                <a:ea typeface="+mn-ea"/>
              </a:rPr>
              <a:pPr>
                <a:buClrTx/>
                <a:buFontTx/>
                <a:buNone/>
              </a:pPr>
              <a:t>8/9/2023</a:t>
            </a:fld>
            <a:endParaRPr lang="en-ID" kern="1200">
              <a:solidFill>
                <a:prstClr val="black">
                  <a:tint val="75000"/>
                </a:prstClr>
              </a:solidFill>
              <a:latin typeface="Calibri"/>
              <a:ea typeface="+mn-ea"/>
            </a:endParaRPr>
          </a:p>
        </p:txBody>
      </p:sp>
      <p:sp>
        <p:nvSpPr>
          <p:cNvPr id="5" name="Footer Placeholder 4">
            <a:extLst>
              <a:ext uri="{FF2B5EF4-FFF2-40B4-BE49-F238E27FC236}">
                <a16:creationId xmlns:a16="http://schemas.microsoft.com/office/drawing/2014/main" id="{681D3B5C-B81D-4C60-AA95-9E1FFDDD945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ID" kern="1200">
              <a:solidFill>
                <a:prstClr val="black">
                  <a:tint val="75000"/>
                </a:prstClr>
              </a:solidFill>
              <a:latin typeface="Calibri"/>
              <a:ea typeface="+mn-ea"/>
            </a:endParaRPr>
          </a:p>
        </p:txBody>
      </p:sp>
      <p:sp>
        <p:nvSpPr>
          <p:cNvPr id="6" name="Slide Number Placeholder 5">
            <a:extLst>
              <a:ext uri="{FF2B5EF4-FFF2-40B4-BE49-F238E27FC236}">
                <a16:creationId xmlns:a16="http://schemas.microsoft.com/office/drawing/2014/main" id="{7EC34381-D1BA-4A61-B3C2-535F1A9446A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BB18696C-D684-43BA-BEA4-17A48BDA6AE7}" type="slidenum">
              <a:rPr lang="en-ID" kern="1200" smtClean="0">
                <a:solidFill>
                  <a:prstClr val="black">
                    <a:tint val="75000"/>
                  </a:prstClr>
                </a:solidFill>
                <a:latin typeface="Calibri"/>
                <a:ea typeface="+mn-ea"/>
              </a:rPr>
              <a:pPr>
                <a:buClrTx/>
                <a:buFontTx/>
                <a:buNone/>
              </a:pPr>
              <a:t>‹#›</a:t>
            </a:fld>
            <a:endParaRPr lang="en-ID" kern="1200">
              <a:solidFill>
                <a:prstClr val="black">
                  <a:tint val="75000"/>
                </a:prstClr>
              </a:solidFill>
              <a:latin typeface="Calibri"/>
              <a:ea typeface="+mn-ea"/>
            </a:endParaRPr>
          </a:p>
        </p:txBody>
      </p:sp>
    </p:spTree>
    <p:extLst>
      <p:ext uri="{BB962C8B-B14F-4D97-AF65-F5344CB8AC3E}">
        <p14:creationId xmlns:p14="http://schemas.microsoft.com/office/powerpoint/2010/main" val="356772619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spd="slow">
    <p:wipe dir="r"/>
  </p:transition>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g"/><Relationship Id="rId18" Type="http://schemas.openxmlformats.org/officeDocument/2006/relationships/image" Target="../media/image60.png"/><Relationship Id="rId3" Type="http://schemas.openxmlformats.org/officeDocument/2006/relationships/image" Target="../media/image46.jpg"/><Relationship Id="rId21" Type="http://schemas.openxmlformats.org/officeDocument/2006/relationships/image" Target="../media/image32.jp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4.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jpg"/><Relationship Id="rId4" Type="http://schemas.openxmlformats.org/officeDocument/2006/relationships/image" Target="../media/image3.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32.jpg"/><Relationship Id="rId4" Type="http://schemas.openxmlformats.org/officeDocument/2006/relationships/image" Target="../media/image68.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1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66.jpe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81.png"/><Relationship Id="rId4" Type="http://schemas.openxmlformats.org/officeDocument/2006/relationships/image" Target="../media/image77.jp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6.jpeg"/><Relationship Id="rId7" Type="http://schemas.openxmlformats.org/officeDocument/2006/relationships/diagramQuickStyle" Target="../diagrams/quickStyle1.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9.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79.pn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66.jpe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78.png"/><Relationship Id="rId10" Type="http://schemas.openxmlformats.org/officeDocument/2006/relationships/image" Target="../media/image88.png"/><Relationship Id="rId4" Type="http://schemas.openxmlformats.org/officeDocument/2006/relationships/image" Target="../media/image77.jp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92.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s://penataanagraria.atrbpn.go.id/Reforma" TargetMode="External"/><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45.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tiff"/><Relationship Id="rId2" Type="http://schemas.openxmlformats.org/officeDocument/2006/relationships/image" Target="../media/image98.png"/><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99.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5.tiff"/><Relationship Id="rId4" Type="http://schemas.openxmlformats.org/officeDocument/2006/relationships/image" Target="../media/image7.jpe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jpg"/><Relationship Id="rId3" Type="http://schemas.openxmlformats.org/officeDocument/2006/relationships/image" Target="../media/image25.jp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32.jpg"/><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D56A25-634E-49E3-8200-45F1F8812BE1}"/>
              </a:ext>
            </a:extLst>
          </p:cNvPr>
          <p:cNvPicPr>
            <a:picLocks noChangeAspect="1"/>
          </p:cNvPicPr>
          <p:nvPr/>
        </p:nvPicPr>
        <p:blipFill rotWithShape="1">
          <a:blip r:embed="rId2">
            <a:extLst>
              <a:ext uri="{28A0092B-C50C-407E-A947-70E740481C1C}">
                <a14:useLocalDpi xmlns:a14="http://schemas.microsoft.com/office/drawing/2010/main" val="0"/>
              </a:ext>
            </a:extLst>
          </a:blip>
          <a:srcRect t="30607" b="31310"/>
          <a:stretch/>
        </p:blipFill>
        <p:spPr>
          <a:xfrm>
            <a:off x="-268905" y="0"/>
            <a:ext cx="12729810" cy="6858000"/>
          </a:xfrm>
          <a:prstGeom prst="rect">
            <a:avLst/>
          </a:prstGeom>
        </p:spPr>
      </p:pic>
      <p:pic>
        <p:nvPicPr>
          <p:cNvPr id="44" name="Google Shape;711;p60">
            <a:extLst>
              <a:ext uri="{FF2B5EF4-FFF2-40B4-BE49-F238E27FC236}">
                <a16:creationId xmlns:a16="http://schemas.microsoft.com/office/drawing/2014/main" id="{2162AD40-B4F1-4A2E-A807-EE859B79481E}"/>
              </a:ext>
            </a:extLst>
          </p:cNvPr>
          <p:cNvPicPr preferRelativeResize="0"/>
          <p:nvPr/>
        </p:nvPicPr>
        <p:blipFill rotWithShape="1">
          <a:blip r:embed="rId3">
            <a:alphaModFix amt="85000"/>
          </a:blip>
          <a:srcRect t="18288" b="30506"/>
          <a:stretch/>
        </p:blipFill>
        <p:spPr>
          <a:xfrm>
            <a:off x="-268905" y="5110719"/>
            <a:ext cx="12729810" cy="1777762"/>
          </a:xfrm>
          <a:prstGeom prst="rect">
            <a:avLst/>
          </a:prstGeom>
          <a:noFill/>
          <a:ln>
            <a:noFill/>
          </a:ln>
        </p:spPr>
      </p:pic>
      <p:sp>
        <p:nvSpPr>
          <p:cNvPr id="45" name="TextBox 44">
            <a:extLst>
              <a:ext uri="{FF2B5EF4-FFF2-40B4-BE49-F238E27FC236}">
                <a16:creationId xmlns:a16="http://schemas.microsoft.com/office/drawing/2014/main" id="{9C3CEFCE-C7B0-4806-A803-657529E74804}"/>
              </a:ext>
            </a:extLst>
          </p:cNvPr>
          <p:cNvSpPr txBox="1"/>
          <p:nvPr/>
        </p:nvSpPr>
        <p:spPr>
          <a:xfrm>
            <a:off x="63614" y="5014415"/>
            <a:ext cx="12128386" cy="461665"/>
          </a:xfrm>
          <a:prstGeom prst="rect">
            <a:avLst/>
          </a:prstGeom>
          <a:noFill/>
        </p:spPr>
        <p:txBody>
          <a:bodyPr wrap="square" rtlCol="0">
            <a:spAutoFit/>
          </a:bodyPr>
          <a:lstStyle/>
          <a:p>
            <a:pPr algn="ctr"/>
            <a:r>
              <a:rPr lang="en-AU" sz="2400" b="1" dirty="0">
                <a:latin typeface="Century Gothic" panose="020B0502020202020204" pitchFamily="34" charset="0"/>
                <a:cs typeface="Segoe UI" panose="020B0502040204020203" pitchFamily="34" charset="0"/>
              </a:rPr>
              <a:t>Wakil </a:t>
            </a:r>
            <a:r>
              <a:rPr lang="en-AU" sz="2400" b="1" dirty="0" err="1">
                <a:latin typeface="Century Gothic" panose="020B0502020202020204" pitchFamily="34" charset="0"/>
                <a:cs typeface="Segoe UI" panose="020B0502040204020203" pitchFamily="34" charset="0"/>
              </a:rPr>
              <a:t>Menteri</a:t>
            </a:r>
            <a:r>
              <a:rPr lang="en-AU" sz="2400" b="1" dirty="0">
                <a:latin typeface="Century Gothic" panose="020B0502020202020204" pitchFamily="34" charset="0"/>
                <a:cs typeface="Segoe UI" panose="020B0502040204020203" pitchFamily="34" charset="0"/>
              </a:rPr>
              <a:t> </a:t>
            </a:r>
            <a:r>
              <a:rPr lang="en-AU" sz="2400" b="1" dirty="0" err="1">
                <a:latin typeface="Century Gothic" panose="020B0502020202020204" pitchFamily="34" charset="0"/>
                <a:cs typeface="Segoe UI" panose="020B0502040204020203" pitchFamily="34" charset="0"/>
              </a:rPr>
              <a:t>Agraria</a:t>
            </a:r>
            <a:r>
              <a:rPr lang="en-AU" sz="2400" b="1" dirty="0">
                <a:latin typeface="Century Gothic" panose="020B0502020202020204" pitchFamily="34" charset="0"/>
                <a:cs typeface="Segoe UI" panose="020B0502040204020203" pitchFamily="34" charset="0"/>
              </a:rPr>
              <a:t> </a:t>
            </a:r>
            <a:r>
              <a:rPr lang="en-AU" sz="2400" b="1" dirty="0" err="1">
                <a:latin typeface="Century Gothic" panose="020B0502020202020204" pitchFamily="34" charset="0"/>
                <a:cs typeface="Segoe UI" panose="020B0502040204020203" pitchFamily="34" charset="0"/>
              </a:rPr>
              <a:t>dan</a:t>
            </a:r>
            <a:r>
              <a:rPr lang="en-AU" sz="2400" b="1" dirty="0">
                <a:latin typeface="Century Gothic" panose="020B0502020202020204" pitchFamily="34" charset="0"/>
                <a:cs typeface="Segoe UI" panose="020B0502040204020203" pitchFamily="34" charset="0"/>
              </a:rPr>
              <a:t> Tata </a:t>
            </a:r>
            <a:r>
              <a:rPr lang="en-AU" sz="2400" b="1" dirty="0" err="1">
                <a:latin typeface="Century Gothic" panose="020B0502020202020204" pitchFamily="34" charset="0"/>
                <a:cs typeface="Segoe UI" panose="020B0502040204020203" pitchFamily="34" charset="0"/>
              </a:rPr>
              <a:t>Ruang</a:t>
            </a:r>
            <a:r>
              <a:rPr lang="en-AU" sz="2400" b="1" dirty="0">
                <a:latin typeface="Century Gothic" panose="020B0502020202020204" pitchFamily="34" charset="0"/>
                <a:cs typeface="Segoe UI" panose="020B0502040204020203" pitchFamily="34" charset="0"/>
              </a:rPr>
              <a:t>/Wakil </a:t>
            </a:r>
            <a:r>
              <a:rPr lang="en-AU" sz="2400" b="1" dirty="0" err="1">
                <a:latin typeface="Century Gothic" panose="020B0502020202020204" pitchFamily="34" charset="0"/>
                <a:cs typeface="Segoe UI" panose="020B0502040204020203" pitchFamily="34" charset="0"/>
              </a:rPr>
              <a:t>Kepala</a:t>
            </a:r>
            <a:r>
              <a:rPr lang="en-AU" sz="2400" b="1" dirty="0">
                <a:latin typeface="Century Gothic" panose="020B0502020202020204" pitchFamily="34" charset="0"/>
                <a:cs typeface="Segoe UI" panose="020B0502040204020203" pitchFamily="34" charset="0"/>
              </a:rPr>
              <a:t> </a:t>
            </a:r>
            <a:r>
              <a:rPr lang="en-AU" sz="2400" b="1" dirty="0" err="1">
                <a:latin typeface="Century Gothic" panose="020B0502020202020204" pitchFamily="34" charset="0"/>
                <a:cs typeface="Segoe UI" panose="020B0502040204020203" pitchFamily="34" charset="0"/>
              </a:rPr>
              <a:t>Badan</a:t>
            </a:r>
            <a:r>
              <a:rPr lang="en-AU" sz="2400" b="1" dirty="0">
                <a:latin typeface="Century Gothic" panose="020B0502020202020204" pitchFamily="34" charset="0"/>
                <a:cs typeface="Segoe UI" panose="020B0502040204020203" pitchFamily="34" charset="0"/>
              </a:rPr>
              <a:t> </a:t>
            </a:r>
            <a:r>
              <a:rPr lang="en-AU" sz="2400" b="1" dirty="0" err="1">
                <a:latin typeface="Century Gothic" panose="020B0502020202020204" pitchFamily="34" charset="0"/>
                <a:cs typeface="Segoe UI" panose="020B0502040204020203" pitchFamily="34" charset="0"/>
              </a:rPr>
              <a:t>Pertanahan</a:t>
            </a:r>
            <a:r>
              <a:rPr lang="en-AU" sz="2400" b="1" dirty="0">
                <a:latin typeface="Century Gothic" panose="020B0502020202020204" pitchFamily="34" charset="0"/>
                <a:cs typeface="Segoe UI" panose="020B0502040204020203" pitchFamily="34" charset="0"/>
              </a:rPr>
              <a:t> </a:t>
            </a:r>
            <a:r>
              <a:rPr lang="en-AU" sz="2400" b="1" dirty="0" err="1">
                <a:latin typeface="Century Gothic" panose="020B0502020202020204" pitchFamily="34" charset="0"/>
                <a:cs typeface="Segoe UI" panose="020B0502040204020203" pitchFamily="34" charset="0"/>
              </a:rPr>
              <a:t>Nasional</a:t>
            </a:r>
            <a:endParaRPr lang="id-ID" sz="1600" b="1" dirty="0">
              <a:latin typeface="Century Gothic" panose="020B0502020202020204" pitchFamily="34" charset="0"/>
              <a:cs typeface="Segoe UI" panose="020B0502040204020203" pitchFamily="34" charset="0"/>
            </a:endParaRPr>
          </a:p>
        </p:txBody>
      </p:sp>
      <p:sp>
        <p:nvSpPr>
          <p:cNvPr id="46" name="Rectangle 45">
            <a:extLst>
              <a:ext uri="{FF2B5EF4-FFF2-40B4-BE49-F238E27FC236}">
                <a16:creationId xmlns:a16="http://schemas.microsoft.com/office/drawing/2014/main" id="{FA42075A-D2AD-4A4A-8144-5D1328D9C090}"/>
              </a:ext>
            </a:extLst>
          </p:cNvPr>
          <p:cNvSpPr/>
          <p:nvPr/>
        </p:nvSpPr>
        <p:spPr>
          <a:xfrm>
            <a:off x="36225" y="4143996"/>
            <a:ext cx="12155775" cy="954107"/>
          </a:xfrm>
          <a:prstGeom prst="rect">
            <a:avLst/>
          </a:prstGeom>
        </p:spPr>
        <p:txBody>
          <a:bodyPr wrap="square">
            <a:spAutoFit/>
          </a:bodyPr>
          <a:lstStyle/>
          <a:p>
            <a:pPr algn="ctr"/>
            <a:r>
              <a:rPr lang="en-US" sz="1600" b="1" dirty="0">
                <a:latin typeface="Century Gothic" panose="020B0502020202020204" pitchFamily="34" charset="0"/>
              </a:rPr>
              <a:t>Jakarta, 10 </a:t>
            </a:r>
            <a:r>
              <a:rPr lang="en-US" sz="1600" b="1" dirty="0" err="1">
                <a:latin typeface="Century Gothic" panose="020B0502020202020204" pitchFamily="34" charset="0"/>
              </a:rPr>
              <a:t>Agustus</a:t>
            </a:r>
            <a:r>
              <a:rPr lang="en-US" sz="1600" b="1" dirty="0">
                <a:latin typeface="Century Gothic" panose="020B0502020202020204" pitchFamily="34" charset="0"/>
              </a:rPr>
              <a:t> 2023</a:t>
            </a:r>
          </a:p>
          <a:p>
            <a:pPr algn="ctr"/>
            <a:endParaRPr lang="en-US" sz="1600" b="1" dirty="0">
              <a:latin typeface="Century Gothic" panose="020B0502020202020204" pitchFamily="34" charset="0"/>
            </a:endParaRPr>
          </a:p>
          <a:p>
            <a:pPr algn="ctr"/>
            <a:r>
              <a:rPr lang="id-ID" sz="2400" b="1" dirty="0"/>
              <a:t>Raja Juli Antoni, Ph.D</a:t>
            </a:r>
            <a:endParaRPr lang="en-US" sz="2400" b="1" dirty="0">
              <a:latin typeface="Century Gothic" panose="020B0502020202020204" pitchFamily="34" charset="0"/>
            </a:endParaRPr>
          </a:p>
        </p:txBody>
      </p:sp>
      <p:sp>
        <p:nvSpPr>
          <p:cNvPr id="47" name="Flowchart: Connector 46">
            <a:extLst>
              <a:ext uri="{FF2B5EF4-FFF2-40B4-BE49-F238E27FC236}">
                <a16:creationId xmlns:a16="http://schemas.microsoft.com/office/drawing/2014/main" id="{9A8CF72D-E6A9-4241-9714-16DAD3A25E49}"/>
              </a:ext>
            </a:extLst>
          </p:cNvPr>
          <p:cNvSpPr/>
          <p:nvPr/>
        </p:nvSpPr>
        <p:spPr>
          <a:xfrm>
            <a:off x="229547" y="207622"/>
            <a:ext cx="975437" cy="94754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bject 4">
            <a:extLst>
              <a:ext uri="{FF2B5EF4-FFF2-40B4-BE49-F238E27FC236}">
                <a16:creationId xmlns:a16="http://schemas.microsoft.com/office/drawing/2014/main" id="{3FDA1C78-2C7B-4DC6-BD50-3D7F5072B5FA}"/>
              </a:ext>
            </a:extLst>
          </p:cNvPr>
          <p:cNvSpPr/>
          <p:nvPr/>
        </p:nvSpPr>
        <p:spPr>
          <a:xfrm>
            <a:off x="352512" y="344192"/>
            <a:ext cx="674914" cy="654862"/>
          </a:xfrm>
          <a:prstGeom prst="rect">
            <a:avLst/>
          </a:prstGeom>
          <a:blipFill>
            <a:blip r:embed="rId4" cstate="print"/>
            <a:stretch>
              <a:fillRect/>
            </a:stretch>
          </a:blipFill>
        </p:spPr>
        <p:txBody>
          <a:bodyPr wrap="square" lIns="0" tIns="0" rIns="0" bIns="0" rtlCol="0">
            <a:noAutofit/>
          </a:bodyPr>
          <a:lstStyle/>
          <a:p>
            <a:endParaRPr/>
          </a:p>
        </p:txBody>
      </p:sp>
      <p:sp>
        <p:nvSpPr>
          <p:cNvPr id="49" name="Rectangle: Rounded Corners 48">
            <a:extLst>
              <a:ext uri="{FF2B5EF4-FFF2-40B4-BE49-F238E27FC236}">
                <a16:creationId xmlns:a16="http://schemas.microsoft.com/office/drawing/2014/main" id="{70A7C0AD-FFAD-4904-A165-55BB3DF89007}"/>
              </a:ext>
            </a:extLst>
          </p:cNvPr>
          <p:cNvSpPr/>
          <p:nvPr/>
        </p:nvSpPr>
        <p:spPr>
          <a:xfrm>
            <a:off x="8975189" y="288491"/>
            <a:ext cx="2947514" cy="8823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6C9CD831-EDED-42C1-9F3B-2D246F9DC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3798" y="475018"/>
            <a:ext cx="445195" cy="479327"/>
          </a:xfrm>
          <a:prstGeom prst="rect">
            <a:avLst/>
          </a:prstGeom>
        </p:spPr>
      </p:pic>
      <p:pic>
        <p:nvPicPr>
          <p:cNvPr id="51" name="Picture 50">
            <a:extLst>
              <a:ext uri="{FF2B5EF4-FFF2-40B4-BE49-F238E27FC236}">
                <a16:creationId xmlns:a16="http://schemas.microsoft.com/office/drawing/2014/main" id="{E77FEBF5-5E94-4485-AB9F-12B2A5C96216}"/>
              </a:ext>
            </a:extLst>
          </p:cNvPr>
          <p:cNvPicPr>
            <a:picLocks noChangeAspect="1"/>
          </p:cNvPicPr>
          <p:nvPr/>
        </p:nvPicPr>
        <p:blipFill>
          <a:blip r:embed="rId6" cstate="print"/>
          <a:stretch>
            <a:fillRect/>
          </a:stretch>
        </p:blipFill>
        <p:spPr>
          <a:xfrm>
            <a:off x="10638346" y="487799"/>
            <a:ext cx="458124" cy="483779"/>
          </a:xfrm>
          <a:prstGeom prst="rect">
            <a:avLst/>
          </a:prstGeom>
        </p:spPr>
      </p:pic>
      <p:pic>
        <p:nvPicPr>
          <p:cNvPr id="52" name="Picture 2" descr="C:\Users\DELL\Downloads\G20 Indonesia 2022.png">
            <a:extLst>
              <a:ext uri="{FF2B5EF4-FFF2-40B4-BE49-F238E27FC236}">
                <a16:creationId xmlns:a16="http://schemas.microsoft.com/office/drawing/2014/main" id="{010993AB-C156-482C-ADDC-73EDBF160436}"/>
              </a:ext>
            </a:extLst>
          </p:cNvPr>
          <p:cNvPicPr>
            <a:picLocks noChangeAspect="1" noChangeArrowheads="1"/>
          </p:cNvPicPr>
          <p:nvPr/>
        </p:nvPicPr>
        <p:blipFill>
          <a:blip r:embed="rId7" cstate="print"/>
          <a:srcRect/>
          <a:stretch>
            <a:fillRect/>
          </a:stretch>
        </p:blipFill>
        <p:spPr bwMode="auto">
          <a:xfrm>
            <a:off x="9778807" y="378374"/>
            <a:ext cx="975437" cy="731363"/>
          </a:xfrm>
          <a:prstGeom prst="rect">
            <a:avLst/>
          </a:prstGeom>
          <a:noFill/>
        </p:spPr>
      </p:pic>
      <p:grpSp>
        <p:nvGrpSpPr>
          <p:cNvPr id="53" name="Group 52">
            <a:extLst>
              <a:ext uri="{FF2B5EF4-FFF2-40B4-BE49-F238E27FC236}">
                <a16:creationId xmlns:a16="http://schemas.microsoft.com/office/drawing/2014/main" id="{01A4F021-6187-4A3C-812D-C09C92F6907D}"/>
              </a:ext>
            </a:extLst>
          </p:cNvPr>
          <p:cNvGrpSpPr/>
          <p:nvPr/>
        </p:nvGrpSpPr>
        <p:grpSpPr>
          <a:xfrm>
            <a:off x="678935" y="6078238"/>
            <a:ext cx="10910553" cy="524011"/>
            <a:chOff x="678935" y="6126366"/>
            <a:chExt cx="10910553" cy="524011"/>
          </a:xfrm>
        </p:grpSpPr>
        <p:sp>
          <p:nvSpPr>
            <p:cNvPr id="54" name="Rectangle: Rounded Corners 53">
              <a:extLst>
                <a:ext uri="{FF2B5EF4-FFF2-40B4-BE49-F238E27FC236}">
                  <a16:creationId xmlns:a16="http://schemas.microsoft.com/office/drawing/2014/main" id="{F925E2BD-F9D1-4A97-AF7E-3095CB1CDB78}"/>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21445A54-B239-440B-A011-44A61D96D6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58" name="Title 1">
            <a:extLst>
              <a:ext uri="{FF2B5EF4-FFF2-40B4-BE49-F238E27FC236}">
                <a16:creationId xmlns:a16="http://schemas.microsoft.com/office/drawing/2014/main" id="{1E52F989-C485-43FD-BB68-6073A977C311}"/>
              </a:ext>
            </a:extLst>
          </p:cNvPr>
          <p:cNvSpPr txBox="1">
            <a:spLocks/>
          </p:cNvSpPr>
          <p:nvPr/>
        </p:nvSpPr>
        <p:spPr>
          <a:xfrm>
            <a:off x="-24158" y="1457845"/>
            <a:ext cx="12145766" cy="92319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a:latin typeface="Century Gothic" panose="020B0502020202020204" pitchFamily="34" charset="0"/>
                <a:ea typeface="Cambria" panose="02040503050406030204" pitchFamily="18" charset="0"/>
                <a:cs typeface="Segoe UI" panose="020B0502040204020203" pitchFamily="34" charset="0"/>
              </a:rPr>
              <a:t>Menuju</a:t>
            </a:r>
            <a:r>
              <a:rPr lang="en-US" sz="4400" b="1" dirty="0">
                <a:latin typeface="Century Gothic" panose="020B0502020202020204" pitchFamily="34" charset="0"/>
                <a:ea typeface="Cambria" panose="02040503050406030204" pitchFamily="18" charset="0"/>
                <a:cs typeface="Segoe UI" panose="020B0502040204020203" pitchFamily="34" charset="0"/>
              </a:rPr>
              <a:t> GTRA </a:t>
            </a:r>
            <a:r>
              <a:rPr lang="en-US" sz="4400" b="1" i="1" dirty="0">
                <a:latin typeface="Century Gothic" panose="020B0502020202020204" pitchFamily="34" charset="0"/>
                <a:ea typeface="Cambria" panose="02040503050406030204" pitchFamily="18" charset="0"/>
                <a:cs typeface="Segoe UI" panose="020B0502040204020203" pitchFamily="34" charset="0"/>
              </a:rPr>
              <a:t>Summit</a:t>
            </a:r>
            <a:r>
              <a:rPr lang="en-US" sz="4400" b="1" dirty="0">
                <a:latin typeface="Century Gothic" panose="020B0502020202020204" pitchFamily="34" charset="0"/>
                <a:ea typeface="Cambria" panose="02040503050406030204" pitchFamily="18" charset="0"/>
                <a:cs typeface="Segoe UI" panose="020B0502040204020203" pitchFamily="34" charset="0"/>
              </a:rPr>
              <a:t> </a:t>
            </a:r>
            <a:r>
              <a:rPr lang="en-US" sz="4400" b="1" dirty="0" err="1">
                <a:latin typeface="Century Gothic" panose="020B0502020202020204" pitchFamily="34" charset="0"/>
                <a:ea typeface="Cambria" panose="02040503050406030204" pitchFamily="18" charset="0"/>
                <a:cs typeface="Segoe UI" panose="020B0502040204020203" pitchFamily="34" charset="0"/>
              </a:rPr>
              <a:t>Kepulauan</a:t>
            </a:r>
            <a:r>
              <a:rPr lang="en-US" sz="4400" b="1" dirty="0">
                <a:latin typeface="Century Gothic" panose="020B0502020202020204" pitchFamily="34" charset="0"/>
                <a:ea typeface="Cambria" panose="02040503050406030204" pitchFamily="18" charset="0"/>
                <a:cs typeface="Segoe UI" panose="020B0502040204020203" pitchFamily="34" charset="0"/>
              </a:rPr>
              <a:t> Riau 2023</a:t>
            </a:r>
          </a:p>
          <a:p>
            <a:endParaRPr lang="en-US" sz="2800" b="1" dirty="0">
              <a:latin typeface="Century Gothic" panose="020B0502020202020204" pitchFamily="34" charset="0"/>
              <a:ea typeface="Cambria" panose="02040503050406030204" pitchFamily="18" charset="0"/>
              <a:cs typeface="Segoe UI" panose="020B0502040204020203" pitchFamily="34" charset="0"/>
            </a:endParaRPr>
          </a:p>
          <a:p>
            <a:r>
              <a:rPr lang="en-US" sz="2800" b="1" dirty="0" err="1">
                <a:latin typeface="Century Gothic" panose="020B0502020202020204" pitchFamily="34" charset="0"/>
                <a:ea typeface="Cambria" panose="02040503050406030204" pitchFamily="18" charset="0"/>
                <a:cs typeface="Segoe UI" panose="020B0502040204020203" pitchFamily="34" charset="0"/>
              </a:rPr>
              <a:t>Refleksi</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Reforma</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Agraria</a:t>
            </a:r>
            <a:endParaRPr lang="en-US" sz="2800" b="1" dirty="0">
              <a:latin typeface="Century Gothic" panose="020B0502020202020204" pitchFamily="34" charset="0"/>
              <a:ea typeface="Cambria" panose="02040503050406030204" pitchFamily="18" charset="0"/>
              <a:cs typeface="Segoe UI" panose="020B0502040204020203" pitchFamily="34" charset="0"/>
            </a:endParaRPr>
          </a:p>
          <a:p>
            <a:r>
              <a:rPr lang="en-US" sz="2800" b="1" dirty="0" err="1">
                <a:latin typeface="Century Gothic" panose="020B0502020202020204" pitchFamily="34" charset="0"/>
                <a:ea typeface="Cambria" panose="02040503050406030204" pitchFamily="18" charset="0"/>
                <a:cs typeface="Segoe UI" panose="020B0502040204020203" pitchFamily="34" charset="0"/>
              </a:rPr>
              <a:t>dari</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Deklarasi</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Wakatobi</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Menuju</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Deklarasi</a:t>
            </a:r>
            <a:r>
              <a:rPr lang="en-US" sz="2800" b="1" dirty="0">
                <a:latin typeface="Century Gothic" panose="020B0502020202020204" pitchFamily="34" charset="0"/>
                <a:ea typeface="Cambria" panose="02040503050406030204" pitchFamily="18" charset="0"/>
                <a:cs typeface="Segoe UI" panose="020B0502040204020203" pitchFamily="34" charset="0"/>
              </a:rPr>
              <a:t> </a:t>
            </a:r>
            <a:r>
              <a:rPr lang="en-US" sz="2800" b="1" dirty="0" err="1">
                <a:latin typeface="Century Gothic" panose="020B0502020202020204" pitchFamily="34" charset="0"/>
                <a:ea typeface="Cambria" panose="02040503050406030204" pitchFamily="18" charset="0"/>
                <a:cs typeface="Segoe UI" panose="020B0502040204020203" pitchFamily="34" charset="0"/>
              </a:rPr>
              <a:t>Karimun</a:t>
            </a:r>
            <a:endParaRPr lang="en-ID" sz="2800" b="1" dirty="0">
              <a:latin typeface="Century Gothic" panose="020B0502020202020204" pitchFamily="34" charset="0"/>
              <a:ea typeface="Cambria" panose="02040503050406030204" pitchFamily="18" charset="0"/>
              <a:cs typeface="Segoe UI" panose="020B0502040204020203" pitchFamily="34" charset="0"/>
            </a:endParaRPr>
          </a:p>
        </p:txBody>
      </p:sp>
      <p:pic>
        <p:nvPicPr>
          <p:cNvPr id="59" name="object 28">
            <a:extLst>
              <a:ext uri="{FF2B5EF4-FFF2-40B4-BE49-F238E27FC236}">
                <a16:creationId xmlns:a16="http://schemas.microsoft.com/office/drawing/2014/main" id="{625CCC29-6DDE-4158-A4FF-523F06D0AA24}"/>
              </a:ext>
            </a:extLst>
          </p:cNvPr>
          <p:cNvPicPr/>
          <p:nvPr/>
        </p:nvPicPr>
        <p:blipFill>
          <a:blip r:embed="rId9" cstate="print"/>
          <a:stretch>
            <a:fillRect/>
          </a:stretch>
        </p:blipFill>
        <p:spPr>
          <a:xfrm>
            <a:off x="9213718" y="344192"/>
            <a:ext cx="693645" cy="765545"/>
          </a:xfrm>
          <a:prstGeom prst="rect">
            <a:avLst/>
          </a:prstGeom>
        </p:spPr>
      </p:pic>
    </p:spTree>
    <p:extLst>
      <p:ext uri="{BB962C8B-B14F-4D97-AF65-F5344CB8AC3E}">
        <p14:creationId xmlns:p14="http://schemas.microsoft.com/office/powerpoint/2010/main" val="85431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4"/>
          <p:cNvSpPr/>
          <p:nvPr/>
        </p:nvSpPr>
        <p:spPr>
          <a:xfrm>
            <a:off x="651368" y="2600556"/>
            <a:ext cx="2765603" cy="769406"/>
          </a:xfrm>
          <a:prstGeom prst="roundRect">
            <a:avLst>
              <a:gd name="adj" fmla="val 16667"/>
            </a:avLst>
          </a:prstGeom>
          <a:solidFill>
            <a:srgbClr val="FEC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Century Gothic"/>
                <a:ea typeface="Century Gothic"/>
                <a:cs typeface="Century Gothic"/>
                <a:sym typeface="Century Gothic"/>
              </a:rPr>
              <a:t>Tim Reforma Agraria Nasional</a:t>
            </a:r>
            <a:endParaRPr/>
          </a:p>
        </p:txBody>
      </p:sp>
      <p:pic>
        <p:nvPicPr>
          <p:cNvPr id="571" name="Google Shape;571;p44" descr="Diagram  Description automatically generated"/>
          <p:cNvPicPr preferRelativeResize="0"/>
          <p:nvPr/>
        </p:nvPicPr>
        <p:blipFill rotWithShape="1">
          <a:blip r:embed="rId3">
            <a:alphaModFix/>
          </a:blip>
          <a:srcRect l="23780" t="1947" r="30289"/>
          <a:stretch/>
        </p:blipFill>
        <p:spPr>
          <a:xfrm>
            <a:off x="4650298" y="1270488"/>
            <a:ext cx="1145153" cy="1373745"/>
          </a:xfrm>
          <a:prstGeom prst="rect">
            <a:avLst/>
          </a:prstGeom>
          <a:noFill/>
          <a:ln>
            <a:noFill/>
          </a:ln>
        </p:spPr>
      </p:pic>
      <p:sp>
        <p:nvSpPr>
          <p:cNvPr id="572" name="Google Shape;572;p44"/>
          <p:cNvSpPr txBox="1"/>
          <p:nvPr/>
        </p:nvSpPr>
        <p:spPr>
          <a:xfrm>
            <a:off x="3578434" y="1270488"/>
            <a:ext cx="1145152" cy="79488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800"/>
              <a:buFont typeface="Century Gothic"/>
              <a:buNone/>
            </a:pPr>
            <a:r>
              <a:rPr lang="en-US" sz="1800" b="1">
                <a:solidFill>
                  <a:schemeClr val="dk1"/>
                </a:solidFill>
                <a:latin typeface="Century Gothic"/>
                <a:ea typeface="Century Gothic"/>
                <a:cs typeface="Century Gothic"/>
                <a:sym typeface="Century Gothic"/>
              </a:rPr>
              <a:t>Ketua</a:t>
            </a:r>
            <a:endParaRPr sz="1800" b="1">
              <a:solidFill>
                <a:schemeClr val="dk1"/>
              </a:solidFill>
              <a:latin typeface="Century Gothic"/>
              <a:ea typeface="Century Gothic"/>
              <a:cs typeface="Century Gothic"/>
              <a:sym typeface="Century Gothic"/>
            </a:endParaRPr>
          </a:p>
        </p:txBody>
      </p:sp>
      <p:sp>
        <p:nvSpPr>
          <p:cNvPr id="573" name="Google Shape;573;p44"/>
          <p:cNvSpPr txBox="1"/>
          <p:nvPr/>
        </p:nvSpPr>
        <p:spPr>
          <a:xfrm>
            <a:off x="3536222" y="2867447"/>
            <a:ext cx="1218447" cy="79488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800"/>
              <a:buFont typeface="Century Gothic"/>
              <a:buNone/>
            </a:pPr>
            <a:r>
              <a:rPr lang="en-US" sz="1800" b="1">
                <a:solidFill>
                  <a:schemeClr val="dk1"/>
                </a:solidFill>
                <a:latin typeface="Century Gothic"/>
                <a:ea typeface="Century Gothic"/>
                <a:cs typeface="Century Gothic"/>
                <a:sym typeface="Century Gothic"/>
              </a:rPr>
              <a:t>Anggota</a:t>
            </a:r>
            <a:endParaRPr sz="1800" b="1">
              <a:solidFill>
                <a:schemeClr val="dk1"/>
              </a:solidFill>
              <a:latin typeface="Century Gothic"/>
              <a:ea typeface="Century Gothic"/>
              <a:cs typeface="Century Gothic"/>
              <a:sym typeface="Century Gothic"/>
            </a:endParaRPr>
          </a:p>
        </p:txBody>
      </p:sp>
      <p:sp>
        <p:nvSpPr>
          <p:cNvPr id="574" name="Google Shape;574;p44"/>
          <p:cNvSpPr/>
          <p:nvPr/>
        </p:nvSpPr>
        <p:spPr>
          <a:xfrm>
            <a:off x="4825448" y="2967093"/>
            <a:ext cx="571077" cy="60026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pic>
        <p:nvPicPr>
          <p:cNvPr id="575" name="Google Shape;575;p44"/>
          <p:cNvPicPr preferRelativeResize="0"/>
          <p:nvPr/>
        </p:nvPicPr>
        <p:blipFill rotWithShape="1">
          <a:blip r:embed="rId5">
            <a:alphaModFix/>
          </a:blip>
          <a:srcRect/>
          <a:stretch/>
        </p:blipFill>
        <p:spPr>
          <a:xfrm>
            <a:off x="4650298" y="3896813"/>
            <a:ext cx="2535449" cy="637952"/>
          </a:xfrm>
          <a:prstGeom prst="rect">
            <a:avLst/>
          </a:prstGeom>
          <a:noFill/>
          <a:ln>
            <a:noFill/>
          </a:ln>
        </p:spPr>
      </p:pic>
      <p:pic>
        <p:nvPicPr>
          <p:cNvPr id="576" name="Google Shape;576;p44" descr="Logo  Description automatically generated"/>
          <p:cNvPicPr preferRelativeResize="0"/>
          <p:nvPr/>
        </p:nvPicPr>
        <p:blipFill rotWithShape="1">
          <a:blip r:embed="rId6">
            <a:alphaModFix/>
          </a:blip>
          <a:srcRect/>
          <a:stretch/>
        </p:blipFill>
        <p:spPr>
          <a:xfrm>
            <a:off x="7540885" y="4942907"/>
            <a:ext cx="766758" cy="987840"/>
          </a:xfrm>
          <a:prstGeom prst="rect">
            <a:avLst/>
          </a:prstGeom>
          <a:noFill/>
          <a:ln>
            <a:noFill/>
          </a:ln>
        </p:spPr>
      </p:pic>
      <p:pic>
        <p:nvPicPr>
          <p:cNvPr id="577" name="Google Shape;577;p44" descr="Logo  Description automatically generated"/>
          <p:cNvPicPr preferRelativeResize="0"/>
          <p:nvPr/>
        </p:nvPicPr>
        <p:blipFill rotWithShape="1">
          <a:blip r:embed="rId7">
            <a:alphaModFix/>
          </a:blip>
          <a:srcRect/>
          <a:stretch/>
        </p:blipFill>
        <p:spPr>
          <a:xfrm>
            <a:off x="11127986" y="3924672"/>
            <a:ext cx="958891" cy="895082"/>
          </a:xfrm>
          <a:prstGeom prst="rect">
            <a:avLst/>
          </a:prstGeom>
          <a:noFill/>
          <a:ln>
            <a:noFill/>
          </a:ln>
        </p:spPr>
      </p:pic>
      <p:pic>
        <p:nvPicPr>
          <p:cNvPr id="578" name="Google Shape;578;p44" descr="Logo  Description automatically generated"/>
          <p:cNvPicPr preferRelativeResize="0"/>
          <p:nvPr/>
        </p:nvPicPr>
        <p:blipFill rotWithShape="1">
          <a:blip r:embed="rId8">
            <a:alphaModFix/>
          </a:blip>
          <a:srcRect/>
          <a:stretch/>
        </p:blipFill>
        <p:spPr>
          <a:xfrm>
            <a:off x="10018296" y="3994550"/>
            <a:ext cx="753510" cy="707672"/>
          </a:xfrm>
          <a:prstGeom prst="rect">
            <a:avLst/>
          </a:prstGeom>
          <a:noFill/>
          <a:ln>
            <a:noFill/>
          </a:ln>
        </p:spPr>
      </p:pic>
      <p:pic>
        <p:nvPicPr>
          <p:cNvPr id="579" name="Google Shape;579;p44" descr="A picture containing text  Description automatically generated"/>
          <p:cNvPicPr preferRelativeResize="0"/>
          <p:nvPr/>
        </p:nvPicPr>
        <p:blipFill rotWithShape="1">
          <a:blip r:embed="rId9">
            <a:alphaModFix/>
          </a:blip>
          <a:srcRect/>
          <a:stretch/>
        </p:blipFill>
        <p:spPr>
          <a:xfrm>
            <a:off x="6223541" y="4924050"/>
            <a:ext cx="934081" cy="962273"/>
          </a:xfrm>
          <a:prstGeom prst="rect">
            <a:avLst/>
          </a:prstGeom>
          <a:noFill/>
          <a:ln>
            <a:noFill/>
          </a:ln>
        </p:spPr>
      </p:pic>
      <p:pic>
        <p:nvPicPr>
          <p:cNvPr id="580" name="Google Shape;580;p44" descr="Logo, company name  Description automatically generated"/>
          <p:cNvPicPr preferRelativeResize="0"/>
          <p:nvPr/>
        </p:nvPicPr>
        <p:blipFill rotWithShape="1">
          <a:blip r:embed="rId10">
            <a:alphaModFix/>
          </a:blip>
          <a:srcRect/>
          <a:stretch/>
        </p:blipFill>
        <p:spPr>
          <a:xfrm>
            <a:off x="7331187" y="3772395"/>
            <a:ext cx="1397314" cy="987839"/>
          </a:xfrm>
          <a:prstGeom prst="rect">
            <a:avLst/>
          </a:prstGeom>
          <a:noFill/>
          <a:ln>
            <a:noFill/>
          </a:ln>
        </p:spPr>
      </p:pic>
      <p:pic>
        <p:nvPicPr>
          <p:cNvPr id="581" name="Google Shape;581;p44" descr="A picture containing text  Description automatically generated"/>
          <p:cNvPicPr preferRelativeResize="0"/>
          <p:nvPr/>
        </p:nvPicPr>
        <p:blipFill rotWithShape="1">
          <a:blip r:embed="rId11">
            <a:alphaModFix/>
          </a:blip>
          <a:srcRect/>
          <a:stretch/>
        </p:blipFill>
        <p:spPr>
          <a:xfrm>
            <a:off x="4723585" y="4892041"/>
            <a:ext cx="1302775" cy="1055207"/>
          </a:xfrm>
          <a:prstGeom prst="rect">
            <a:avLst/>
          </a:prstGeom>
          <a:noFill/>
          <a:ln>
            <a:noFill/>
          </a:ln>
        </p:spPr>
      </p:pic>
      <p:pic>
        <p:nvPicPr>
          <p:cNvPr id="582" name="Google Shape;582;p44" descr="Logo  Description automatically generated"/>
          <p:cNvPicPr preferRelativeResize="0"/>
          <p:nvPr/>
        </p:nvPicPr>
        <p:blipFill rotWithShape="1">
          <a:blip r:embed="rId12">
            <a:alphaModFix/>
          </a:blip>
          <a:srcRect l="6746" t="15082" r="1851" b="13600"/>
          <a:stretch/>
        </p:blipFill>
        <p:spPr>
          <a:xfrm>
            <a:off x="8534326" y="4908852"/>
            <a:ext cx="1431655" cy="1117071"/>
          </a:xfrm>
          <a:prstGeom prst="rect">
            <a:avLst/>
          </a:prstGeom>
          <a:noFill/>
          <a:ln>
            <a:noFill/>
          </a:ln>
        </p:spPr>
      </p:pic>
      <p:pic>
        <p:nvPicPr>
          <p:cNvPr id="583" name="Google Shape;583;p44" descr="Logo, company name  Description automatically generated"/>
          <p:cNvPicPr preferRelativeResize="0"/>
          <p:nvPr/>
        </p:nvPicPr>
        <p:blipFill rotWithShape="1">
          <a:blip r:embed="rId13">
            <a:alphaModFix/>
          </a:blip>
          <a:srcRect/>
          <a:stretch/>
        </p:blipFill>
        <p:spPr>
          <a:xfrm>
            <a:off x="9954111" y="5069601"/>
            <a:ext cx="1388574" cy="781073"/>
          </a:xfrm>
          <a:prstGeom prst="rect">
            <a:avLst/>
          </a:prstGeom>
          <a:noFill/>
          <a:ln>
            <a:noFill/>
          </a:ln>
        </p:spPr>
      </p:pic>
      <p:pic>
        <p:nvPicPr>
          <p:cNvPr id="584" name="Google Shape;584;p44" descr="Logo  Description automatically generated"/>
          <p:cNvPicPr preferRelativeResize="0"/>
          <p:nvPr/>
        </p:nvPicPr>
        <p:blipFill rotWithShape="1">
          <a:blip r:embed="rId14">
            <a:alphaModFix/>
          </a:blip>
          <a:srcRect/>
          <a:stretch/>
        </p:blipFill>
        <p:spPr>
          <a:xfrm>
            <a:off x="7521292" y="2946438"/>
            <a:ext cx="936476" cy="870143"/>
          </a:xfrm>
          <a:prstGeom prst="rect">
            <a:avLst/>
          </a:prstGeom>
          <a:noFill/>
          <a:ln>
            <a:noFill/>
          </a:ln>
        </p:spPr>
      </p:pic>
      <p:pic>
        <p:nvPicPr>
          <p:cNvPr id="585" name="Google Shape;585;p44" descr="Logo  Description automatically generated"/>
          <p:cNvPicPr preferRelativeResize="0"/>
          <p:nvPr/>
        </p:nvPicPr>
        <p:blipFill rotWithShape="1">
          <a:blip r:embed="rId15">
            <a:alphaModFix/>
          </a:blip>
          <a:srcRect/>
          <a:stretch/>
        </p:blipFill>
        <p:spPr>
          <a:xfrm>
            <a:off x="8874861" y="3919644"/>
            <a:ext cx="777133" cy="777133"/>
          </a:xfrm>
          <a:prstGeom prst="rect">
            <a:avLst/>
          </a:prstGeom>
          <a:noFill/>
          <a:ln>
            <a:noFill/>
          </a:ln>
        </p:spPr>
      </p:pic>
      <p:pic>
        <p:nvPicPr>
          <p:cNvPr id="586" name="Google Shape;586;p44" descr="Logo  Description automatically generated"/>
          <p:cNvPicPr preferRelativeResize="0"/>
          <p:nvPr/>
        </p:nvPicPr>
        <p:blipFill rotWithShape="1">
          <a:blip r:embed="rId16">
            <a:alphaModFix/>
          </a:blip>
          <a:srcRect l="18360" t="9655" r="15301"/>
          <a:stretch/>
        </p:blipFill>
        <p:spPr>
          <a:xfrm>
            <a:off x="8793312" y="2885848"/>
            <a:ext cx="931668" cy="951586"/>
          </a:xfrm>
          <a:prstGeom prst="rect">
            <a:avLst/>
          </a:prstGeom>
          <a:noFill/>
          <a:ln>
            <a:noFill/>
          </a:ln>
        </p:spPr>
      </p:pic>
      <p:pic>
        <p:nvPicPr>
          <p:cNvPr id="587" name="Google Shape;587;p44" descr="Logo  Description automatically generated"/>
          <p:cNvPicPr preferRelativeResize="0"/>
          <p:nvPr/>
        </p:nvPicPr>
        <p:blipFill rotWithShape="1">
          <a:blip r:embed="rId17">
            <a:alphaModFix/>
          </a:blip>
          <a:srcRect/>
          <a:stretch/>
        </p:blipFill>
        <p:spPr>
          <a:xfrm>
            <a:off x="11206011" y="2972793"/>
            <a:ext cx="777132" cy="777132"/>
          </a:xfrm>
          <a:prstGeom prst="rect">
            <a:avLst/>
          </a:prstGeom>
          <a:noFill/>
          <a:ln>
            <a:noFill/>
          </a:ln>
        </p:spPr>
      </p:pic>
      <p:pic>
        <p:nvPicPr>
          <p:cNvPr id="588" name="Google Shape;588;p44" descr="Logo  Description automatically generated"/>
          <p:cNvPicPr preferRelativeResize="0"/>
          <p:nvPr/>
        </p:nvPicPr>
        <p:blipFill rotWithShape="1">
          <a:blip r:embed="rId18">
            <a:alphaModFix/>
          </a:blip>
          <a:srcRect/>
          <a:stretch/>
        </p:blipFill>
        <p:spPr>
          <a:xfrm>
            <a:off x="9899185" y="2873923"/>
            <a:ext cx="1005595" cy="1005595"/>
          </a:xfrm>
          <a:prstGeom prst="rect">
            <a:avLst/>
          </a:prstGeom>
          <a:noFill/>
          <a:ln>
            <a:noFill/>
          </a:ln>
        </p:spPr>
      </p:pic>
      <p:pic>
        <p:nvPicPr>
          <p:cNvPr id="589" name="Google Shape;589;p44" descr="A picture containing logo  Description automatically generated"/>
          <p:cNvPicPr preferRelativeResize="0"/>
          <p:nvPr/>
        </p:nvPicPr>
        <p:blipFill rotWithShape="1">
          <a:blip r:embed="rId19">
            <a:alphaModFix/>
          </a:blip>
          <a:srcRect/>
          <a:stretch/>
        </p:blipFill>
        <p:spPr>
          <a:xfrm>
            <a:off x="5807293" y="2867447"/>
            <a:ext cx="1478808" cy="830245"/>
          </a:xfrm>
          <a:prstGeom prst="rect">
            <a:avLst/>
          </a:prstGeom>
          <a:noFill/>
          <a:ln>
            <a:noFill/>
          </a:ln>
        </p:spPr>
      </p:pic>
      <p:pic>
        <p:nvPicPr>
          <p:cNvPr id="590" name="Google Shape;590;p44"/>
          <p:cNvPicPr preferRelativeResize="0"/>
          <p:nvPr/>
        </p:nvPicPr>
        <p:blipFill rotWithShape="1">
          <a:blip r:embed="rId20">
            <a:alphaModFix/>
          </a:blip>
          <a:srcRect l="24205" t="22469" r="27917" b="30313"/>
          <a:stretch/>
        </p:blipFill>
        <p:spPr>
          <a:xfrm>
            <a:off x="556743" y="1053000"/>
            <a:ext cx="2791101" cy="1547556"/>
          </a:xfrm>
          <a:prstGeom prst="rect">
            <a:avLst/>
          </a:prstGeom>
          <a:noFill/>
          <a:ln>
            <a:noFill/>
          </a:ln>
        </p:spPr>
      </p:pic>
      <p:sp>
        <p:nvSpPr>
          <p:cNvPr id="591" name="Google Shape;591;p44"/>
          <p:cNvSpPr/>
          <p:nvPr/>
        </p:nvSpPr>
        <p:spPr>
          <a:xfrm>
            <a:off x="11748166" y="6404201"/>
            <a:ext cx="396938" cy="384733"/>
          </a:xfrm>
          <a:prstGeom prst="ellipse">
            <a:avLst/>
          </a:prstGeom>
          <a:solidFill>
            <a:srgbClr val="BEE2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2" name="Google Shape;592;p44"/>
          <p:cNvSpPr txBox="1">
            <a:spLocks noGrp="1"/>
          </p:cNvSpPr>
          <p:nvPr>
            <p:ph type="sldNum" idx="12"/>
          </p:nvPr>
        </p:nvSpPr>
        <p:spPr>
          <a:xfrm>
            <a:off x="11727185" y="6368089"/>
            <a:ext cx="438900" cy="448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F243E"/>
              </a:buClr>
              <a:buSzPts val="1600"/>
              <a:buFont typeface="Century Gothic"/>
              <a:buNone/>
            </a:pPr>
            <a:fld id="{00000000-1234-1234-1234-123412341234}" type="slidenum">
              <a:rPr lang="en-US" sz="1600" b="1">
                <a:solidFill>
                  <a:srgbClr val="0F243E"/>
                </a:solidFill>
                <a:latin typeface="Century Gothic"/>
                <a:ea typeface="Century Gothic"/>
                <a:cs typeface="Century Gothic"/>
                <a:sym typeface="Century Gothic"/>
              </a:rPr>
              <a:t>10</a:t>
            </a:fld>
            <a:endParaRPr sz="1600" b="1">
              <a:solidFill>
                <a:srgbClr val="0F243E"/>
              </a:solidFill>
              <a:latin typeface="Century Gothic"/>
              <a:ea typeface="Century Gothic"/>
              <a:cs typeface="Century Gothic"/>
              <a:sym typeface="Century Gothic"/>
            </a:endParaRPr>
          </a:p>
        </p:txBody>
      </p:sp>
      <p:cxnSp>
        <p:nvCxnSpPr>
          <p:cNvPr id="593" name="Google Shape;593;p44"/>
          <p:cNvCxnSpPr/>
          <p:nvPr/>
        </p:nvCxnSpPr>
        <p:spPr>
          <a:xfrm rot="10800000" flipH="1">
            <a:off x="647811" y="6589693"/>
            <a:ext cx="11000884" cy="4860"/>
          </a:xfrm>
          <a:prstGeom prst="straightConnector1">
            <a:avLst/>
          </a:prstGeom>
          <a:noFill/>
          <a:ln w="57150" cap="flat" cmpd="sng">
            <a:solidFill>
              <a:srgbClr val="17365D"/>
            </a:solidFill>
            <a:prstDash val="solid"/>
            <a:miter lim="800000"/>
            <a:headEnd type="none" w="sm" len="sm"/>
            <a:tailEnd type="none" w="sm" len="sm"/>
          </a:ln>
        </p:spPr>
      </p:cxnSp>
      <p:grpSp>
        <p:nvGrpSpPr>
          <p:cNvPr id="594" name="Google Shape;594;p44"/>
          <p:cNvGrpSpPr/>
          <p:nvPr/>
        </p:nvGrpSpPr>
        <p:grpSpPr>
          <a:xfrm>
            <a:off x="0" y="6331653"/>
            <a:ext cx="6045016" cy="367562"/>
            <a:chOff x="678935" y="6126366"/>
            <a:chExt cx="10910553" cy="524011"/>
          </a:xfrm>
        </p:grpSpPr>
        <p:sp>
          <p:nvSpPr>
            <p:cNvPr id="595" name="Google Shape;595;p44"/>
            <p:cNvSpPr/>
            <p:nvPr/>
          </p:nvSpPr>
          <p:spPr>
            <a:xfrm>
              <a:off x="678935" y="6126366"/>
              <a:ext cx="10910553" cy="524011"/>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6" name="Google Shape;596;p44"/>
            <p:cNvPicPr preferRelativeResize="0"/>
            <p:nvPr/>
          </p:nvPicPr>
          <p:blipFill rotWithShape="1">
            <a:blip r:embed="rId21">
              <a:alphaModFix/>
            </a:blip>
            <a:srcRect/>
            <a:stretch/>
          </p:blipFill>
          <p:spPr>
            <a:xfrm>
              <a:off x="1023804" y="6157220"/>
              <a:ext cx="10284696" cy="491774"/>
            </a:xfrm>
            <a:prstGeom prst="rect">
              <a:avLst/>
            </a:prstGeom>
            <a:noFill/>
            <a:ln>
              <a:noFill/>
            </a:ln>
          </p:spPr>
        </p:pic>
      </p:grpSp>
      <p:sp>
        <p:nvSpPr>
          <p:cNvPr id="597" name="Google Shape;597;p44"/>
          <p:cNvSpPr/>
          <p:nvPr/>
        </p:nvSpPr>
        <p:spPr>
          <a:xfrm>
            <a:off x="651368" y="3448912"/>
            <a:ext cx="2759865" cy="2780922"/>
          </a:xfrm>
          <a:prstGeom prst="roundRect">
            <a:avLst>
              <a:gd name="adj" fmla="val 9706"/>
            </a:avLst>
          </a:prstGeom>
          <a:solidFill>
            <a:srgbClr val="E8EA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50">
                <a:solidFill>
                  <a:schemeClr val="dk1"/>
                </a:solidFill>
                <a:latin typeface="Century Gothic"/>
                <a:ea typeface="Century Gothic"/>
                <a:cs typeface="Century Gothic"/>
                <a:sym typeface="Century Gothic"/>
              </a:rPr>
              <a:t>Bertugas untuk menetapkan kebijakan dan rencana Reforma Agraria;</a:t>
            </a:r>
            <a:endParaRPr/>
          </a:p>
          <a:p>
            <a:pPr marL="0" marR="0" lvl="0" indent="0" algn="ctr" rtl="0">
              <a:spcBef>
                <a:spcPts val="0"/>
              </a:spcBef>
              <a:spcAft>
                <a:spcPts val="0"/>
              </a:spcAft>
              <a:buNone/>
            </a:pPr>
            <a:r>
              <a:rPr lang="en-US" sz="1450">
                <a:solidFill>
                  <a:schemeClr val="dk1"/>
                </a:solidFill>
                <a:latin typeface="Century Gothic"/>
                <a:ea typeface="Century Gothic"/>
                <a:cs typeface="Century Gothic"/>
                <a:sym typeface="Century Gothic"/>
              </a:rPr>
              <a:t>melakukan koordinasi dan penyelesaian kendala dalam penyelenggaraan Reforma Agraria;</a:t>
            </a:r>
            <a:endParaRPr/>
          </a:p>
          <a:p>
            <a:pPr marL="0" marR="0" lvl="0" indent="0" algn="ctr" rtl="0">
              <a:spcBef>
                <a:spcPts val="0"/>
              </a:spcBef>
              <a:spcAft>
                <a:spcPts val="0"/>
              </a:spcAft>
              <a:buNone/>
            </a:pPr>
            <a:r>
              <a:rPr lang="en-US" sz="1450">
                <a:solidFill>
                  <a:schemeClr val="dk1"/>
                </a:solidFill>
                <a:latin typeface="Century Gothic"/>
                <a:ea typeface="Century Gothic"/>
                <a:cs typeface="Century Gothic"/>
                <a:sym typeface="Century Gothic"/>
              </a:rPr>
              <a:t>melakukan pengawasan serta pelaporan pelaksanaan Reforma Agraria.</a:t>
            </a:r>
            <a:endParaRPr/>
          </a:p>
        </p:txBody>
      </p:sp>
      <p:pic>
        <p:nvPicPr>
          <p:cNvPr id="598" name="Google Shape;598;p44"/>
          <p:cNvPicPr preferRelativeResize="0"/>
          <p:nvPr/>
        </p:nvPicPr>
        <p:blipFill rotWithShape="1">
          <a:blip r:embed="rId22">
            <a:alphaModFix/>
          </a:blip>
          <a:srcRect/>
          <a:stretch/>
        </p:blipFill>
        <p:spPr>
          <a:xfrm>
            <a:off x="9866795" y="108037"/>
            <a:ext cx="2192500" cy="618132"/>
          </a:xfrm>
          <a:prstGeom prst="rect">
            <a:avLst/>
          </a:prstGeom>
          <a:noFill/>
          <a:ln>
            <a:noFill/>
          </a:ln>
        </p:spPr>
      </p:pic>
      <p:cxnSp>
        <p:nvCxnSpPr>
          <p:cNvPr id="599" name="Google Shape;599;p44"/>
          <p:cNvCxnSpPr/>
          <p:nvPr/>
        </p:nvCxnSpPr>
        <p:spPr>
          <a:xfrm>
            <a:off x="312326" y="108037"/>
            <a:ext cx="0" cy="720618"/>
          </a:xfrm>
          <a:prstGeom prst="straightConnector1">
            <a:avLst/>
          </a:prstGeom>
          <a:noFill/>
          <a:ln w="127000" cap="flat" cmpd="sng">
            <a:solidFill>
              <a:srgbClr val="17365D"/>
            </a:solidFill>
            <a:prstDash val="solid"/>
            <a:miter lim="800000"/>
            <a:headEnd type="none" w="sm" len="sm"/>
            <a:tailEnd type="none" w="sm" len="sm"/>
          </a:ln>
        </p:spPr>
      </p:cxnSp>
      <p:sp>
        <p:nvSpPr>
          <p:cNvPr id="600" name="Google Shape;600;p44"/>
          <p:cNvSpPr/>
          <p:nvPr/>
        </p:nvSpPr>
        <p:spPr>
          <a:xfrm>
            <a:off x="420496" y="60307"/>
            <a:ext cx="9361459" cy="84551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17365D"/>
                </a:solidFill>
                <a:latin typeface="Century Gothic"/>
                <a:ea typeface="Century Gothic"/>
                <a:cs typeface="Century Gothic"/>
                <a:sym typeface="Century Gothic"/>
              </a:rPr>
              <a:t>Peran Kementerian ATR/BPN</a:t>
            </a:r>
            <a:endParaRPr/>
          </a:p>
          <a:p>
            <a:pPr marL="0" marR="0" lvl="0" indent="0" algn="l" rtl="0">
              <a:spcBef>
                <a:spcPts val="0"/>
              </a:spcBef>
              <a:spcAft>
                <a:spcPts val="0"/>
              </a:spcAft>
              <a:buNone/>
            </a:pPr>
            <a:r>
              <a:rPr lang="en-US" sz="2000" b="1">
                <a:solidFill>
                  <a:srgbClr val="17365D"/>
                </a:solidFill>
                <a:latin typeface="Century Gothic"/>
                <a:ea typeface="Century Gothic"/>
                <a:cs typeface="Century Gothic"/>
                <a:sym typeface="Century Gothic"/>
              </a:rPr>
              <a:t>Peraturan Presiden No. 86 Tahun 2018 tentang Reforma Agraria</a:t>
            </a:r>
            <a:endParaRPr sz="2000" b="1">
              <a:solidFill>
                <a:srgbClr val="17365D"/>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9966882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58D0AFF9-EF05-4857-8398-4B3F87F72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flipV="1">
            <a:off x="0" y="-1"/>
            <a:ext cx="12192000" cy="6859307"/>
          </a:xfrm>
          <a:prstGeom prst="rect">
            <a:avLst/>
          </a:prstGeom>
        </p:spPr>
      </p:pic>
      <p:pic>
        <p:nvPicPr>
          <p:cNvPr id="12" name="Picture 11">
            <a:extLst>
              <a:ext uri="{FF2B5EF4-FFF2-40B4-BE49-F238E27FC236}">
                <a16:creationId xmlns:a16="http://schemas.microsoft.com/office/drawing/2014/main" id="{407E6CAF-42EF-4EED-BB5A-D0CE540AA3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14" name="Flowchart: Connector 13">
            <a:extLst>
              <a:ext uri="{FF2B5EF4-FFF2-40B4-BE49-F238E27FC236}">
                <a16:creationId xmlns:a16="http://schemas.microsoft.com/office/drawing/2014/main" id="{493E3639-9E56-4A89-94B5-0B0B636DDDD5}"/>
              </a:ext>
            </a:extLst>
          </p:cNvPr>
          <p:cNvSpPr/>
          <p:nvPr/>
        </p:nvSpPr>
        <p:spPr>
          <a:xfrm>
            <a:off x="6089346" y="1747731"/>
            <a:ext cx="2152892" cy="2152892"/>
          </a:xfrm>
          <a:prstGeom prst="flowChartConnector">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FE2AC51-5336-4B13-9C2D-631504DD4284}"/>
              </a:ext>
            </a:extLst>
          </p:cNvPr>
          <p:cNvGrpSpPr/>
          <p:nvPr/>
        </p:nvGrpSpPr>
        <p:grpSpPr>
          <a:xfrm>
            <a:off x="552190" y="965770"/>
            <a:ext cx="2139248" cy="1657460"/>
            <a:chOff x="347649" y="1175210"/>
            <a:chExt cx="2139248" cy="1657460"/>
          </a:xfrm>
        </p:grpSpPr>
        <p:grpSp>
          <p:nvGrpSpPr>
            <p:cNvPr id="16" name="Group 15">
              <a:extLst>
                <a:ext uri="{FF2B5EF4-FFF2-40B4-BE49-F238E27FC236}">
                  <a16:creationId xmlns:a16="http://schemas.microsoft.com/office/drawing/2014/main" id="{2FDE5DDF-24B7-4AEA-8A24-2282C0CDF389}"/>
                </a:ext>
              </a:extLst>
            </p:cNvPr>
            <p:cNvGrpSpPr/>
            <p:nvPr/>
          </p:nvGrpSpPr>
          <p:grpSpPr>
            <a:xfrm>
              <a:off x="1119767" y="1175210"/>
              <a:ext cx="650417" cy="720132"/>
              <a:chOff x="971519" y="1204791"/>
              <a:chExt cx="996461" cy="1103266"/>
            </a:xfrm>
          </p:grpSpPr>
          <p:sp>
            <p:nvSpPr>
              <p:cNvPr id="19" name="Rectangle: Rounded Corners 18">
                <a:extLst>
                  <a:ext uri="{FF2B5EF4-FFF2-40B4-BE49-F238E27FC236}">
                    <a16:creationId xmlns:a16="http://schemas.microsoft.com/office/drawing/2014/main" id="{4A6B0E46-B50C-47CC-9CF5-141080BE70DC}"/>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77304F2-4196-442C-9A85-7D157DBFB42C}"/>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17" name="Rectangle: Rounded Corners 16">
              <a:extLst>
                <a:ext uri="{FF2B5EF4-FFF2-40B4-BE49-F238E27FC236}">
                  <a16:creationId xmlns:a16="http://schemas.microsoft.com/office/drawing/2014/main" id="{AAF9993D-1B64-4BA9-A631-4BCF29415C13}"/>
                </a:ext>
              </a:extLst>
            </p:cNvPr>
            <p:cNvSpPr/>
            <p:nvPr/>
          </p:nvSpPr>
          <p:spPr>
            <a:xfrm>
              <a:off x="756874" y="1904498"/>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Tim RAN</a:t>
              </a:r>
            </a:p>
          </p:txBody>
        </p:sp>
        <p:sp>
          <p:nvSpPr>
            <p:cNvPr id="18" name="Rectangle: Rounded Corners 17">
              <a:extLst>
                <a:ext uri="{FF2B5EF4-FFF2-40B4-BE49-F238E27FC236}">
                  <a16:creationId xmlns:a16="http://schemas.microsoft.com/office/drawing/2014/main" id="{0F021630-BFFA-461D-BD54-8627B5B27638}"/>
                </a:ext>
              </a:extLst>
            </p:cNvPr>
            <p:cNvSpPr/>
            <p:nvPr/>
          </p:nvSpPr>
          <p:spPr>
            <a:xfrm>
              <a:off x="347649" y="2292749"/>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p>
            <a:p>
              <a:pPr algn="ctr"/>
              <a:r>
                <a:rPr lang="en-US" sz="1050" dirty="0">
                  <a:solidFill>
                    <a:srgbClr val="0F3F69"/>
                  </a:solidFill>
                  <a:latin typeface="Century Gothic" panose="020B0502020202020204" pitchFamily="34" charset="0"/>
                </a:rPr>
                <a:t>Menteri </a:t>
              </a:r>
              <a:r>
                <a:rPr lang="en-US" sz="1050" dirty="0" err="1">
                  <a:solidFill>
                    <a:srgbClr val="0F3F69"/>
                  </a:solidFill>
                  <a:latin typeface="Century Gothic" panose="020B0502020202020204" pitchFamily="34" charset="0"/>
                </a:rPr>
                <a:t>Koordinator</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Bidang</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Perekonomian</a:t>
              </a:r>
              <a:endParaRPr lang="en-US" sz="1050" dirty="0">
                <a:solidFill>
                  <a:srgbClr val="0F3F69"/>
                </a:solidFill>
                <a:latin typeface="Century Gothic" panose="020B0502020202020204" pitchFamily="34" charset="0"/>
              </a:endParaRPr>
            </a:p>
          </p:txBody>
        </p:sp>
      </p:grpSp>
      <p:grpSp>
        <p:nvGrpSpPr>
          <p:cNvPr id="21" name="Group 20">
            <a:extLst>
              <a:ext uri="{FF2B5EF4-FFF2-40B4-BE49-F238E27FC236}">
                <a16:creationId xmlns:a16="http://schemas.microsoft.com/office/drawing/2014/main" id="{CA6F26CA-8197-449F-B3C0-997C5B0434B6}"/>
              </a:ext>
            </a:extLst>
          </p:cNvPr>
          <p:cNvGrpSpPr/>
          <p:nvPr/>
        </p:nvGrpSpPr>
        <p:grpSpPr>
          <a:xfrm>
            <a:off x="2903616" y="2116574"/>
            <a:ext cx="2139248" cy="1575399"/>
            <a:chOff x="347649" y="3010155"/>
            <a:chExt cx="2139248" cy="1575399"/>
          </a:xfrm>
        </p:grpSpPr>
        <p:grpSp>
          <p:nvGrpSpPr>
            <p:cNvPr id="22" name="Group 21">
              <a:extLst>
                <a:ext uri="{FF2B5EF4-FFF2-40B4-BE49-F238E27FC236}">
                  <a16:creationId xmlns:a16="http://schemas.microsoft.com/office/drawing/2014/main" id="{354D9C82-21B5-40D7-AC8F-06F930604556}"/>
                </a:ext>
              </a:extLst>
            </p:cNvPr>
            <p:cNvGrpSpPr/>
            <p:nvPr/>
          </p:nvGrpSpPr>
          <p:grpSpPr>
            <a:xfrm>
              <a:off x="1119767" y="3010155"/>
              <a:ext cx="650417" cy="720132"/>
              <a:chOff x="971519" y="1204791"/>
              <a:chExt cx="996461" cy="1103266"/>
            </a:xfrm>
          </p:grpSpPr>
          <p:sp>
            <p:nvSpPr>
              <p:cNvPr id="25" name="Rectangle: Rounded Corners 24">
                <a:extLst>
                  <a:ext uri="{FF2B5EF4-FFF2-40B4-BE49-F238E27FC236}">
                    <a16:creationId xmlns:a16="http://schemas.microsoft.com/office/drawing/2014/main" id="{42E9E0D2-A1C5-4B10-89BE-6BCC645807D4}"/>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98FA6F65-CC4A-4F25-9E85-13DDBEAFC483}"/>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23" name="Rectangle: Rounded Corners 22">
              <a:extLst>
                <a:ext uri="{FF2B5EF4-FFF2-40B4-BE49-F238E27FC236}">
                  <a16:creationId xmlns:a16="http://schemas.microsoft.com/office/drawing/2014/main" id="{C8708ED4-2A71-4394-BF7C-BA26AB96B676}"/>
                </a:ext>
              </a:extLst>
            </p:cNvPr>
            <p:cNvSpPr/>
            <p:nvPr/>
          </p:nvSpPr>
          <p:spPr>
            <a:xfrm>
              <a:off x="756874" y="3727720"/>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GTRA Pusat</a:t>
              </a:r>
            </a:p>
          </p:txBody>
        </p:sp>
        <p:sp>
          <p:nvSpPr>
            <p:cNvPr id="24" name="Rectangle: Rounded Corners 23">
              <a:extLst>
                <a:ext uri="{FF2B5EF4-FFF2-40B4-BE49-F238E27FC236}">
                  <a16:creationId xmlns:a16="http://schemas.microsoft.com/office/drawing/2014/main" id="{6B3577E0-3DD9-4671-B0E7-DE60CCC06E53}"/>
                </a:ext>
              </a:extLst>
            </p:cNvPr>
            <p:cNvSpPr/>
            <p:nvPr/>
          </p:nvSpPr>
          <p:spPr>
            <a:xfrm>
              <a:off x="347649" y="4045633"/>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p>
            <a:p>
              <a:pPr algn="ctr"/>
              <a:r>
                <a:rPr lang="en-US" sz="1050" dirty="0">
                  <a:solidFill>
                    <a:srgbClr val="0F3F69"/>
                  </a:solidFill>
                  <a:latin typeface="Century Gothic" panose="020B0502020202020204" pitchFamily="34" charset="0"/>
                </a:rPr>
                <a:t>Menteri ATR/</a:t>
              </a:r>
              <a:r>
                <a:rPr lang="en-US" sz="1050" dirty="0" err="1">
                  <a:solidFill>
                    <a:srgbClr val="0F3F69"/>
                  </a:solidFill>
                  <a:latin typeface="Century Gothic" panose="020B0502020202020204" pitchFamily="34" charset="0"/>
                </a:rPr>
                <a:t>Kepala</a:t>
              </a:r>
              <a:r>
                <a:rPr lang="en-US" sz="1050" dirty="0">
                  <a:solidFill>
                    <a:srgbClr val="0F3F69"/>
                  </a:solidFill>
                  <a:latin typeface="Century Gothic" panose="020B0502020202020204" pitchFamily="34" charset="0"/>
                </a:rPr>
                <a:t> BPN</a:t>
              </a:r>
            </a:p>
          </p:txBody>
        </p:sp>
      </p:grpSp>
      <p:grpSp>
        <p:nvGrpSpPr>
          <p:cNvPr id="27" name="Group 26">
            <a:extLst>
              <a:ext uri="{FF2B5EF4-FFF2-40B4-BE49-F238E27FC236}">
                <a16:creationId xmlns:a16="http://schemas.microsoft.com/office/drawing/2014/main" id="{80CBD424-693F-4A94-8816-C087B5DA22CA}"/>
              </a:ext>
            </a:extLst>
          </p:cNvPr>
          <p:cNvGrpSpPr/>
          <p:nvPr/>
        </p:nvGrpSpPr>
        <p:grpSpPr>
          <a:xfrm>
            <a:off x="2886997" y="4087768"/>
            <a:ext cx="2139248" cy="1657460"/>
            <a:chOff x="2886997" y="4087768"/>
            <a:chExt cx="2139248" cy="1657460"/>
          </a:xfrm>
        </p:grpSpPr>
        <p:grpSp>
          <p:nvGrpSpPr>
            <p:cNvPr id="28" name="Group 27">
              <a:extLst>
                <a:ext uri="{FF2B5EF4-FFF2-40B4-BE49-F238E27FC236}">
                  <a16:creationId xmlns:a16="http://schemas.microsoft.com/office/drawing/2014/main" id="{F4EDCCA8-4809-4C14-B4F2-F97E0034C826}"/>
                </a:ext>
              </a:extLst>
            </p:cNvPr>
            <p:cNvGrpSpPr/>
            <p:nvPr/>
          </p:nvGrpSpPr>
          <p:grpSpPr>
            <a:xfrm>
              <a:off x="3296222" y="4087768"/>
              <a:ext cx="1320798" cy="1122516"/>
              <a:chOff x="756874" y="4642687"/>
              <a:chExt cx="1320798" cy="1122516"/>
            </a:xfrm>
          </p:grpSpPr>
          <p:grpSp>
            <p:nvGrpSpPr>
              <p:cNvPr id="30" name="Group 29">
                <a:extLst>
                  <a:ext uri="{FF2B5EF4-FFF2-40B4-BE49-F238E27FC236}">
                    <a16:creationId xmlns:a16="http://schemas.microsoft.com/office/drawing/2014/main" id="{A3F554D1-8584-40B1-BEAE-F62F121F37CF}"/>
                  </a:ext>
                </a:extLst>
              </p:cNvPr>
              <p:cNvGrpSpPr/>
              <p:nvPr/>
            </p:nvGrpSpPr>
            <p:grpSpPr>
              <a:xfrm>
                <a:off x="1119767" y="4642687"/>
                <a:ext cx="650417" cy="720132"/>
                <a:chOff x="971519" y="1204791"/>
                <a:chExt cx="996461" cy="1103266"/>
              </a:xfrm>
            </p:grpSpPr>
            <p:sp>
              <p:nvSpPr>
                <p:cNvPr id="32" name="Rectangle: Rounded Corners 31">
                  <a:extLst>
                    <a:ext uri="{FF2B5EF4-FFF2-40B4-BE49-F238E27FC236}">
                      <a16:creationId xmlns:a16="http://schemas.microsoft.com/office/drawing/2014/main" id="{05CD5D97-1F3F-49B3-9F30-6339535A1117}"/>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A03B7F63-DC8C-4E22-B425-597807FAC1D3}"/>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31" name="Rectangle: Rounded Corners 30">
                <a:extLst>
                  <a:ext uri="{FF2B5EF4-FFF2-40B4-BE49-F238E27FC236}">
                    <a16:creationId xmlns:a16="http://schemas.microsoft.com/office/drawing/2014/main" id="{121231CE-6FF4-48FB-ADA3-8F9FAC1F9FAE}"/>
                  </a:ext>
                </a:extLst>
              </p:cNvPr>
              <p:cNvSpPr/>
              <p:nvPr/>
            </p:nvSpPr>
            <p:spPr>
              <a:xfrm>
                <a:off x="756874" y="5360252"/>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Century Gothic" panose="020B0502020202020204" pitchFamily="34" charset="0"/>
                  </a:rPr>
                  <a:t>Tim PLH</a:t>
                </a:r>
              </a:p>
              <a:p>
                <a:pPr algn="ctr"/>
                <a:r>
                  <a:rPr lang="en-US" sz="1200" b="1" dirty="0">
                    <a:solidFill>
                      <a:schemeClr val="bg1"/>
                    </a:solidFill>
                    <a:latin typeface="Century Gothic" panose="020B0502020202020204" pitchFamily="34" charset="0"/>
                  </a:rPr>
                  <a:t>GTRA Pusat</a:t>
                </a:r>
              </a:p>
            </p:txBody>
          </p:sp>
        </p:grpSp>
        <p:sp>
          <p:nvSpPr>
            <p:cNvPr id="29" name="Rectangle: Rounded Corners 28">
              <a:extLst>
                <a:ext uri="{FF2B5EF4-FFF2-40B4-BE49-F238E27FC236}">
                  <a16:creationId xmlns:a16="http://schemas.microsoft.com/office/drawing/2014/main" id="{75EF85B1-DE35-4E5B-A277-A54FF309AE89}"/>
                </a:ext>
              </a:extLst>
            </p:cNvPr>
            <p:cNvSpPr/>
            <p:nvPr/>
          </p:nvSpPr>
          <p:spPr>
            <a:xfrm>
              <a:off x="2886997" y="5205307"/>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r>
                <a:rPr lang="en-US" sz="1050" dirty="0" err="1">
                  <a:solidFill>
                    <a:srgbClr val="0F3F69"/>
                  </a:solidFill>
                  <a:latin typeface="Century Gothic" panose="020B0502020202020204" pitchFamily="34" charset="0"/>
                </a:rPr>
                <a:t>Pelaksana</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Harian</a:t>
              </a:r>
              <a:r>
                <a:rPr lang="en-US" sz="1050" dirty="0">
                  <a:solidFill>
                    <a:srgbClr val="0F3F69"/>
                  </a:solidFill>
                  <a:latin typeface="Century Gothic" panose="020B0502020202020204" pitchFamily="34" charset="0"/>
                </a:rPr>
                <a:t>: </a:t>
              </a:r>
            </a:p>
            <a:p>
              <a:pPr algn="ctr"/>
              <a:r>
                <a:rPr lang="en-US" sz="1050" dirty="0" err="1">
                  <a:solidFill>
                    <a:srgbClr val="0F3F69"/>
                  </a:solidFill>
                  <a:latin typeface="Century Gothic" panose="020B0502020202020204" pitchFamily="34" charset="0"/>
                </a:rPr>
                <a:t>Dirjen</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Penataan</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Agraria</a:t>
              </a:r>
              <a:r>
                <a:rPr lang="en-US" sz="1050" dirty="0">
                  <a:solidFill>
                    <a:srgbClr val="0F3F69"/>
                  </a:solidFill>
                  <a:latin typeface="Century Gothic" panose="020B0502020202020204" pitchFamily="34" charset="0"/>
                </a:rPr>
                <a:t>, Kementerian ATR/BPN</a:t>
              </a:r>
            </a:p>
          </p:txBody>
        </p:sp>
      </p:grpSp>
      <p:grpSp>
        <p:nvGrpSpPr>
          <p:cNvPr id="34" name="Group 33">
            <a:extLst>
              <a:ext uri="{FF2B5EF4-FFF2-40B4-BE49-F238E27FC236}">
                <a16:creationId xmlns:a16="http://schemas.microsoft.com/office/drawing/2014/main" id="{B2F5C77F-42B0-4BC2-9E19-4661EB7F141C}"/>
              </a:ext>
            </a:extLst>
          </p:cNvPr>
          <p:cNvGrpSpPr/>
          <p:nvPr/>
        </p:nvGrpSpPr>
        <p:grpSpPr>
          <a:xfrm>
            <a:off x="6084252" y="2114007"/>
            <a:ext cx="2139248" cy="1575399"/>
            <a:chOff x="3528285" y="3007588"/>
            <a:chExt cx="2139248" cy="1575399"/>
          </a:xfrm>
        </p:grpSpPr>
        <p:grpSp>
          <p:nvGrpSpPr>
            <p:cNvPr id="35" name="Group 34">
              <a:extLst>
                <a:ext uri="{FF2B5EF4-FFF2-40B4-BE49-F238E27FC236}">
                  <a16:creationId xmlns:a16="http://schemas.microsoft.com/office/drawing/2014/main" id="{19BA620F-3418-4B3E-B873-FE95F55879E7}"/>
                </a:ext>
              </a:extLst>
            </p:cNvPr>
            <p:cNvGrpSpPr/>
            <p:nvPr/>
          </p:nvGrpSpPr>
          <p:grpSpPr>
            <a:xfrm>
              <a:off x="4300403" y="3007588"/>
              <a:ext cx="650417" cy="720132"/>
              <a:chOff x="971519" y="1204791"/>
              <a:chExt cx="996461" cy="1103266"/>
            </a:xfrm>
          </p:grpSpPr>
          <p:sp>
            <p:nvSpPr>
              <p:cNvPr id="38" name="Rectangle: Rounded Corners 37">
                <a:extLst>
                  <a:ext uri="{FF2B5EF4-FFF2-40B4-BE49-F238E27FC236}">
                    <a16:creationId xmlns:a16="http://schemas.microsoft.com/office/drawing/2014/main" id="{F7F36DB3-CD4B-4888-A4FD-239D92D16C3E}"/>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0F50FA04-9BF5-48D1-9AF2-03CD933E82C4}"/>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36" name="Rectangle: Rounded Corners 35">
              <a:extLst>
                <a:ext uri="{FF2B5EF4-FFF2-40B4-BE49-F238E27FC236}">
                  <a16:creationId xmlns:a16="http://schemas.microsoft.com/office/drawing/2014/main" id="{46F51F78-E109-4658-897F-62FE43FCD5C4}"/>
                </a:ext>
              </a:extLst>
            </p:cNvPr>
            <p:cNvSpPr/>
            <p:nvPr/>
          </p:nvSpPr>
          <p:spPr>
            <a:xfrm>
              <a:off x="3937510" y="3725153"/>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Century Gothic" panose="020B0502020202020204" pitchFamily="34" charset="0"/>
                </a:rPr>
                <a:t>GTRA </a:t>
              </a:r>
              <a:r>
                <a:rPr lang="en-US" sz="1200" b="1" dirty="0" err="1">
                  <a:solidFill>
                    <a:schemeClr val="bg1"/>
                  </a:solidFill>
                  <a:latin typeface="Century Gothic" panose="020B0502020202020204" pitchFamily="34" charset="0"/>
                </a:rPr>
                <a:t>Provinsi</a:t>
              </a:r>
              <a:endParaRPr lang="en-US" sz="1200" b="1" dirty="0">
                <a:solidFill>
                  <a:schemeClr val="bg1"/>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4A259BC8-DA27-424A-8408-BFC95A385338}"/>
                </a:ext>
              </a:extLst>
            </p:cNvPr>
            <p:cNvSpPr/>
            <p:nvPr/>
          </p:nvSpPr>
          <p:spPr>
            <a:xfrm>
              <a:off x="3528285" y="4043066"/>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p>
            <a:p>
              <a:pPr algn="ctr"/>
              <a:r>
                <a:rPr lang="en-US" sz="1050" dirty="0" err="1">
                  <a:solidFill>
                    <a:srgbClr val="0F3F69"/>
                  </a:solidFill>
                  <a:latin typeface="Century Gothic" panose="020B0502020202020204" pitchFamily="34" charset="0"/>
                </a:rPr>
                <a:t>Gubernur</a:t>
              </a:r>
              <a:endParaRPr lang="en-US" sz="1050" dirty="0">
                <a:solidFill>
                  <a:srgbClr val="0F3F69"/>
                </a:solidFill>
                <a:latin typeface="Century Gothic" panose="020B0502020202020204" pitchFamily="34" charset="0"/>
              </a:endParaRPr>
            </a:p>
          </p:txBody>
        </p:sp>
      </p:grpSp>
      <p:grpSp>
        <p:nvGrpSpPr>
          <p:cNvPr id="40" name="Group 39">
            <a:extLst>
              <a:ext uri="{FF2B5EF4-FFF2-40B4-BE49-F238E27FC236}">
                <a16:creationId xmlns:a16="http://schemas.microsoft.com/office/drawing/2014/main" id="{F5303BA6-1D30-49B8-B6E2-C3F0A9B6FDA5}"/>
              </a:ext>
            </a:extLst>
          </p:cNvPr>
          <p:cNvGrpSpPr/>
          <p:nvPr/>
        </p:nvGrpSpPr>
        <p:grpSpPr>
          <a:xfrm>
            <a:off x="6102990" y="4142315"/>
            <a:ext cx="2139248" cy="1584073"/>
            <a:chOff x="3547023" y="5035896"/>
            <a:chExt cx="2139248" cy="1584073"/>
          </a:xfrm>
        </p:grpSpPr>
        <p:grpSp>
          <p:nvGrpSpPr>
            <p:cNvPr id="41" name="Group 40">
              <a:extLst>
                <a:ext uri="{FF2B5EF4-FFF2-40B4-BE49-F238E27FC236}">
                  <a16:creationId xmlns:a16="http://schemas.microsoft.com/office/drawing/2014/main" id="{F623C268-0978-4783-B80A-6C781CCFA4BF}"/>
                </a:ext>
              </a:extLst>
            </p:cNvPr>
            <p:cNvGrpSpPr/>
            <p:nvPr/>
          </p:nvGrpSpPr>
          <p:grpSpPr>
            <a:xfrm>
              <a:off x="4300403" y="5035896"/>
              <a:ext cx="650417" cy="720132"/>
              <a:chOff x="971519" y="1204791"/>
              <a:chExt cx="996461" cy="1103266"/>
            </a:xfrm>
          </p:grpSpPr>
          <p:sp>
            <p:nvSpPr>
              <p:cNvPr id="44" name="Rectangle: Rounded Corners 43">
                <a:extLst>
                  <a:ext uri="{FF2B5EF4-FFF2-40B4-BE49-F238E27FC236}">
                    <a16:creationId xmlns:a16="http://schemas.microsoft.com/office/drawing/2014/main" id="{0C5FD95B-F656-4DC7-BC80-8E8EA1706F5E}"/>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FA86B20D-84FA-45C3-8D75-147001EADD04}"/>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42" name="Rectangle: Rounded Corners 41">
              <a:extLst>
                <a:ext uri="{FF2B5EF4-FFF2-40B4-BE49-F238E27FC236}">
                  <a16:creationId xmlns:a16="http://schemas.microsoft.com/office/drawing/2014/main" id="{73C6D26D-4218-442E-A2EA-298281DA6C8B}"/>
                </a:ext>
              </a:extLst>
            </p:cNvPr>
            <p:cNvSpPr/>
            <p:nvPr/>
          </p:nvSpPr>
          <p:spPr>
            <a:xfrm>
              <a:off x="3937510" y="5753461"/>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Century Gothic" panose="020B0502020202020204" pitchFamily="34" charset="0"/>
                </a:rPr>
                <a:t>Tim PLH</a:t>
              </a:r>
            </a:p>
            <a:p>
              <a:pPr algn="ctr"/>
              <a:r>
                <a:rPr lang="en-US" sz="1200" b="1" dirty="0">
                  <a:solidFill>
                    <a:schemeClr val="bg1"/>
                  </a:solidFill>
                  <a:latin typeface="Century Gothic" panose="020B0502020202020204" pitchFamily="34" charset="0"/>
                </a:rPr>
                <a:t>GTRA </a:t>
              </a:r>
              <a:r>
                <a:rPr lang="en-US" sz="1200" b="1" dirty="0" err="1">
                  <a:solidFill>
                    <a:schemeClr val="bg1"/>
                  </a:solidFill>
                  <a:latin typeface="Century Gothic" panose="020B0502020202020204" pitchFamily="34" charset="0"/>
                </a:rPr>
                <a:t>Provinsi</a:t>
              </a:r>
              <a:endParaRPr lang="en-US" sz="1200" b="1" dirty="0">
                <a:solidFill>
                  <a:schemeClr val="bg1"/>
                </a:solidFill>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1E9832CF-DF7C-4302-BBB9-33F39432ADA0}"/>
                </a:ext>
              </a:extLst>
            </p:cNvPr>
            <p:cNvSpPr/>
            <p:nvPr/>
          </p:nvSpPr>
          <p:spPr>
            <a:xfrm>
              <a:off x="3547023" y="6080048"/>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r>
                <a:rPr lang="en-US" sz="1050" dirty="0" err="1">
                  <a:solidFill>
                    <a:srgbClr val="0F3F69"/>
                  </a:solidFill>
                  <a:latin typeface="Century Gothic" panose="020B0502020202020204" pitchFamily="34" charset="0"/>
                </a:rPr>
                <a:t>Pelaksana</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Harian</a:t>
              </a:r>
              <a:r>
                <a:rPr lang="en-US" sz="1050" dirty="0">
                  <a:solidFill>
                    <a:srgbClr val="0F3F69"/>
                  </a:solidFill>
                  <a:latin typeface="Century Gothic" panose="020B0502020202020204" pitchFamily="34" charset="0"/>
                </a:rPr>
                <a:t>: </a:t>
              </a:r>
            </a:p>
            <a:p>
              <a:pPr algn="ctr"/>
              <a:r>
                <a:rPr lang="en-US" sz="1050" dirty="0" err="1">
                  <a:solidFill>
                    <a:srgbClr val="0F3F69"/>
                  </a:solidFill>
                  <a:latin typeface="Century Gothic" panose="020B0502020202020204" pitchFamily="34" charset="0"/>
                </a:rPr>
                <a:t>Kepala</a:t>
              </a:r>
              <a:r>
                <a:rPr lang="en-US" sz="1050" dirty="0">
                  <a:solidFill>
                    <a:srgbClr val="0F3F69"/>
                  </a:solidFill>
                  <a:latin typeface="Century Gothic" panose="020B0502020202020204" pitchFamily="34" charset="0"/>
                </a:rPr>
                <a:t> Kantor Wilayah BPN</a:t>
              </a:r>
            </a:p>
          </p:txBody>
        </p:sp>
      </p:grpSp>
      <p:grpSp>
        <p:nvGrpSpPr>
          <p:cNvPr id="46" name="Group 45">
            <a:extLst>
              <a:ext uri="{FF2B5EF4-FFF2-40B4-BE49-F238E27FC236}">
                <a16:creationId xmlns:a16="http://schemas.microsoft.com/office/drawing/2014/main" id="{1CAE2D76-12F4-4C75-9968-7074FC601C58}"/>
              </a:ext>
            </a:extLst>
          </p:cNvPr>
          <p:cNvGrpSpPr/>
          <p:nvPr/>
        </p:nvGrpSpPr>
        <p:grpSpPr>
          <a:xfrm>
            <a:off x="9195030" y="2143584"/>
            <a:ext cx="2139248" cy="1572333"/>
            <a:chOff x="6639063" y="3037165"/>
            <a:chExt cx="2139248" cy="1572333"/>
          </a:xfrm>
        </p:grpSpPr>
        <p:grpSp>
          <p:nvGrpSpPr>
            <p:cNvPr id="47" name="Group 46">
              <a:extLst>
                <a:ext uri="{FF2B5EF4-FFF2-40B4-BE49-F238E27FC236}">
                  <a16:creationId xmlns:a16="http://schemas.microsoft.com/office/drawing/2014/main" id="{F4C7A0E0-5A39-4398-9DF9-7CA62CFB215C}"/>
                </a:ext>
              </a:extLst>
            </p:cNvPr>
            <p:cNvGrpSpPr/>
            <p:nvPr/>
          </p:nvGrpSpPr>
          <p:grpSpPr>
            <a:xfrm>
              <a:off x="7421659" y="3037165"/>
              <a:ext cx="650417" cy="720132"/>
              <a:chOff x="971519" y="1204791"/>
              <a:chExt cx="996461" cy="1103266"/>
            </a:xfrm>
          </p:grpSpPr>
          <p:sp>
            <p:nvSpPr>
              <p:cNvPr id="50" name="Rectangle: Rounded Corners 49">
                <a:extLst>
                  <a:ext uri="{FF2B5EF4-FFF2-40B4-BE49-F238E27FC236}">
                    <a16:creationId xmlns:a16="http://schemas.microsoft.com/office/drawing/2014/main" id="{B2DEF238-E9C7-411E-B70A-0A1323982C3C}"/>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a:extLst>
                  <a:ext uri="{FF2B5EF4-FFF2-40B4-BE49-F238E27FC236}">
                    <a16:creationId xmlns:a16="http://schemas.microsoft.com/office/drawing/2014/main" id="{BE082310-C00F-435E-A2E5-81AD54295F0D}"/>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48" name="Rectangle: Rounded Corners 47">
              <a:extLst>
                <a:ext uri="{FF2B5EF4-FFF2-40B4-BE49-F238E27FC236}">
                  <a16:creationId xmlns:a16="http://schemas.microsoft.com/office/drawing/2014/main" id="{CED5AA5C-EFE6-4CF8-939C-26C79AA5C241}"/>
                </a:ext>
              </a:extLst>
            </p:cNvPr>
            <p:cNvSpPr/>
            <p:nvPr/>
          </p:nvSpPr>
          <p:spPr>
            <a:xfrm>
              <a:off x="7058766" y="3754730"/>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Century Gothic" panose="020B0502020202020204" pitchFamily="34" charset="0"/>
                </a:rPr>
                <a:t>GTRA </a:t>
              </a:r>
              <a:r>
                <a:rPr lang="en-US" sz="1100" b="1" dirty="0" err="1">
                  <a:solidFill>
                    <a:schemeClr val="bg1"/>
                  </a:solidFill>
                  <a:latin typeface="Century Gothic" panose="020B0502020202020204" pitchFamily="34" charset="0"/>
                </a:rPr>
                <a:t>Kab</a:t>
              </a:r>
              <a:r>
                <a:rPr lang="en-US" sz="1100" b="1" dirty="0">
                  <a:solidFill>
                    <a:schemeClr val="bg1"/>
                  </a:solidFill>
                  <a:latin typeface="Century Gothic" panose="020B0502020202020204" pitchFamily="34" charset="0"/>
                </a:rPr>
                <a:t>/Kota</a:t>
              </a:r>
            </a:p>
          </p:txBody>
        </p:sp>
        <p:sp>
          <p:nvSpPr>
            <p:cNvPr id="49" name="Rectangle: Rounded Corners 48">
              <a:extLst>
                <a:ext uri="{FF2B5EF4-FFF2-40B4-BE49-F238E27FC236}">
                  <a16:creationId xmlns:a16="http://schemas.microsoft.com/office/drawing/2014/main" id="{2C9EA9FC-EA95-4DF9-81D4-F5352756B861}"/>
                </a:ext>
              </a:extLst>
            </p:cNvPr>
            <p:cNvSpPr/>
            <p:nvPr/>
          </p:nvSpPr>
          <p:spPr>
            <a:xfrm>
              <a:off x="6639063" y="4069577"/>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p>
            <a:p>
              <a:pPr algn="ctr"/>
              <a:r>
                <a:rPr lang="en-US" sz="1050" dirty="0" err="1">
                  <a:solidFill>
                    <a:srgbClr val="0F3F69"/>
                  </a:solidFill>
                  <a:latin typeface="Century Gothic" panose="020B0502020202020204" pitchFamily="34" charset="0"/>
                </a:rPr>
                <a:t>Bupati</a:t>
              </a:r>
              <a:r>
                <a:rPr lang="en-US" sz="1050" dirty="0">
                  <a:solidFill>
                    <a:srgbClr val="0F3F69"/>
                  </a:solidFill>
                  <a:latin typeface="Century Gothic" panose="020B0502020202020204" pitchFamily="34" charset="0"/>
                </a:rPr>
                <a:t>/</a:t>
              </a:r>
              <a:r>
                <a:rPr lang="en-US" sz="1050" dirty="0" err="1">
                  <a:solidFill>
                    <a:srgbClr val="0F3F69"/>
                  </a:solidFill>
                  <a:latin typeface="Century Gothic" panose="020B0502020202020204" pitchFamily="34" charset="0"/>
                </a:rPr>
                <a:t>Walikota</a:t>
              </a:r>
              <a:endParaRPr lang="en-US" sz="1050" dirty="0">
                <a:solidFill>
                  <a:srgbClr val="0F3F69"/>
                </a:solidFill>
                <a:latin typeface="Century Gothic" panose="020B0502020202020204" pitchFamily="34" charset="0"/>
              </a:endParaRPr>
            </a:p>
          </p:txBody>
        </p:sp>
      </p:grpSp>
      <p:grpSp>
        <p:nvGrpSpPr>
          <p:cNvPr id="52" name="Group 51">
            <a:extLst>
              <a:ext uri="{FF2B5EF4-FFF2-40B4-BE49-F238E27FC236}">
                <a16:creationId xmlns:a16="http://schemas.microsoft.com/office/drawing/2014/main" id="{45F4E3B5-BC19-4BCD-81AC-2715A666D5FA}"/>
              </a:ext>
            </a:extLst>
          </p:cNvPr>
          <p:cNvGrpSpPr/>
          <p:nvPr/>
        </p:nvGrpSpPr>
        <p:grpSpPr>
          <a:xfrm>
            <a:off x="9192613" y="4138860"/>
            <a:ext cx="2139248" cy="1583390"/>
            <a:chOff x="6686208" y="4680460"/>
            <a:chExt cx="2139248" cy="1583390"/>
          </a:xfrm>
        </p:grpSpPr>
        <p:grpSp>
          <p:nvGrpSpPr>
            <p:cNvPr id="53" name="Group 52">
              <a:extLst>
                <a:ext uri="{FF2B5EF4-FFF2-40B4-BE49-F238E27FC236}">
                  <a16:creationId xmlns:a16="http://schemas.microsoft.com/office/drawing/2014/main" id="{B251FD7C-4BC8-4350-8439-729B1756D665}"/>
                </a:ext>
              </a:extLst>
            </p:cNvPr>
            <p:cNvGrpSpPr/>
            <p:nvPr/>
          </p:nvGrpSpPr>
          <p:grpSpPr>
            <a:xfrm>
              <a:off x="7421659" y="4680460"/>
              <a:ext cx="650417" cy="720132"/>
              <a:chOff x="971519" y="1204791"/>
              <a:chExt cx="996461" cy="1103266"/>
            </a:xfrm>
          </p:grpSpPr>
          <p:sp>
            <p:nvSpPr>
              <p:cNvPr id="56" name="Rectangle: Rounded Corners 55">
                <a:extLst>
                  <a:ext uri="{FF2B5EF4-FFF2-40B4-BE49-F238E27FC236}">
                    <a16:creationId xmlns:a16="http://schemas.microsoft.com/office/drawing/2014/main" id="{F66446FA-3A85-4134-9A7C-5C5A98562EE4}"/>
                  </a:ext>
                </a:extLst>
              </p:cNvPr>
              <p:cNvSpPr/>
              <p:nvPr/>
            </p:nvSpPr>
            <p:spPr>
              <a:xfrm>
                <a:off x="971519" y="1419556"/>
                <a:ext cx="996461" cy="888501"/>
              </a:xfrm>
              <a:prstGeom prst="roundRect">
                <a:avLst/>
              </a:prstGeom>
              <a:solidFill>
                <a:srgbClr val="C5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a:extLst>
                  <a:ext uri="{FF2B5EF4-FFF2-40B4-BE49-F238E27FC236}">
                    <a16:creationId xmlns:a16="http://schemas.microsoft.com/office/drawing/2014/main" id="{22A95A2E-9144-401D-A211-AA02AC65D22E}"/>
                  </a:ext>
                </a:extLst>
              </p:cNvPr>
              <p:cNvPicPr>
                <a:picLocks noChangeAspect="1"/>
              </p:cNvPicPr>
              <p:nvPr/>
            </p:nvPicPr>
            <p:blipFill rotWithShape="1">
              <a:blip r:embed="rId4" cstate="print"/>
              <a:srcRect b="51453"/>
              <a:stretch/>
            </p:blipFill>
            <p:spPr>
              <a:xfrm>
                <a:off x="1108044" y="1204791"/>
                <a:ext cx="712242" cy="1103266"/>
              </a:xfrm>
              <a:prstGeom prst="rect">
                <a:avLst/>
              </a:prstGeom>
            </p:spPr>
          </p:pic>
        </p:grpSp>
        <p:sp>
          <p:nvSpPr>
            <p:cNvPr id="54" name="Rectangle: Rounded Corners 53">
              <a:extLst>
                <a:ext uri="{FF2B5EF4-FFF2-40B4-BE49-F238E27FC236}">
                  <a16:creationId xmlns:a16="http://schemas.microsoft.com/office/drawing/2014/main" id="{DB372058-6EE8-45E5-943E-6CB5435C52B5}"/>
                </a:ext>
              </a:extLst>
            </p:cNvPr>
            <p:cNvSpPr/>
            <p:nvPr/>
          </p:nvSpPr>
          <p:spPr>
            <a:xfrm>
              <a:off x="7058766" y="5398025"/>
              <a:ext cx="1320798" cy="404951"/>
            </a:xfrm>
            <a:prstGeom prst="roundRect">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Century Gothic" panose="020B0502020202020204" pitchFamily="34" charset="0"/>
                </a:rPr>
                <a:t>Tim PLH</a:t>
              </a:r>
            </a:p>
            <a:p>
              <a:pPr algn="ctr"/>
              <a:r>
                <a:rPr lang="en-US" sz="1100" b="1" dirty="0">
                  <a:solidFill>
                    <a:schemeClr val="bg1"/>
                  </a:solidFill>
                  <a:latin typeface="Century Gothic" panose="020B0502020202020204" pitchFamily="34" charset="0"/>
                </a:rPr>
                <a:t>GTRA </a:t>
              </a:r>
              <a:r>
                <a:rPr lang="en-US" sz="1100" b="1" dirty="0" err="1">
                  <a:solidFill>
                    <a:schemeClr val="bg1"/>
                  </a:solidFill>
                  <a:latin typeface="Century Gothic" panose="020B0502020202020204" pitchFamily="34" charset="0"/>
                </a:rPr>
                <a:t>Kab</a:t>
              </a:r>
              <a:r>
                <a:rPr lang="en-US" sz="1100" b="1" dirty="0">
                  <a:solidFill>
                    <a:schemeClr val="bg1"/>
                  </a:solidFill>
                  <a:latin typeface="Century Gothic" panose="020B0502020202020204" pitchFamily="34" charset="0"/>
                </a:rPr>
                <a:t>/Kota</a:t>
              </a:r>
            </a:p>
          </p:txBody>
        </p:sp>
        <p:sp>
          <p:nvSpPr>
            <p:cNvPr id="55" name="Rectangle: Rounded Corners 54">
              <a:extLst>
                <a:ext uri="{FF2B5EF4-FFF2-40B4-BE49-F238E27FC236}">
                  <a16:creationId xmlns:a16="http://schemas.microsoft.com/office/drawing/2014/main" id="{9CBCC105-F3FF-4291-ACB5-28907E0D159B}"/>
                </a:ext>
              </a:extLst>
            </p:cNvPr>
            <p:cNvSpPr/>
            <p:nvPr/>
          </p:nvSpPr>
          <p:spPr>
            <a:xfrm>
              <a:off x="6686208" y="5723929"/>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Ketua </a:t>
              </a:r>
              <a:r>
                <a:rPr lang="en-US" sz="1050" dirty="0" err="1">
                  <a:solidFill>
                    <a:srgbClr val="0F3F69"/>
                  </a:solidFill>
                  <a:latin typeface="Century Gothic" panose="020B0502020202020204" pitchFamily="34" charset="0"/>
                </a:rPr>
                <a:t>Pelaksana</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Harian</a:t>
              </a:r>
              <a:r>
                <a:rPr lang="en-US" sz="1050" dirty="0">
                  <a:solidFill>
                    <a:srgbClr val="0F3F69"/>
                  </a:solidFill>
                  <a:latin typeface="Century Gothic" panose="020B0502020202020204" pitchFamily="34" charset="0"/>
                </a:rPr>
                <a:t>: </a:t>
              </a:r>
            </a:p>
            <a:p>
              <a:pPr algn="ctr"/>
              <a:r>
                <a:rPr lang="en-US" sz="1050" dirty="0" err="1">
                  <a:solidFill>
                    <a:srgbClr val="0F3F69"/>
                  </a:solidFill>
                  <a:latin typeface="Century Gothic" panose="020B0502020202020204" pitchFamily="34" charset="0"/>
                </a:rPr>
                <a:t>Kepala</a:t>
              </a:r>
              <a:r>
                <a:rPr lang="en-US" sz="1050" dirty="0">
                  <a:solidFill>
                    <a:srgbClr val="0F3F69"/>
                  </a:solidFill>
                  <a:latin typeface="Century Gothic" panose="020B0502020202020204" pitchFamily="34" charset="0"/>
                </a:rPr>
                <a:t> Kantor </a:t>
              </a:r>
              <a:r>
                <a:rPr lang="en-US" sz="1050" dirty="0" err="1">
                  <a:solidFill>
                    <a:srgbClr val="0F3F69"/>
                  </a:solidFill>
                  <a:latin typeface="Century Gothic" panose="020B0502020202020204" pitchFamily="34" charset="0"/>
                </a:rPr>
                <a:t>Pertanahan</a:t>
              </a:r>
              <a:endParaRPr lang="en-US" sz="1050" dirty="0">
                <a:solidFill>
                  <a:srgbClr val="0F3F69"/>
                </a:solidFill>
                <a:latin typeface="Century Gothic" panose="020B0502020202020204" pitchFamily="34" charset="0"/>
              </a:endParaRPr>
            </a:p>
          </p:txBody>
        </p:sp>
      </p:grpSp>
      <p:cxnSp>
        <p:nvCxnSpPr>
          <p:cNvPr id="58" name="Straight Arrow Connector 57">
            <a:extLst>
              <a:ext uri="{FF2B5EF4-FFF2-40B4-BE49-F238E27FC236}">
                <a16:creationId xmlns:a16="http://schemas.microsoft.com/office/drawing/2014/main" id="{36AC9875-C6F5-4B0B-AF8A-462B3685B70F}"/>
              </a:ext>
            </a:extLst>
          </p:cNvPr>
          <p:cNvCxnSpPr/>
          <p:nvPr/>
        </p:nvCxnSpPr>
        <p:spPr>
          <a:xfrm>
            <a:off x="5062045" y="2752971"/>
            <a:ext cx="1087848" cy="0"/>
          </a:xfrm>
          <a:prstGeom prst="straightConnector1">
            <a:avLst/>
          </a:prstGeom>
          <a:ln w="38100">
            <a:solidFill>
              <a:srgbClr val="D82258"/>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40F34E0-B4C6-446A-832C-2B45609E50D0}"/>
              </a:ext>
            </a:extLst>
          </p:cNvPr>
          <p:cNvCxnSpPr>
            <a:cxnSpLocks/>
          </p:cNvCxnSpPr>
          <p:nvPr/>
        </p:nvCxnSpPr>
        <p:spPr>
          <a:xfrm>
            <a:off x="5042864" y="2964083"/>
            <a:ext cx="1087848" cy="0"/>
          </a:xfrm>
          <a:prstGeom prst="straightConnector1">
            <a:avLst/>
          </a:prstGeom>
          <a:ln w="38100">
            <a:solidFill>
              <a:srgbClr val="FDAB3E"/>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5E833B3-FED4-4645-B2DA-46A1FE09B687}"/>
              </a:ext>
            </a:extLst>
          </p:cNvPr>
          <p:cNvCxnSpPr/>
          <p:nvPr/>
        </p:nvCxnSpPr>
        <p:spPr>
          <a:xfrm>
            <a:off x="8281616" y="2752971"/>
            <a:ext cx="1087848" cy="0"/>
          </a:xfrm>
          <a:prstGeom prst="straightConnector1">
            <a:avLst/>
          </a:prstGeom>
          <a:ln w="38100">
            <a:solidFill>
              <a:srgbClr val="D82258"/>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1C2DCDF-39FE-419C-9E95-1E13A442E879}"/>
              </a:ext>
            </a:extLst>
          </p:cNvPr>
          <p:cNvCxnSpPr>
            <a:cxnSpLocks/>
          </p:cNvCxnSpPr>
          <p:nvPr/>
        </p:nvCxnSpPr>
        <p:spPr>
          <a:xfrm>
            <a:off x="8262435" y="2964083"/>
            <a:ext cx="1087848" cy="0"/>
          </a:xfrm>
          <a:prstGeom prst="straightConnector1">
            <a:avLst/>
          </a:prstGeom>
          <a:ln w="38100">
            <a:solidFill>
              <a:srgbClr val="FDAB3E"/>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56CE0AF-8192-47CF-8301-421DDCE236D5}"/>
              </a:ext>
            </a:extLst>
          </p:cNvPr>
          <p:cNvCxnSpPr>
            <a:cxnSpLocks/>
          </p:cNvCxnSpPr>
          <p:nvPr/>
        </p:nvCxnSpPr>
        <p:spPr>
          <a:xfrm>
            <a:off x="7078458" y="3693457"/>
            <a:ext cx="0" cy="399860"/>
          </a:xfrm>
          <a:prstGeom prst="straightConnector1">
            <a:avLst/>
          </a:prstGeom>
          <a:ln w="38100">
            <a:solidFill>
              <a:srgbClr val="D82258"/>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400BD60-630A-42A4-BA23-17FB76593C9C}"/>
              </a:ext>
            </a:extLst>
          </p:cNvPr>
          <p:cNvCxnSpPr>
            <a:cxnSpLocks/>
          </p:cNvCxnSpPr>
          <p:nvPr/>
        </p:nvCxnSpPr>
        <p:spPr>
          <a:xfrm>
            <a:off x="7274338" y="3685261"/>
            <a:ext cx="0" cy="408056"/>
          </a:xfrm>
          <a:prstGeom prst="straightConnector1">
            <a:avLst/>
          </a:prstGeom>
          <a:ln w="38100">
            <a:solidFill>
              <a:srgbClr val="FDAB3E"/>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4E584A8-FC8D-4859-A38A-0BC0523CF65B}"/>
              </a:ext>
            </a:extLst>
          </p:cNvPr>
          <p:cNvCxnSpPr>
            <a:cxnSpLocks/>
          </p:cNvCxnSpPr>
          <p:nvPr/>
        </p:nvCxnSpPr>
        <p:spPr>
          <a:xfrm>
            <a:off x="3886079" y="3627748"/>
            <a:ext cx="0" cy="399860"/>
          </a:xfrm>
          <a:prstGeom prst="straightConnector1">
            <a:avLst/>
          </a:prstGeom>
          <a:ln w="38100">
            <a:solidFill>
              <a:srgbClr val="0F3F69"/>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0711653-8228-4780-8069-5A37063B0FA9}"/>
              </a:ext>
            </a:extLst>
          </p:cNvPr>
          <p:cNvCxnSpPr>
            <a:cxnSpLocks/>
          </p:cNvCxnSpPr>
          <p:nvPr/>
        </p:nvCxnSpPr>
        <p:spPr>
          <a:xfrm>
            <a:off x="4081959" y="3619552"/>
            <a:ext cx="0" cy="408056"/>
          </a:xfrm>
          <a:prstGeom prst="straightConnector1">
            <a:avLst/>
          </a:prstGeom>
          <a:ln w="38100">
            <a:solidFill>
              <a:srgbClr val="0F3F6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EA0D78A-0432-4B85-8448-FB81A2DA6934}"/>
              </a:ext>
            </a:extLst>
          </p:cNvPr>
          <p:cNvCxnSpPr>
            <a:cxnSpLocks/>
          </p:cNvCxnSpPr>
          <p:nvPr/>
        </p:nvCxnSpPr>
        <p:spPr>
          <a:xfrm>
            <a:off x="10142500" y="3672040"/>
            <a:ext cx="0" cy="399860"/>
          </a:xfrm>
          <a:prstGeom prst="straightConnector1">
            <a:avLst/>
          </a:prstGeom>
          <a:ln w="38100">
            <a:solidFill>
              <a:srgbClr val="0F3F69"/>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2201FEF-E00D-4A89-BF47-B3269E78B5FB}"/>
              </a:ext>
            </a:extLst>
          </p:cNvPr>
          <p:cNvCxnSpPr>
            <a:cxnSpLocks/>
          </p:cNvCxnSpPr>
          <p:nvPr/>
        </p:nvCxnSpPr>
        <p:spPr>
          <a:xfrm>
            <a:off x="10338380" y="3663844"/>
            <a:ext cx="0" cy="408056"/>
          </a:xfrm>
          <a:prstGeom prst="straightConnector1">
            <a:avLst/>
          </a:prstGeom>
          <a:ln w="38100">
            <a:solidFill>
              <a:srgbClr val="0F3F69"/>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D849EDE-A3BA-480F-9A1B-B59345B3B296}"/>
              </a:ext>
            </a:extLst>
          </p:cNvPr>
          <p:cNvCxnSpPr>
            <a:cxnSpLocks/>
          </p:cNvCxnSpPr>
          <p:nvPr/>
        </p:nvCxnSpPr>
        <p:spPr>
          <a:xfrm>
            <a:off x="5042864" y="5007808"/>
            <a:ext cx="1087848" cy="0"/>
          </a:xfrm>
          <a:prstGeom prst="straightConnector1">
            <a:avLst/>
          </a:prstGeom>
          <a:ln w="38100">
            <a:solidFill>
              <a:srgbClr val="FDAB3E"/>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30DC86F-547F-4BAC-804A-2639FE78AF3C}"/>
              </a:ext>
            </a:extLst>
          </p:cNvPr>
          <p:cNvCxnSpPr>
            <a:cxnSpLocks/>
          </p:cNvCxnSpPr>
          <p:nvPr/>
        </p:nvCxnSpPr>
        <p:spPr>
          <a:xfrm>
            <a:off x="8173445" y="5046868"/>
            <a:ext cx="1087848" cy="0"/>
          </a:xfrm>
          <a:prstGeom prst="straightConnector1">
            <a:avLst/>
          </a:prstGeom>
          <a:ln w="38100">
            <a:solidFill>
              <a:srgbClr val="FDAB3E"/>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842C2B9-A131-4206-A1F3-F7FFFB93BB13}"/>
              </a:ext>
            </a:extLst>
          </p:cNvPr>
          <p:cNvCxnSpPr/>
          <p:nvPr/>
        </p:nvCxnSpPr>
        <p:spPr>
          <a:xfrm>
            <a:off x="255363" y="5753389"/>
            <a:ext cx="619334" cy="0"/>
          </a:xfrm>
          <a:prstGeom prst="line">
            <a:avLst/>
          </a:prstGeom>
          <a:ln w="28575">
            <a:solidFill>
              <a:srgbClr val="D8225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C5AEDE4-8C3F-4931-9928-22467D350C53}"/>
              </a:ext>
            </a:extLst>
          </p:cNvPr>
          <p:cNvCxnSpPr/>
          <p:nvPr/>
        </p:nvCxnSpPr>
        <p:spPr>
          <a:xfrm>
            <a:off x="255363" y="5984865"/>
            <a:ext cx="619334" cy="0"/>
          </a:xfrm>
          <a:prstGeom prst="line">
            <a:avLst/>
          </a:prstGeom>
          <a:ln w="28575">
            <a:solidFill>
              <a:srgbClr val="FDAB3E"/>
            </a:solidFill>
            <a:prstDash val="sysDash"/>
          </a:ln>
        </p:spPr>
        <p:style>
          <a:lnRef idx="1">
            <a:schemeClr val="accent1"/>
          </a:lnRef>
          <a:fillRef idx="0">
            <a:schemeClr val="accent1"/>
          </a:fillRef>
          <a:effectRef idx="0">
            <a:schemeClr val="accent1"/>
          </a:effectRef>
          <a:fontRef idx="minor">
            <a:schemeClr val="tx1"/>
          </a:fontRef>
        </p:style>
      </p:cxnSp>
      <p:sp>
        <p:nvSpPr>
          <p:cNvPr id="72" name="Rectangle: Rounded Corners 71">
            <a:extLst>
              <a:ext uri="{FF2B5EF4-FFF2-40B4-BE49-F238E27FC236}">
                <a16:creationId xmlns:a16="http://schemas.microsoft.com/office/drawing/2014/main" id="{76CADA62-D683-49C0-BCF4-90A2779C0945}"/>
              </a:ext>
            </a:extLst>
          </p:cNvPr>
          <p:cNvSpPr/>
          <p:nvPr/>
        </p:nvSpPr>
        <p:spPr>
          <a:xfrm>
            <a:off x="824425" y="5556796"/>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900" dirty="0" err="1">
                <a:solidFill>
                  <a:srgbClr val="0F3F69"/>
                </a:solidFill>
                <a:latin typeface="Century Gothic" panose="020B0502020202020204" pitchFamily="34" charset="0"/>
              </a:rPr>
              <a:t>Garis</a:t>
            </a:r>
            <a:r>
              <a:rPr lang="en-US" sz="900" dirty="0">
                <a:solidFill>
                  <a:srgbClr val="0F3F69"/>
                </a:solidFill>
                <a:latin typeface="Century Gothic" panose="020B0502020202020204" pitchFamily="34" charset="0"/>
              </a:rPr>
              <a:t> </a:t>
            </a:r>
            <a:r>
              <a:rPr lang="en-US" sz="900" dirty="0" err="1">
                <a:solidFill>
                  <a:srgbClr val="0F3F69"/>
                </a:solidFill>
                <a:latin typeface="Century Gothic" panose="020B0502020202020204" pitchFamily="34" charset="0"/>
              </a:rPr>
              <a:t>Komando</a:t>
            </a:r>
            <a:r>
              <a:rPr lang="en-US" sz="900" dirty="0">
                <a:solidFill>
                  <a:srgbClr val="0F3F69"/>
                </a:solidFill>
                <a:latin typeface="Century Gothic" panose="020B0502020202020204" pitchFamily="34" charset="0"/>
              </a:rPr>
              <a:t>/</a:t>
            </a:r>
            <a:r>
              <a:rPr lang="en-US" sz="900" dirty="0" err="1">
                <a:solidFill>
                  <a:srgbClr val="0F3F69"/>
                </a:solidFill>
                <a:latin typeface="Century Gothic" panose="020B0502020202020204" pitchFamily="34" charset="0"/>
              </a:rPr>
              <a:t>Pembinaan</a:t>
            </a:r>
            <a:endParaRPr lang="en-US" sz="900" dirty="0">
              <a:solidFill>
                <a:srgbClr val="0F3F69"/>
              </a:solidFill>
              <a:latin typeface="Century Gothic" panose="020B0502020202020204" pitchFamily="34" charset="0"/>
            </a:endParaRPr>
          </a:p>
          <a:p>
            <a:pPr algn="just">
              <a:lnSpc>
                <a:spcPct val="150000"/>
              </a:lnSpc>
            </a:pPr>
            <a:r>
              <a:rPr lang="en-US" sz="900" dirty="0" err="1">
                <a:solidFill>
                  <a:srgbClr val="0F3F69"/>
                </a:solidFill>
                <a:latin typeface="Century Gothic" panose="020B0502020202020204" pitchFamily="34" charset="0"/>
              </a:rPr>
              <a:t>Garis</a:t>
            </a:r>
            <a:r>
              <a:rPr lang="en-US" sz="900" dirty="0">
                <a:solidFill>
                  <a:srgbClr val="0F3F69"/>
                </a:solidFill>
                <a:latin typeface="Century Gothic" panose="020B0502020202020204" pitchFamily="34" charset="0"/>
              </a:rPr>
              <a:t> </a:t>
            </a:r>
            <a:r>
              <a:rPr lang="en-US" sz="900" dirty="0" err="1">
                <a:solidFill>
                  <a:srgbClr val="0F3F69"/>
                </a:solidFill>
                <a:latin typeface="Century Gothic" panose="020B0502020202020204" pitchFamily="34" charset="0"/>
              </a:rPr>
              <a:t>Koordinasi</a:t>
            </a:r>
            <a:endParaRPr lang="en-US" sz="900" dirty="0">
              <a:solidFill>
                <a:srgbClr val="0F3F69"/>
              </a:solidFill>
              <a:latin typeface="Century Gothic" panose="020B0502020202020204" pitchFamily="34" charset="0"/>
            </a:endParaRPr>
          </a:p>
        </p:txBody>
      </p:sp>
      <p:cxnSp>
        <p:nvCxnSpPr>
          <p:cNvPr id="73" name="Connector: Elbow 72">
            <a:extLst>
              <a:ext uri="{FF2B5EF4-FFF2-40B4-BE49-F238E27FC236}">
                <a16:creationId xmlns:a16="http://schemas.microsoft.com/office/drawing/2014/main" id="{1CCE45E8-FFA5-48E3-A082-CD6967166E16}"/>
              </a:ext>
            </a:extLst>
          </p:cNvPr>
          <p:cNvCxnSpPr>
            <a:cxnSpLocks/>
          </p:cNvCxnSpPr>
          <p:nvPr/>
        </p:nvCxnSpPr>
        <p:spPr>
          <a:xfrm>
            <a:off x="2454440" y="1395927"/>
            <a:ext cx="1674465" cy="525195"/>
          </a:xfrm>
          <a:prstGeom prst="bentConnector3">
            <a:avLst>
              <a:gd name="adj1" fmla="val 100297"/>
            </a:avLst>
          </a:prstGeom>
          <a:ln w="38100">
            <a:solidFill>
              <a:srgbClr val="D82258"/>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descr="A picture containing text&#10;&#10;Description automatically generated">
            <a:extLst>
              <a:ext uri="{FF2B5EF4-FFF2-40B4-BE49-F238E27FC236}">
                <a16:creationId xmlns:a16="http://schemas.microsoft.com/office/drawing/2014/main" id="{E5A6CC4D-0633-485F-B6FC-D0CB76751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56" y="3301089"/>
            <a:ext cx="2008654" cy="2121139"/>
          </a:xfrm>
          <a:prstGeom prst="rect">
            <a:avLst/>
          </a:prstGeom>
        </p:spPr>
      </p:pic>
      <p:sp>
        <p:nvSpPr>
          <p:cNvPr id="75" name="Rectangle: Rounded Corners 74">
            <a:extLst>
              <a:ext uri="{FF2B5EF4-FFF2-40B4-BE49-F238E27FC236}">
                <a16:creationId xmlns:a16="http://schemas.microsoft.com/office/drawing/2014/main" id="{211E32BA-38A4-4331-8029-AD1B70FD37C4}"/>
              </a:ext>
            </a:extLst>
          </p:cNvPr>
          <p:cNvSpPr/>
          <p:nvPr/>
        </p:nvSpPr>
        <p:spPr>
          <a:xfrm>
            <a:off x="535779" y="2559263"/>
            <a:ext cx="2139248" cy="539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F3F69"/>
                </a:solidFill>
                <a:latin typeface="Century Gothic" panose="020B0502020202020204" pitchFamily="34" charset="0"/>
              </a:rPr>
              <a:t> </a:t>
            </a:r>
          </a:p>
          <a:p>
            <a:pPr algn="ctr"/>
            <a:r>
              <a:rPr lang="en-US" sz="1050" dirty="0">
                <a:solidFill>
                  <a:srgbClr val="0F3F69"/>
                </a:solidFill>
                <a:latin typeface="Century Gothic" panose="020B0502020202020204" pitchFamily="34" charset="0"/>
              </a:rPr>
              <a:t>Menteri </a:t>
            </a:r>
            <a:r>
              <a:rPr lang="en-US" sz="1050" dirty="0" err="1">
                <a:solidFill>
                  <a:srgbClr val="0F3F69"/>
                </a:solidFill>
                <a:latin typeface="Century Gothic" panose="020B0502020202020204" pitchFamily="34" charset="0"/>
              </a:rPr>
              <a:t>Koordinator</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Bidang</a:t>
            </a:r>
            <a:r>
              <a:rPr lang="en-US" sz="1050" dirty="0">
                <a:solidFill>
                  <a:srgbClr val="0F3F69"/>
                </a:solidFill>
                <a:latin typeface="Century Gothic" panose="020B0502020202020204" pitchFamily="34" charset="0"/>
              </a:rPr>
              <a:t> </a:t>
            </a:r>
            <a:r>
              <a:rPr lang="en-US" sz="1050" dirty="0" err="1">
                <a:solidFill>
                  <a:srgbClr val="0F3F69"/>
                </a:solidFill>
                <a:latin typeface="Century Gothic" panose="020B0502020202020204" pitchFamily="34" charset="0"/>
              </a:rPr>
              <a:t>Kemaritiman</a:t>
            </a:r>
            <a:r>
              <a:rPr lang="en-US" sz="1050" dirty="0">
                <a:solidFill>
                  <a:srgbClr val="0F3F69"/>
                </a:solidFill>
                <a:latin typeface="Century Gothic" panose="020B0502020202020204" pitchFamily="34" charset="0"/>
              </a:rPr>
              <a:t> dan </a:t>
            </a:r>
            <a:r>
              <a:rPr lang="en-US" sz="1050" dirty="0" err="1">
                <a:solidFill>
                  <a:srgbClr val="0F3F69"/>
                </a:solidFill>
                <a:latin typeface="Century Gothic" panose="020B0502020202020204" pitchFamily="34" charset="0"/>
              </a:rPr>
              <a:t>Investasi</a:t>
            </a:r>
            <a:r>
              <a:rPr lang="en-US" sz="1050" dirty="0">
                <a:solidFill>
                  <a:srgbClr val="0F3F69"/>
                </a:solidFill>
                <a:latin typeface="Century Gothic" panose="020B0502020202020204" pitchFamily="34" charset="0"/>
              </a:rPr>
              <a:t> </a:t>
            </a:r>
          </a:p>
        </p:txBody>
      </p:sp>
      <p:cxnSp>
        <p:nvCxnSpPr>
          <p:cNvPr id="76" name="Connector: Elbow 75">
            <a:extLst>
              <a:ext uri="{FF2B5EF4-FFF2-40B4-BE49-F238E27FC236}">
                <a16:creationId xmlns:a16="http://schemas.microsoft.com/office/drawing/2014/main" id="{57EFAB37-52E2-4523-9216-2EDB5C44AD15}"/>
              </a:ext>
            </a:extLst>
          </p:cNvPr>
          <p:cNvCxnSpPr/>
          <p:nvPr/>
        </p:nvCxnSpPr>
        <p:spPr>
          <a:xfrm rot="10800000">
            <a:off x="2478644" y="1668202"/>
            <a:ext cx="1431639" cy="260983"/>
          </a:xfrm>
          <a:prstGeom prst="bentConnector3">
            <a:avLst>
              <a:gd name="adj1" fmla="val 323"/>
            </a:avLst>
          </a:prstGeom>
          <a:ln w="38100">
            <a:solidFill>
              <a:srgbClr val="FDAB3E"/>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Arrow: Up 76">
            <a:extLst>
              <a:ext uri="{FF2B5EF4-FFF2-40B4-BE49-F238E27FC236}">
                <a16:creationId xmlns:a16="http://schemas.microsoft.com/office/drawing/2014/main" id="{6932FFEF-F73A-4B74-BD2E-A6880B6B29AD}"/>
              </a:ext>
            </a:extLst>
          </p:cNvPr>
          <p:cNvSpPr/>
          <p:nvPr/>
        </p:nvSpPr>
        <p:spPr>
          <a:xfrm rot="14037154">
            <a:off x="8058754" y="1501749"/>
            <a:ext cx="544828" cy="583928"/>
          </a:xfrm>
          <a:prstGeom prst="upArrow">
            <a:avLst/>
          </a:prstGeom>
          <a:noFill/>
          <a:ln w="76200">
            <a:solidFill>
              <a:schemeClr val="accent2">
                <a:lumMod val="75000"/>
              </a:schemeClr>
            </a:solidFill>
          </a:ln>
          <a:effectLst>
            <a:glow rad="127000">
              <a:srgbClr val="FDAB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Up 77">
            <a:extLst>
              <a:ext uri="{FF2B5EF4-FFF2-40B4-BE49-F238E27FC236}">
                <a16:creationId xmlns:a16="http://schemas.microsoft.com/office/drawing/2014/main" id="{6AE1FDC0-33B2-4728-863D-CF9B8DC4182F}"/>
              </a:ext>
            </a:extLst>
          </p:cNvPr>
          <p:cNvSpPr/>
          <p:nvPr/>
        </p:nvSpPr>
        <p:spPr>
          <a:xfrm rot="7562846" flipH="1">
            <a:off x="5680992" y="1530523"/>
            <a:ext cx="544828" cy="583928"/>
          </a:xfrm>
          <a:prstGeom prst="upArrow">
            <a:avLst/>
          </a:prstGeom>
          <a:noFill/>
          <a:ln w="76200">
            <a:solidFill>
              <a:schemeClr val="accent2">
                <a:lumMod val="75000"/>
              </a:schemeClr>
            </a:solidFill>
          </a:ln>
          <a:effectLst>
            <a:glow rad="127000">
              <a:srgbClr val="FDAB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Up 78">
            <a:extLst>
              <a:ext uri="{FF2B5EF4-FFF2-40B4-BE49-F238E27FC236}">
                <a16:creationId xmlns:a16="http://schemas.microsoft.com/office/drawing/2014/main" id="{911C0E41-3217-4B95-873C-E5B3124C962D}"/>
              </a:ext>
            </a:extLst>
          </p:cNvPr>
          <p:cNvSpPr/>
          <p:nvPr/>
        </p:nvSpPr>
        <p:spPr>
          <a:xfrm rot="14037154" flipH="1" flipV="1">
            <a:off x="5722396" y="3600493"/>
            <a:ext cx="544828" cy="583928"/>
          </a:xfrm>
          <a:prstGeom prst="upArrow">
            <a:avLst/>
          </a:prstGeom>
          <a:noFill/>
          <a:ln w="76200">
            <a:solidFill>
              <a:schemeClr val="accent2">
                <a:lumMod val="75000"/>
              </a:schemeClr>
            </a:solidFill>
          </a:ln>
          <a:effectLst>
            <a:glow rad="127000">
              <a:srgbClr val="FDAB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Up 79">
            <a:extLst>
              <a:ext uri="{FF2B5EF4-FFF2-40B4-BE49-F238E27FC236}">
                <a16:creationId xmlns:a16="http://schemas.microsoft.com/office/drawing/2014/main" id="{D0265C09-D5DC-4632-8282-D6A0A843054A}"/>
              </a:ext>
            </a:extLst>
          </p:cNvPr>
          <p:cNvSpPr/>
          <p:nvPr/>
        </p:nvSpPr>
        <p:spPr>
          <a:xfrm rot="7562846" flipV="1">
            <a:off x="8040441" y="3600493"/>
            <a:ext cx="544828" cy="583928"/>
          </a:xfrm>
          <a:prstGeom prst="upArrow">
            <a:avLst/>
          </a:prstGeom>
          <a:noFill/>
          <a:ln w="76200">
            <a:solidFill>
              <a:schemeClr val="accent2">
                <a:lumMod val="75000"/>
              </a:schemeClr>
            </a:solidFill>
          </a:ln>
          <a:effectLst>
            <a:glow rad="127000">
              <a:srgbClr val="FDAB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1542A12-0137-4418-909A-52F7E9A22F0B}"/>
              </a:ext>
            </a:extLst>
          </p:cNvPr>
          <p:cNvSpPr/>
          <p:nvPr/>
        </p:nvSpPr>
        <p:spPr>
          <a:xfrm>
            <a:off x="11748166" y="6404201"/>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Slide Number Placeholder 1">
            <a:extLst>
              <a:ext uri="{FF2B5EF4-FFF2-40B4-BE49-F238E27FC236}">
                <a16:creationId xmlns:a16="http://schemas.microsoft.com/office/drawing/2014/main" id="{11B23BF9-4462-4AFD-AE2A-E4B58B78BFE3}"/>
              </a:ext>
            </a:extLst>
          </p:cNvPr>
          <p:cNvSpPr>
            <a:spLocks noGrp="1"/>
          </p:cNvSpPr>
          <p:nvPr>
            <p:ph type="sldNum" sz="quarter" idx="12"/>
          </p:nvPr>
        </p:nvSpPr>
        <p:spPr>
          <a:xfrm>
            <a:off x="11644997" y="6346139"/>
            <a:ext cx="438912" cy="448056"/>
          </a:xfrm>
        </p:spPr>
        <p:txBody>
          <a:bodyPr/>
          <a:lstStyle/>
          <a:p>
            <a:fld id="{C01389E6-C847-4AD0-B56D-D205B2EAB1EE}" type="slidenum">
              <a:rPr lang="en-US" sz="1600" b="1" smtClean="0">
                <a:solidFill>
                  <a:schemeClr val="tx2">
                    <a:lumMod val="50000"/>
                  </a:schemeClr>
                </a:solidFill>
                <a:latin typeface="Century Gothic" panose="020B0502020202020204" pitchFamily="34" charset="0"/>
              </a:rPr>
              <a:pPr/>
              <a:t>11</a:t>
            </a:fld>
            <a:endParaRPr lang="en-US" sz="1600" b="1" dirty="0">
              <a:solidFill>
                <a:schemeClr val="tx2">
                  <a:lumMod val="50000"/>
                </a:schemeClr>
              </a:solidFill>
              <a:latin typeface="Century Gothic" panose="020B0502020202020204" pitchFamily="34" charset="0"/>
            </a:endParaRPr>
          </a:p>
        </p:txBody>
      </p:sp>
      <p:cxnSp>
        <p:nvCxnSpPr>
          <p:cNvPr id="83" name="Straight Connector 82">
            <a:extLst>
              <a:ext uri="{FF2B5EF4-FFF2-40B4-BE49-F238E27FC236}">
                <a16:creationId xmlns:a16="http://schemas.microsoft.com/office/drawing/2014/main" id="{8FF08F60-80E3-48A5-AA06-95238FCE2198}"/>
              </a:ext>
            </a:extLst>
          </p:cNvPr>
          <p:cNvCxnSpPr>
            <a:cxnSpLocks/>
          </p:cNvCxnSpPr>
          <p:nvPr/>
        </p:nvCxnSpPr>
        <p:spPr>
          <a:xfrm flipV="1">
            <a:off x="647811" y="6589693"/>
            <a:ext cx="11000884" cy="486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CF630CA3-D8C8-4E13-B460-D528B7BF8678}"/>
              </a:ext>
            </a:extLst>
          </p:cNvPr>
          <p:cNvGrpSpPr/>
          <p:nvPr/>
        </p:nvGrpSpPr>
        <p:grpSpPr>
          <a:xfrm>
            <a:off x="0" y="6401988"/>
            <a:ext cx="6045016" cy="367562"/>
            <a:chOff x="678935" y="6126366"/>
            <a:chExt cx="10910553" cy="524011"/>
          </a:xfrm>
        </p:grpSpPr>
        <p:sp>
          <p:nvSpPr>
            <p:cNvPr id="85" name="Rectangle: Rounded Corners 84">
              <a:extLst>
                <a:ext uri="{FF2B5EF4-FFF2-40B4-BE49-F238E27FC236}">
                  <a16:creationId xmlns:a16="http://schemas.microsoft.com/office/drawing/2014/main" id="{07D6AB2A-D17F-49C1-BE12-A1513AECC1D6}"/>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4BC02A28-7C58-4F6E-9757-4CA54A303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sp>
        <p:nvSpPr>
          <p:cNvPr id="94" name="Rectangle 93">
            <a:extLst>
              <a:ext uri="{FF2B5EF4-FFF2-40B4-BE49-F238E27FC236}">
                <a16:creationId xmlns:a16="http://schemas.microsoft.com/office/drawing/2014/main" id="{7DBCE2E8-39C3-4B19-B99B-4750CC59E142}"/>
              </a:ext>
            </a:extLst>
          </p:cNvPr>
          <p:cNvSpPr/>
          <p:nvPr/>
        </p:nvSpPr>
        <p:spPr>
          <a:xfrm>
            <a:off x="676119" y="103992"/>
            <a:ext cx="6792889" cy="63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2">
                    <a:lumMod val="75000"/>
                  </a:schemeClr>
                </a:solidFill>
                <a:latin typeface="Century Gothic" panose="020B0502020202020204" pitchFamily="34" charset="0"/>
              </a:rPr>
              <a:t>Kelembagaan</a:t>
            </a:r>
            <a:r>
              <a:rPr lang="en-US" sz="3600" b="1" dirty="0">
                <a:solidFill>
                  <a:schemeClr val="tx2">
                    <a:lumMod val="75000"/>
                  </a:schemeClr>
                </a:solidFill>
                <a:latin typeface="Century Gothic" panose="020B0502020202020204" pitchFamily="34" charset="0"/>
              </a:rPr>
              <a:t> GTRA</a:t>
            </a:r>
            <a:endParaRPr lang="en-ID" sz="3600" b="1" dirty="0">
              <a:solidFill>
                <a:schemeClr val="tx2">
                  <a:lumMod val="75000"/>
                </a:schemeClr>
              </a:solidFill>
              <a:latin typeface="Century Gothic" panose="020B0502020202020204" pitchFamily="34" charset="0"/>
            </a:endParaRPr>
          </a:p>
        </p:txBody>
      </p:sp>
      <p:cxnSp>
        <p:nvCxnSpPr>
          <p:cNvPr id="95" name="Straight Connector 94">
            <a:extLst>
              <a:ext uri="{FF2B5EF4-FFF2-40B4-BE49-F238E27FC236}">
                <a16:creationId xmlns:a16="http://schemas.microsoft.com/office/drawing/2014/main" id="{95A6AEA4-18D2-4579-A6B2-9782A50495FA}"/>
              </a:ext>
            </a:extLst>
          </p:cNvPr>
          <p:cNvCxnSpPr>
            <a:cxnSpLocks/>
          </p:cNvCxnSpPr>
          <p:nvPr/>
        </p:nvCxnSpPr>
        <p:spPr>
          <a:xfrm>
            <a:off x="551232" y="220471"/>
            <a:ext cx="0" cy="458641"/>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78168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p:nvPr/>
        </p:nvSpPr>
        <p:spPr>
          <a:xfrm flipH="1">
            <a:off x="2226525" y="235034"/>
            <a:ext cx="8360700" cy="898500"/>
          </a:xfrm>
          <a:prstGeom prst="rect">
            <a:avLst/>
          </a:prstGeom>
          <a:noFill/>
          <a:ln>
            <a:noFill/>
          </a:ln>
        </p:spPr>
        <p:txBody>
          <a:bodyPr spcFirstLastPara="1" wrap="square" lIns="91425" tIns="45700" rIns="91425" bIns="45700" anchor="t" anchorCtr="0">
            <a:noAutofit/>
          </a:bodyPr>
          <a:lstStyle/>
          <a:p>
            <a:pPr marL="16932" marR="0" lvl="0" indent="0" algn="ctr" rtl="0">
              <a:lnSpc>
                <a:spcPct val="100000"/>
              </a:lnSpc>
              <a:spcBef>
                <a:spcPts val="0"/>
              </a:spcBef>
              <a:spcAft>
                <a:spcPts val="0"/>
              </a:spcAft>
              <a:buClr>
                <a:srgbClr val="203864"/>
              </a:buClr>
              <a:buSzPts val="2600"/>
              <a:buFont typeface="Averia Libre"/>
              <a:buNone/>
            </a:pPr>
            <a:r>
              <a:rPr lang="en-US" sz="2600" b="1" i="1" u="none" strike="noStrike" cap="none">
                <a:solidFill>
                  <a:srgbClr val="203864"/>
                </a:solidFill>
                <a:latin typeface="Averia Libre"/>
                <a:ea typeface="Averia Libre"/>
                <a:cs typeface="Averia Libre"/>
                <a:sym typeface="Averia Libre"/>
              </a:rPr>
              <a:t>LAND MANAGEMENT PARADIGM </a:t>
            </a:r>
            <a:endParaRPr sz="2600" b="1" i="1" u="none" strike="noStrike" cap="none">
              <a:solidFill>
                <a:srgbClr val="203864"/>
              </a:solidFill>
              <a:latin typeface="Averia Libre"/>
              <a:ea typeface="Averia Libre"/>
              <a:cs typeface="Averia Libre"/>
              <a:sym typeface="Averia Libre"/>
            </a:endParaRPr>
          </a:p>
          <a:p>
            <a:pPr marL="16932" marR="0" lvl="0" indent="0" algn="ctr" rtl="0">
              <a:lnSpc>
                <a:spcPct val="100000"/>
              </a:lnSpc>
              <a:spcBef>
                <a:spcPts val="0"/>
              </a:spcBef>
              <a:spcAft>
                <a:spcPts val="0"/>
              </a:spcAft>
              <a:buClr>
                <a:srgbClr val="203864"/>
              </a:buClr>
              <a:buSzPts val="2600"/>
              <a:buFont typeface="Averia Libre"/>
              <a:buNone/>
            </a:pPr>
            <a:r>
              <a:rPr lang="en-US" sz="2600" b="1" i="0" u="none" strike="noStrike" cap="none">
                <a:solidFill>
                  <a:srgbClr val="203864"/>
                </a:solidFill>
                <a:latin typeface="Averia Libre"/>
                <a:ea typeface="Averia Libre"/>
                <a:cs typeface="Averia Libre"/>
                <a:sym typeface="Averia Libre"/>
              </a:rPr>
              <a:t>DALAM MEMPERKUAT GTRA</a:t>
            </a:r>
            <a:endParaRPr sz="2600" b="1" i="0" u="none" strike="noStrike" cap="none">
              <a:solidFill>
                <a:srgbClr val="203864"/>
              </a:solidFill>
              <a:latin typeface="Averia Libre"/>
              <a:ea typeface="Averia Libre"/>
              <a:cs typeface="Averia Libre"/>
              <a:sym typeface="Averia Libre"/>
            </a:endParaRPr>
          </a:p>
        </p:txBody>
      </p:sp>
      <p:sp>
        <p:nvSpPr>
          <p:cNvPr id="253" name="Google Shape;253;p32"/>
          <p:cNvSpPr/>
          <p:nvPr/>
        </p:nvSpPr>
        <p:spPr>
          <a:xfrm>
            <a:off x="532018" y="1324644"/>
            <a:ext cx="3037800" cy="649800"/>
          </a:xfrm>
          <a:prstGeom prst="roundRect">
            <a:avLst>
              <a:gd name="adj" fmla="val 16667"/>
            </a:avLst>
          </a:prstGeom>
          <a:solidFill>
            <a:srgbClr val="3289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1" i="0" u="none" strike="noStrike" cap="none">
              <a:solidFill>
                <a:srgbClr val="FFFFFF"/>
              </a:solidFill>
              <a:latin typeface="Quattrocento Sans"/>
              <a:ea typeface="Quattrocento Sans"/>
              <a:cs typeface="Quattrocento Sans"/>
              <a:sym typeface="Quattrocento Sans"/>
            </a:endParaRPr>
          </a:p>
        </p:txBody>
      </p:sp>
      <p:sp>
        <p:nvSpPr>
          <p:cNvPr id="254" name="Google Shape;254;p32"/>
          <p:cNvSpPr/>
          <p:nvPr/>
        </p:nvSpPr>
        <p:spPr>
          <a:xfrm>
            <a:off x="514772" y="3166969"/>
            <a:ext cx="1335300" cy="409200"/>
          </a:xfrm>
          <a:prstGeom prst="rect">
            <a:avLst/>
          </a:prstGeom>
          <a:solidFill>
            <a:srgbClr val="002060"/>
          </a:solidFill>
          <a:ln>
            <a:noFill/>
          </a:ln>
        </p:spPr>
        <p:txBody>
          <a:bodyPr spcFirstLastPara="1" wrap="square" lIns="91425" tIns="60000" rIns="91425" bIns="60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1" i="0" u="none" strike="noStrike" cap="none">
              <a:solidFill>
                <a:srgbClr val="FFFFFF"/>
              </a:solidFill>
              <a:latin typeface="Quattrocento Sans"/>
              <a:ea typeface="Quattrocento Sans"/>
              <a:cs typeface="Quattrocento Sans"/>
              <a:sym typeface="Quattrocento Sans"/>
            </a:endParaRPr>
          </a:p>
        </p:txBody>
      </p:sp>
      <p:sp>
        <p:nvSpPr>
          <p:cNvPr id="255" name="Google Shape;255;p32"/>
          <p:cNvSpPr/>
          <p:nvPr/>
        </p:nvSpPr>
        <p:spPr>
          <a:xfrm>
            <a:off x="1938257" y="3170169"/>
            <a:ext cx="1531200" cy="408000"/>
          </a:xfrm>
          <a:prstGeom prst="rect">
            <a:avLst/>
          </a:prstGeom>
          <a:solidFill>
            <a:srgbClr val="002060"/>
          </a:solidFill>
          <a:ln>
            <a:noFill/>
          </a:ln>
        </p:spPr>
        <p:txBody>
          <a:bodyPr spcFirstLastPara="1" wrap="square" lIns="91425" tIns="60000" rIns="91425" bIns="60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1" i="0" u="none" strike="noStrike" cap="none">
              <a:solidFill>
                <a:srgbClr val="FFFFFF"/>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chemeClr val="dk1"/>
              </a:buClr>
              <a:buSzPts val="800"/>
              <a:buFont typeface="Arial"/>
              <a:buNone/>
            </a:pPr>
            <a:endParaRPr sz="800" b="1" i="0" u="none" strike="noStrike" cap="none">
              <a:solidFill>
                <a:srgbClr val="FFFFFF"/>
              </a:solidFill>
              <a:latin typeface="Quattrocento Sans"/>
              <a:ea typeface="Quattrocento Sans"/>
              <a:cs typeface="Quattrocento Sans"/>
              <a:sym typeface="Quattrocento Sans"/>
            </a:endParaRPr>
          </a:p>
        </p:txBody>
      </p:sp>
      <p:pic>
        <p:nvPicPr>
          <p:cNvPr id="256" name="Google Shape;256;p32" descr="Hasil gambar untuk pemerintah"/>
          <p:cNvPicPr preferRelativeResize="0"/>
          <p:nvPr/>
        </p:nvPicPr>
        <p:blipFill rotWithShape="1">
          <a:blip r:embed="rId3">
            <a:alphaModFix/>
          </a:blip>
          <a:srcRect/>
          <a:stretch/>
        </p:blipFill>
        <p:spPr>
          <a:xfrm>
            <a:off x="674891" y="1418042"/>
            <a:ext cx="924694" cy="466957"/>
          </a:xfrm>
          <a:prstGeom prst="rect">
            <a:avLst/>
          </a:prstGeom>
          <a:noFill/>
          <a:ln>
            <a:noFill/>
          </a:ln>
        </p:spPr>
      </p:pic>
      <p:sp>
        <p:nvSpPr>
          <p:cNvPr id="257" name="Google Shape;257;p32"/>
          <p:cNvSpPr txBox="1"/>
          <p:nvPr/>
        </p:nvSpPr>
        <p:spPr>
          <a:xfrm>
            <a:off x="1706104" y="1350859"/>
            <a:ext cx="18633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33"/>
              <a:buFont typeface="Quattrocento Sans"/>
              <a:buNone/>
            </a:pPr>
            <a:r>
              <a:rPr lang="en-US" sz="1233" b="1" i="0" u="none" strike="noStrike" cap="none">
                <a:solidFill>
                  <a:srgbClr val="FFFFFF"/>
                </a:solidFill>
                <a:latin typeface="Quattrocento Sans"/>
                <a:ea typeface="Quattrocento Sans"/>
                <a:cs typeface="Quattrocento Sans"/>
                <a:sym typeface="Quattrocento Sans"/>
              </a:rPr>
              <a:t>Reforma Agraria </a:t>
            </a:r>
            <a:endParaRPr sz="130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233"/>
              <a:buFont typeface="Quattrocento Sans"/>
              <a:buNone/>
            </a:pPr>
            <a:r>
              <a:rPr lang="en-US" sz="1233" b="1" i="0" u="none" strike="noStrike" cap="none">
                <a:solidFill>
                  <a:srgbClr val="FFFFFF"/>
                </a:solidFill>
                <a:latin typeface="Quattrocento Sans"/>
                <a:ea typeface="Quattrocento Sans"/>
                <a:cs typeface="Quattrocento Sans"/>
                <a:sym typeface="Quattrocento Sans"/>
              </a:rPr>
              <a:t>Program Prioritas (RPJMN 2020-2024)</a:t>
            </a:r>
            <a:endParaRPr sz="1300">
              <a:solidFill>
                <a:schemeClr val="dk1"/>
              </a:solidFill>
              <a:latin typeface="Arial"/>
              <a:ea typeface="Arial"/>
              <a:cs typeface="Arial"/>
              <a:sym typeface="Arial"/>
            </a:endParaRPr>
          </a:p>
        </p:txBody>
      </p:sp>
      <p:pic>
        <p:nvPicPr>
          <p:cNvPr id="258" name="Google Shape;258;p32"/>
          <p:cNvPicPr preferRelativeResize="0"/>
          <p:nvPr/>
        </p:nvPicPr>
        <p:blipFill rotWithShape="1">
          <a:blip r:embed="rId4">
            <a:alphaModFix/>
          </a:blip>
          <a:srcRect l="6517" t="3276" r="5646" b="11624"/>
          <a:stretch/>
        </p:blipFill>
        <p:spPr>
          <a:xfrm>
            <a:off x="549467" y="3215299"/>
            <a:ext cx="441505" cy="317122"/>
          </a:xfrm>
          <a:prstGeom prst="rect">
            <a:avLst/>
          </a:prstGeom>
          <a:noFill/>
          <a:ln>
            <a:noFill/>
          </a:ln>
        </p:spPr>
      </p:pic>
      <p:sp>
        <p:nvSpPr>
          <p:cNvPr id="259" name="Google Shape;259;p32"/>
          <p:cNvSpPr txBox="1"/>
          <p:nvPr/>
        </p:nvSpPr>
        <p:spPr>
          <a:xfrm>
            <a:off x="917210" y="3133497"/>
            <a:ext cx="1008900" cy="50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33"/>
              <a:buFont typeface="Quattrocento Sans"/>
              <a:buNone/>
            </a:pPr>
            <a:r>
              <a:rPr lang="en-US" sz="1333" b="1" i="0" u="none" strike="noStrike" cap="none">
                <a:solidFill>
                  <a:srgbClr val="FFFFFF"/>
                </a:solidFill>
                <a:latin typeface="Quattrocento Sans"/>
                <a:ea typeface="Quattrocento Sans"/>
                <a:cs typeface="Quattrocento Sans"/>
                <a:sym typeface="Quattrocento Sans"/>
              </a:rPr>
              <a:t>Penataan Aset</a:t>
            </a:r>
            <a:endParaRPr sz="1333" b="1" i="0" u="none" strike="noStrike" cap="none">
              <a:solidFill>
                <a:srgbClr val="FFFFFF"/>
              </a:solidFill>
              <a:latin typeface="Quattrocento Sans"/>
              <a:ea typeface="Quattrocento Sans"/>
              <a:cs typeface="Quattrocento Sans"/>
              <a:sym typeface="Quattrocento Sans"/>
            </a:endParaRPr>
          </a:p>
        </p:txBody>
      </p:sp>
      <p:sp>
        <p:nvSpPr>
          <p:cNvPr id="260" name="Google Shape;260;p32"/>
          <p:cNvSpPr txBox="1"/>
          <p:nvPr/>
        </p:nvSpPr>
        <p:spPr>
          <a:xfrm>
            <a:off x="2327822" y="3155609"/>
            <a:ext cx="1072500" cy="50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333"/>
              <a:buFont typeface="Quattrocento Sans"/>
              <a:buNone/>
            </a:pPr>
            <a:r>
              <a:rPr lang="en-US" sz="1333" b="1" i="0" u="none" strike="noStrike" cap="none">
                <a:solidFill>
                  <a:srgbClr val="FFFFFF"/>
                </a:solidFill>
                <a:latin typeface="Quattrocento Sans"/>
                <a:ea typeface="Quattrocento Sans"/>
                <a:cs typeface="Quattrocento Sans"/>
                <a:sym typeface="Quattrocento Sans"/>
              </a:rPr>
              <a:t>Penataan Akses</a:t>
            </a:r>
            <a:endParaRPr sz="1333" b="1" i="0" u="none" strike="noStrike" cap="none">
              <a:solidFill>
                <a:srgbClr val="FFFFFF"/>
              </a:solidFill>
              <a:latin typeface="Quattrocento Sans"/>
              <a:ea typeface="Quattrocento Sans"/>
              <a:cs typeface="Quattrocento Sans"/>
              <a:sym typeface="Quattrocento Sans"/>
            </a:endParaRPr>
          </a:p>
        </p:txBody>
      </p:sp>
      <p:pic>
        <p:nvPicPr>
          <p:cNvPr id="261" name="Google Shape;261;p32"/>
          <p:cNvPicPr preferRelativeResize="0"/>
          <p:nvPr/>
        </p:nvPicPr>
        <p:blipFill rotWithShape="1">
          <a:blip r:embed="rId5">
            <a:alphaModFix/>
          </a:blip>
          <a:srcRect/>
          <a:stretch/>
        </p:blipFill>
        <p:spPr>
          <a:xfrm>
            <a:off x="2024308" y="3250500"/>
            <a:ext cx="292475" cy="265380"/>
          </a:xfrm>
          <a:prstGeom prst="rect">
            <a:avLst/>
          </a:prstGeom>
          <a:noFill/>
          <a:ln>
            <a:noFill/>
          </a:ln>
        </p:spPr>
      </p:pic>
      <p:sp>
        <p:nvSpPr>
          <p:cNvPr id="262" name="Google Shape;262;p32"/>
          <p:cNvSpPr/>
          <p:nvPr/>
        </p:nvSpPr>
        <p:spPr>
          <a:xfrm>
            <a:off x="487298" y="3665654"/>
            <a:ext cx="1211700" cy="898500"/>
          </a:xfrm>
          <a:prstGeom prst="roundRect">
            <a:avLst>
              <a:gd name="adj" fmla="val 16667"/>
            </a:avLst>
          </a:prstGeom>
          <a:noFill/>
          <a:ln w="19050" cap="flat" cmpd="sng">
            <a:solidFill>
              <a:srgbClr val="548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rgbClr val="FFFFFF"/>
              </a:solidFill>
              <a:latin typeface="Calibri"/>
              <a:ea typeface="Calibri"/>
              <a:cs typeface="Calibri"/>
              <a:sym typeface="Calibri"/>
            </a:endParaRPr>
          </a:p>
        </p:txBody>
      </p:sp>
      <p:sp>
        <p:nvSpPr>
          <p:cNvPr id="263" name="Google Shape;263;p32"/>
          <p:cNvSpPr/>
          <p:nvPr/>
        </p:nvSpPr>
        <p:spPr>
          <a:xfrm>
            <a:off x="526166" y="3699407"/>
            <a:ext cx="1105200" cy="78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33"/>
              <a:buFont typeface="Quattrocento Sans"/>
              <a:buNone/>
            </a:pPr>
            <a:r>
              <a:rPr lang="en-US" sz="1233" b="0" i="0" u="none" strike="noStrike" cap="none">
                <a:solidFill>
                  <a:srgbClr val="000000"/>
                </a:solidFill>
                <a:latin typeface="Quattrocento Sans"/>
                <a:ea typeface="Quattrocento Sans"/>
                <a:cs typeface="Quattrocento Sans"/>
                <a:sym typeface="Quattrocento Sans"/>
              </a:rPr>
              <a:t>Legalisasi Aset &amp; Redistribusi Tanah</a:t>
            </a:r>
            <a:endParaRPr sz="1300">
              <a:solidFill>
                <a:schemeClr val="dk1"/>
              </a:solidFill>
              <a:latin typeface="Arial"/>
              <a:ea typeface="Arial"/>
              <a:cs typeface="Arial"/>
              <a:sym typeface="Arial"/>
            </a:endParaRPr>
          </a:p>
        </p:txBody>
      </p:sp>
      <p:sp>
        <p:nvSpPr>
          <p:cNvPr id="264" name="Google Shape;264;p32"/>
          <p:cNvSpPr/>
          <p:nvPr/>
        </p:nvSpPr>
        <p:spPr>
          <a:xfrm>
            <a:off x="2006226" y="3668335"/>
            <a:ext cx="1362000" cy="898500"/>
          </a:xfrm>
          <a:prstGeom prst="roundRect">
            <a:avLst>
              <a:gd name="adj" fmla="val 16667"/>
            </a:avLst>
          </a:prstGeom>
          <a:noFill/>
          <a:ln w="19050" cap="flat" cmpd="sng">
            <a:solidFill>
              <a:srgbClr val="548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rgbClr val="FFFFFF"/>
              </a:solidFill>
              <a:latin typeface="Calibri"/>
              <a:ea typeface="Calibri"/>
              <a:cs typeface="Calibri"/>
              <a:sym typeface="Calibri"/>
            </a:endParaRPr>
          </a:p>
        </p:txBody>
      </p:sp>
      <p:sp>
        <p:nvSpPr>
          <p:cNvPr id="265" name="Google Shape;265;p32"/>
          <p:cNvSpPr/>
          <p:nvPr/>
        </p:nvSpPr>
        <p:spPr>
          <a:xfrm>
            <a:off x="1881081" y="3659268"/>
            <a:ext cx="1575900" cy="8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Quattrocento Sans"/>
              <a:buNone/>
            </a:pPr>
            <a:r>
              <a:rPr lang="en-US" sz="1100" b="0" i="0" u="none" strike="noStrike" cap="none">
                <a:solidFill>
                  <a:srgbClr val="000000"/>
                </a:solidFill>
                <a:latin typeface="Quattrocento Sans"/>
                <a:ea typeface="Quattrocento Sans"/>
                <a:cs typeface="Quattrocento Sans"/>
                <a:sym typeface="Quattrocento Sans"/>
              </a:rPr>
              <a:t>Pemberdayaan Masyarakat </a:t>
            </a:r>
            <a:endParaRPr sz="130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Quattrocento Sans"/>
              <a:buNone/>
            </a:pPr>
            <a:r>
              <a:rPr lang="en-US" sz="1100" b="0" i="0" u="none" strike="noStrike" cap="none">
                <a:solidFill>
                  <a:srgbClr val="000000"/>
                </a:solidFill>
                <a:latin typeface="Quattrocento Sans"/>
                <a:ea typeface="Quattrocento Sans"/>
                <a:cs typeface="Quattrocento Sans"/>
                <a:sym typeface="Quattrocento Sans"/>
              </a:rPr>
              <a:t>(akses sumber ekonomi  &amp; kualitas lingkungan hidup)</a:t>
            </a:r>
            <a:endParaRPr sz="1300">
              <a:solidFill>
                <a:schemeClr val="dk1"/>
              </a:solidFill>
              <a:latin typeface="Arial"/>
              <a:ea typeface="Arial"/>
              <a:cs typeface="Arial"/>
              <a:sym typeface="Arial"/>
            </a:endParaRPr>
          </a:p>
        </p:txBody>
      </p:sp>
      <p:sp>
        <p:nvSpPr>
          <p:cNvPr id="266" name="Google Shape;266;p32"/>
          <p:cNvSpPr/>
          <p:nvPr/>
        </p:nvSpPr>
        <p:spPr>
          <a:xfrm rot="5400000">
            <a:off x="1731233" y="1710656"/>
            <a:ext cx="336000" cy="2375700"/>
          </a:xfrm>
          <a:prstGeom prst="leftBrace">
            <a:avLst>
              <a:gd name="adj1" fmla="val 82802"/>
              <a:gd name="adj2" fmla="val 52756"/>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rgbClr val="000000"/>
              </a:solidFill>
              <a:latin typeface="Quattrocento Sans"/>
              <a:ea typeface="Quattrocento Sans"/>
              <a:cs typeface="Quattrocento Sans"/>
              <a:sym typeface="Quattrocento Sans"/>
            </a:endParaRPr>
          </a:p>
        </p:txBody>
      </p:sp>
      <p:sp>
        <p:nvSpPr>
          <p:cNvPr id="267" name="Google Shape;267;p32"/>
          <p:cNvSpPr/>
          <p:nvPr/>
        </p:nvSpPr>
        <p:spPr>
          <a:xfrm>
            <a:off x="265925" y="4433516"/>
            <a:ext cx="338700" cy="836400"/>
          </a:xfrm>
          <a:prstGeom prst="curvedRightArrow">
            <a:avLst>
              <a:gd name="adj1" fmla="val 25000"/>
              <a:gd name="adj2" fmla="val 50000"/>
              <a:gd name="adj3" fmla="val 25000"/>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268" name="Google Shape;268;p32"/>
          <p:cNvSpPr/>
          <p:nvPr/>
        </p:nvSpPr>
        <p:spPr>
          <a:xfrm flipH="1">
            <a:off x="3425099" y="4421440"/>
            <a:ext cx="338700" cy="773400"/>
          </a:xfrm>
          <a:prstGeom prst="curvedRightArrow">
            <a:avLst>
              <a:gd name="adj1" fmla="val 25000"/>
              <a:gd name="adj2" fmla="val 50000"/>
              <a:gd name="adj3" fmla="val 25000"/>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269" name="Google Shape;269;p32"/>
          <p:cNvSpPr/>
          <p:nvPr/>
        </p:nvSpPr>
        <p:spPr>
          <a:xfrm>
            <a:off x="509585" y="2031939"/>
            <a:ext cx="3060000" cy="649800"/>
          </a:xfrm>
          <a:prstGeom prst="roundRect">
            <a:avLst>
              <a:gd name="adj" fmla="val 16667"/>
            </a:avLst>
          </a:prstGeom>
          <a:solidFill>
            <a:srgbClr val="3289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1" i="0" u="none" strike="noStrike" cap="none">
              <a:solidFill>
                <a:srgbClr val="FFFFFF"/>
              </a:solidFill>
              <a:latin typeface="Quattrocento Sans"/>
              <a:ea typeface="Quattrocento Sans"/>
              <a:cs typeface="Quattrocento Sans"/>
              <a:sym typeface="Quattrocento Sans"/>
            </a:endParaRPr>
          </a:p>
        </p:txBody>
      </p:sp>
      <p:sp>
        <p:nvSpPr>
          <p:cNvPr id="270" name="Google Shape;270;p32"/>
          <p:cNvSpPr txBox="1"/>
          <p:nvPr/>
        </p:nvSpPr>
        <p:spPr>
          <a:xfrm>
            <a:off x="606241" y="2002600"/>
            <a:ext cx="28614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33"/>
              <a:buFont typeface="Quattrocento Sans"/>
              <a:buNone/>
            </a:pPr>
            <a:r>
              <a:rPr lang="en-US" sz="1233" b="1" i="0" u="none" strike="noStrike" cap="none">
                <a:solidFill>
                  <a:srgbClr val="FFFFFF"/>
                </a:solidFill>
                <a:latin typeface="Quattrocento Sans"/>
                <a:ea typeface="Quattrocento Sans"/>
                <a:cs typeface="Quattrocento Sans"/>
                <a:sym typeface="Quattrocento Sans"/>
              </a:rPr>
              <a:t>Peraturan Presiden </a:t>
            </a:r>
            <a:endParaRPr sz="130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233"/>
              <a:buFont typeface="Quattrocento Sans"/>
              <a:buNone/>
            </a:pPr>
            <a:r>
              <a:rPr lang="en-US" sz="1233" b="1" i="0" u="none" strike="noStrike" cap="none">
                <a:solidFill>
                  <a:srgbClr val="FFFFFF"/>
                </a:solidFill>
                <a:latin typeface="Quattrocento Sans"/>
                <a:ea typeface="Quattrocento Sans"/>
                <a:cs typeface="Quattrocento Sans"/>
                <a:sym typeface="Quattrocento Sans"/>
              </a:rPr>
              <a:t>No. 86 Tahun 2018</a:t>
            </a:r>
            <a:endParaRPr sz="130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233"/>
              <a:buFont typeface="Quattrocento Sans"/>
              <a:buNone/>
            </a:pPr>
            <a:r>
              <a:rPr lang="en-US" sz="1233" b="1" i="0" u="none" strike="noStrike" cap="none">
                <a:solidFill>
                  <a:srgbClr val="FFFFFF"/>
                </a:solidFill>
                <a:latin typeface="Quattrocento Sans"/>
                <a:ea typeface="Quattrocento Sans"/>
                <a:cs typeface="Quattrocento Sans"/>
                <a:sym typeface="Quattrocento Sans"/>
              </a:rPr>
              <a:t>Tentang Reforma Agraria</a:t>
            </a:r>
            <a:endParaRPr sz="1233" b="1" i="0" u="none" strike="noStrike" cap="none">
              <a:solidFill>
                <a:srgbClr val="FFFFFF"/>
              </a:solidFill>
              <a:latin typeface="Quattrocento Sans"/>
              <a:ea typeface="Quattrocento Sans"/>
              <a:cs typeface="Quattrocento Sans"/>
              <a:sym typeface="Quattrocento Sans"/>
            </a:endParaRPr>
          </a:p>
        </p:txBody>
      </p:sp>
      <p:cxnSp>
        <p:nvCxnSpPr>
          <p:cNvPr id="271" name="Google Shape;271;p32"/>
          <p:cNvCxnSpPr/>
          <p:nvPr/>
        </p:nvCxnSpPr>
        <p:spPr>
          <a:xfrm rot="5400000" flipH="1">
            <a:off x="1202171" y="1533331"/>
            <a:ext cx="502200" cy="492000"/>
          </a:xfrm>
          <a:prstGeom prst="bentConnector3">
            <a:avLst>
              <a:gd name="adj1" fmla="val 1178"/>
            </a:avLst>
          </a:prstGeom>
          <a:noFill/>
          <a:ln w="9525" cap="flat" cmpd="sng">
            <a:solidFill>
              <a:schemeClr val="dk1"/>
            </a:solidFill>
            <a:prstDash val="solid"/>
            <a:round/>
            <a:headEnd type="none" w="sm" len="sm"/>
            <a:tailEnd type="triangle" w="med" len="med"/>
          </a:ln>
          <a:effectLst>
            <a:outerShdw blurRad="40000" dist="23000" dir="5400000" rotWithShape="0">
              <a:srgbClr val="000000">
                <a:alpha val="34509"/>
              </a:srgbClr>
            </a:outerShdw>
          </a:effectLst>
        </p:spPr>
      </p:cxnSp>
      <p:sp>
        <p:nvSpPr>
          <p:cNvPr id="272" name="Google Shape;272;p32"/>
          <p:cNvSpPr txBox="1"/>
          <p:nvPr/>
        </p:nvSpPr>
        <p:spPr>
          <a:xfrm>
            <a:off x="9145674" y="5412972"/>
            <a:ext cx="2132700" cy="694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434343"/>
              </a:buClr>
              <a:buSzPts val="900"/>
              <a:buFont typeface="DM Sans"/>
              <a:buNone/>
            </a:pPr>
            <a:r>
              <a:rPr lang="en-US" sz="900" b="0" i="1" u="none" strike="noStrike" cap="none">
                <a:solidFill>
                  <a:srgbClr val="434343"/>
                </a:solidFill>
                <a:latin typeface="DM Sans"/>
                <a:ea typeface="DM Sans"/>
                <a:cs typeface="DM Sans"/>
                <a:sym typeface="DM Sans"/>
              </a:rPr>
              <a:t>Stig Enemark dan Paula Dijkstra. “Land Governance in support of the 2030 Global Agenda”, International Federation FIG Congress Februari 2023</a:t>
            </a:r>
            <a:endParaRPr sz="900" b="0" i="1" u="none" strike="noStrike" cap="none">
              <a:solidFill>
                <a:srgbClr val="434343"/>
              </a:solidFill>
              <a:latin typeface="DM Sans"/>
              <a:ea typeface="DM Sans"/>
              <a:cs typeface="DM Sans"/>
              <a:sym typeface="DM Sans"/>
            </a:endParaRPr>
          </a:p>
        </p:txBody>
      </p:sp>
      <p:sp>
        <p:nvSpPr>
          <p:cNvPr id="273" name="Google Shape;273;p32"/>
          <p:cNvSpPr txBox="1"/>
          <p:nvPr/>
        </p:nvSpPr>
        <p:spPr>
          <a:xfrm>
            <a:off x="8969873" y="2151796"/>
            <a:ext cx="24843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Calibri"/>
              <a:buNone/>
            </a:pPr>
            <a:r>
              <a:rPr lang="en-US" sz="1600" b="1" i="0" u="none" strike="noStrike" cap="none">
                <a:solidFill>
                  <a:schemeClr val="dk1"/>
                </a:solidFill>
                <a:latin typeface="Calibri"/>
                <a:ea typeface="Calibri"/>
                <a:cs typeface="Calibri"/>
                <a:sym typeface="Calibri"/>
              </a:rPr>
              <a:t>PARADIGMA MANAJEMEN PERTANAHAN MEMFASILITASI INTEGRASI ADMINISTRASI PERTANAHAN DAN PENATAAN KELEMBAGAAN UNTUK MEWUJUDKAN KEBIJAKAN LAHAN DAN TATA PEMERINTAHAN YANG LEBIH BAIK. </a:t>
            </a:r>
            <a:endParaRPr sz="1600" b="0" i="0" u="none" strike="noStrike" cap="none">
              <a:solidFill>
                <a:srgbClr val="000000"/>
              </a:solidFill>
              <a:latin typeface="Arial"/>
              <a:ea typeface="Arial"/>
              <a:cs typeface="Arial"/>
              <a:sym typeface="Arial"/>
            </a:endParaRPr>
          </a:p>
        </p:txBody>
      </p:sp>
      <p:sp>
        <p:nvSpPr>
          <p:cNvPr id="274" name="Google Shape;274;p32"/>
          <p:cNvSpPr/>
          <p:nvPr/>
        </p:nvSpPr>
        <p:spPr>
          <a:xfrm>
            <a:off x="692856" y="4695518"/>
            <a:ext cx="2657100" cy="1531200"/>
          </a:xfrm>
          <a:prstGeom prst="roundRect">
            <a:avLst>
              <a:gd name="adj" fmla="val 16667"/>
            </a:avLst>
          </a:prstGeom>
          <a:gradFill>
            <a:gsLst>
              <a:gs pos="0">
                <a:srgbClr val="BBF7A3"/>
              </a:gs>
              <a:gs pos="35000">
                <a:srgbClr val="CDF8BE"/>
              </a:gs>
              <a:gs pos="100000">
                <a:srgbClr val="ECFDE5"/>
              </a:gs>
            </a:gsLst>
            <a:lin ang="16200038" scaled="0"/>
          </a:gradFill>
          <a:ln w="9525" cap="flat" cmpd="sng">
            <a:solidFill>
              <a:srgbClr val="6CAB4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30475" rIns="60950" bIns="30475" anchor="ctr" anchorCtr="0">
            <a:noAutofit/>
          </a:bodyPr>
          <a:lstStyle/>
          <a:p>
            <a:pPr marL="0" marR="0" lvl="0" indent="0" algn="ctr"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Penurunan Ketimpangan Kepemilikan </a:t>
            </a:r>
            <a:r>
              <a:rPr lang="en-US" sz="1067" b="0" i="0" u="none" strike="noStrike" cap="none">
                <a:solidFill>
                  <a:srgbClr val="212423"/>
                </a:solidFill>
                <a:latin typeface="Arial"/>
                <a:ea typeface="Arial"/>
                <a:cs typeface="Arial"/>
                <a:sym typeface="Arial"/>
              </a:rPr>
              <a:t>aset tanah </a:t>
            </a:r>
            <a:r>
              <a:rPr lang="en-US" sz="1067" b="0" i="0" u="none" strike="noStrike" cap="none">
                <a:solidFill>
                  <a:srgbClr val="000000"/>
                </a:solidFill>
                <a:latin typeface="Arial"/>
                <a:ea typeface="Arial"/>
                <a:cs typeface="Arial"/>
                <a:sym typeface="Arial"/>
              </a:rPr>
              <a:t>&amp; </a:t>
            </a:r>
            <a:r>
              <a:rPr lang="en-US" sz="1067" b="0" i="0" u="none" strike="noStrike" cap="none">
                <a:solidFill>
                  <a:srgbClr val="212423"/>
                </a:solidFill>
                <a:latin typeface="Arial"/>
                <a:ea typeface="Arial"/>
                <a:cs typeface="Arial"/>
                <a:sym typeface="Arial"/>
              </a:rPr>
              <a:t>Pemberdayaan untuk mendapatkan akses produksi, permodalan dan keuangan </a:t>
            </a:r>
            <a:endParaRPr sz="180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212423"/>
              </a:buClr>
              <a:buSzPts val="1067"/>
              <a:buFont typeface="Arial"/>
              <a:buNone/>
            </a:pPr>
            <a:r>
              <a:rPr lang="en-US" sz="1067" b="0" i="0" u="none" strike="noStrike" cap="none">
                <a:solidFill>
                  <a:srgbClr val="212423"/>
                </a:solidFill>
                <a:latin typeface="Arial"/>
                <a:ea typeface="Arial"/>
                <a:cs typeface="Arial"/>
                <a:sym typeface="Arial"/>
              </a:rPr>
              <a:t>(akses reform/penataan akses) sehingga menghasilkan keuntungan atau pendapatan bagi masyarakat </a:t>
            </a:r>
            <a:r>
              <a:rPr lang="en-US" sz="1067" b="0" i="0" u="none" strike="noStrike" cap="none">
                <a:solidFill>
                  <a:srgbClr val="000000"/>
                </a:solidFill>
                <a:latin typeface="Arial"/>
                <a:ea typeface="Arial"/>
                <a:cs typeface="Arial"/>
                <a:sym typeface="Arial"/>
              </a:rPr>
              <a:t>sosial-ekonomi masyarakat)</a:t>
            </a:r>
            <a:endParaRPr sz="1067" b="0" i="0" u="none" strike="noStrike" cap="none">
              <a:solidFill>
                <a:srgbClr val="000000"/>
              </a:solidFill>
              <a:latin typeface="Arial"/>
              <a:ea typeface="Arial"/>
              <a:cs typeface="Arial"/>
              <a:sym typeface="Arial"/>
            </a:endParaRPr>
          </a:p>
        </p:txBody>
      </p:sp>
      <p:pic>
        <p:nvPicPr>
          <p:cNvPr id="275" name="Google Shape;275;p32" descr="Diagram, text&#10;&#10;Description automatically generated"/>
          <p:cNvPicPr preferRelativeResize="0"/>
          <p:nvPr/>
        </p:nvPicPr>
        <p:blipFill rotWithShape="1">
          <a:blip r:embed="rId6">
            <a:alphaModFix/>
          </a:blip>
          <a:srcRect/>
          <a:stretch/>
        </p:blipFill>
        <p:spPr>
          <a:xfrm>
            <a:off x="3904460" y="1160814"/>
            <a:ext cx="5004833" cy="5143283"/>
          </a:xfrm>
          <a:prstGeom prst="rect">
            <a:avLst/>
          </a:prstGeom>
          <a:noFill/>
          <a:ln>
            <a:noFill/>
          </a:ln>
        </p:spPr>
      </p:pic>
      <p:pic>
        <p:nvPicPr>
          <p:cNvPr id="276" name="Google Shape;276;p32"/>
          <p:cNvPicPr preferRelativeResize="0"/>
          <p:nvPr/>
        </p:nvPicPr>
        <p:blipFill rotWithShape="1">
          <a:blip r:embed="rId7">
            <a:alphaModFix/>
          </a:blip>
          <a:srcRect/>
          <a:stretch/>
        </p:blipFill>
        <p:spPr>
          <a:xfrm rot="9049833" flipH="1">
            <a:off x="3733079" y="1921551"/>
            <a:ext cx="738129" cy="460492"/>
          </a:xfrm>
          <a:prstGeom prst="rect">
            <a:avLst/>
          </a:prstGeom>
          <a:noFill/>
          <a:ln>
            <a:noFill/>
          </a:ln>
          <a:effectLst>
            <a:outerShdw blurRad="50800" dist="38100" dir="5400000" algn="t" rotWithShape="0">
              <a:srgbClr val="000000">
                <a:alpha val="40000"/>
              </a:srgbClr>
            </a:outerShdw>
          </a:effectLst>
        </p:spPr>
      </p:pic>
      <p:pic>
        <p:nvPicPr>
          <p:cNvPr id="277" name="Google Shape;277;p32"/>
          <p:cNvPicPr preferRelativeResize="0"/>
          <p:nvPr/>
        </p:nvPicPr>
        <p:blipFill rotWithShape="1">
          <a:blip r:embed="rId8">
            <a:alphaModFix/>
          </a:blip>
          <a:srcRect/>
          <a:stretch/>
        </p:blipFill>
        <p:spPr>
          <a:xfrm rot="-2115373" flipH="1">
            <a:off x="3721798" y="2165322"/>
            <a:ext cx="720219" cy="456779"/>
          </a:xfrm>
          <a:prstGeom prst="rect">
            <a:avLst/>
          </a:prstGeom>
          <a:noFill/>
          <a:ln>
            <a:noFill/>
          </a:ln>
          <a:effectLst>
            <a:outerShdw blurRad="50800" dist="38100" dir="5400000" algn="t" rotWithShape="0">
              <a:srgbClr val="000000">
                <a:alpha val="40000"/>
              </a:srgbClr>
            </a:outerShdw>
          </a:effectLst>
        </p:spPr>
      </p:pic>
      <p:pic>
        <p:nvPicPr>
          <p:cNvPr id="278" name="Google Shape;278;p32"/>
          <p:cNvPicPr preferRelativeResize="0"/>
          <p:nvPr/>
        </p:nvPicPr>
        <p:blipFill rotWithShape="1">
          <a:blip r:embed="rId9">
            <a:alphaModFix/>
          </a:blip>
          <a:srcRect/>
          <a:stretch/>
        </p:blipFill>
        <p:spPr>
          <a:xfrm>
            <a:off x="9942093" y="10945"/>
            <a:ext cx="2192500" cy="618132"/>
          </a:xfrm>
          <a:prstGeom prst="rect">
            <a:avLst/>
          </a:prstGeom>
          <a:noFill/>
          <a:ln>
            <a:noFill/>
          </a:ln>
        </p:spPr>
      </p:pic>
      <p:cxnSp>
        <p:nvCxnSpPr>
          <p:cNvPr id="279" name="Google Shape;279;p32"/>
          <p:cNvCxnSpPr/>
          <p:nvPr/>
        </p:nvCxnSpPr>
        <p:spPr>
          <a:xfrm rot="10800000" flipH="1">
            <a:off x="647811" y="6589753"/>
            <a:ext cx="11001000" cy="4800"/>
          </a:xfrm>
          <a:prstGeom prst="straightConnector1">
            <a:avLst/>
          </a:prstGeom>
          <a:noFill/>
          <a:ln w="57150" cap="flat" cmpd="sng">
            <a:solidFill>
              <a:srgbClr val="17365D"/>
            </a:solidFill>
            <a:prstDash val="solid"/>
            <a:miter lim="800000"/>
            <a:headEnd type="none" w="sm" len="sm"/>
            <a:tailEnd type="none" w="sm" len="sm"/>
          </a:ln>
        </p:spPr>
      </p:cxnSp>
      <p:grpSp>
        <p:nvGrpSpPr>
          <p:cNvPr id="280" name="Google Shape;280;p32"/>
          <p:cNvGrpSpPr/>
          <p:nvPr/>
        </p:nvGrpSpPr>
        <p:grpSpPr>
          <a:xfrm>
            <a:off x="32" y="6331411"/>
            <a:ext cx="6045619" cy="367604"/>
            <a:chOff x="678935" y="6126366"/>
            <a:chExt cx="10910700" cy="524100"/>
          </a:xfrm>
        </p:grpSpPr>
        <p:sp>
          <p:nvSpPr>
            <p:cNvPr id="281" name="Google Shape;281;p32"/>
            <p:cNvSpPr/>
            <p:nvPr/>
          </p:nvSpPr>
          <p:spPr>
            <a:xfrm>
              <a:off x="678935" y="6126366"/>
              <a:ext cx="10910700" cy="524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2" name="Google Shape;282;p32"/>
            <p:cNvPicPr preferRelativeResize="0"/>
            <p:nvPr/>
          </p:nvPicPr>
          <p:blipFill rotWithShape="1">
            <a:blip r:embed="rId10">
              <a:alphaModFix/>
            </a:blip>
            <a:srcRect/>
            <a:stretch/>
          </p:blipFill>
          <p:spPr>
            <a:xfrm>
              <a:off x="1023804" y="6157220"/>
              <a:ext cx="10284694" cy="491774"/>
            </a:xfrm>
            <a:prstGeom prst="rect">
              <a:avLst/>
            </a:prstGeom>
            <a:noFill/>
            <a:ln>
              <a:noFill/>
            </a:ln>
          </p:spPr>
        </p:pic>
      </p:grpSp>
      <p:sp>
        <p:nvSpPr>
          <p:cNvPr id="283" name="Google Shape;283;p32"/>
          <p:cNvSpPr/>
          <p:nvPr/>
        </p:nvSpPr>
        <p:spPr>
          <a:xfrm>
            <a:off x="11748166" y="6404201"/>
            <a:ext cx="396900" cy="384600"/>
          </a:xfrm>
          <a:prstGeom prst="ellipse">
            <a:avLst/>
          </a:prstGeom>
          <a:solidFill>
            <a:srgbClr val="BEE2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32"/>
          <p:cNvSpPr txBox="1">
            <a:spLocks noGrp="1"/>
          </p:cNvSpPr>
          <p:nvPr>
            <p:ph type="sldNum" idx="12"/>
          </p:nvPr>
        </p:nvSpPr>
        <p:spPr>
          <a:xfrm>
            <a:off x="11727172" y="6368039"/>
            <a:ext cx="438900" cy="448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F243E"/>
              </a:buClr>
              <a:buSzPts val="1600"/>
              <a:buFont typeface="Century Gothic"/>
              <a:buNone/>
            </a:pPr>
            <a:fld id="{00000000-1234-1234-1234-123412341234}" type="slidenum">
              <a:rPr lang="en-US" sz="1600" b="1">
                <a:solidFill>
                  <a:srgbClr val="0F243E"/>
                </a:solidFill>
                <a:latin typeface="Century Gothic"/>
                <a:ea typeface="Century Gothic"/>
                <a:cs typeface="Century Gothic"/>
                <a:sym typeface="Century Gothic"/>
              </a:rPr>
              <a:t>12</a:t>
            </a:fld>
            <a:endParaRPr sz="1600" b="1">
              <a:solidFill>
                <a:srgbClr val="0F243E"/>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9867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3"/>
          <p:cNvSpPr/>
          <p:nvPr/>
        </p:nvSpPr>
        <p:spPr>
          <a:xfrm>
            <a:off x="9576816" y="501395"/>
            <a:ext cx="1289684" cy="0"/>
          </a:xfrm>
          <a:custGeom>
            <a:avLst/>
            <a:gdLst/>
            <a:ahLst/>
            <a:cxnLst/>
            <a:rect l="l" t="t" r="r" b="b"/>
            <a:pathLst>
              <a:path w="1289684" h="120000" extrusionOk="0">
                <a:moveTo>
                  <a:pt x="0" y="0"/>
                </a:moveTo>
                <a:lnTo>
                  <a:pt x="1289303" y="0"/>
                </a:lnTo>
              </a:path>
            </a:pathLst>
          </a:custGeom>
          <a:noFill/>
          <a:ln w="45700" cap="flat" cmpd="sng">
            <a:solidFill>
              <a:srgbClr val="DAE2F3"/>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3"/>
          <p:cNvSpPr/>
          <p:nvPr/>
        </p:nvSpPr>
        <p:spPr>
          <a:xfrm>
            <a:off x="11733810" y="6607524"/>
            <a:ext cx="448200" cy="234300"/>
          </a:xfrm>
          <a:prstGeom prst="roundRect">
            <a:avLst>
              <a:gd name="adj" fmla="val 16667"/>
            </a:avLst>
          </a:prstGeom>
          <a:solidFill>
            <a:srgbClr val="FFC000"/>
          </a:solidFill>
          <a:ln>
            <a:noFill/>
          </a:ln>
        </p:spPr>
        <p:txBody>
          <a:bodyPr spcFirstLastPara="1" wrap="square" lIns="81275" tIns="40625" rIns="81275" bIns="40625" anchor="ctr" anchorCtr="0">
            <a:noAutofit/>
          </a:bodyPr>
          <a:lstStyle/>
          <a:p>
            <a:pPr marL="0" marR="0" lvl="0" indent="0" algn="ctr" rtl="0">
              <a:lnSpc>
                <a:spcPct val="100000"/>
              </a:lnSpc>
              <a:spcBef>
                <a:spcPts val="0"/>
              </a:spcBef>
              <a:spcAft>
                <a:spcPts val="0"/>
              </a:spcAft>
              <a:buClr>
                <a:srgbClr val="000000"/>
              </a:buClr>
              <a:buSzPts val="1422"/>
              <a:buFont typeface="Arial"/>
              <a:buNone/>
            </a:pPr>
            <a:r>
              <a:rPr lang="en-US" sz="1422" b="0" i="0" u="none" strike="noStrike" cap="none">
                <a:solidFill>
                  <a:srgbClr val="000000"/>
                </a:solidFill>
                <a:latin typeface="Arial"/>
                <a:ea typeface="Arial"/>
                <a:cs typeface="Arial"/>
                <a:sym typeface="Arial"/>
              </a:rPr>
              <a:t>1</a:t>
            </a:r>
            <a:endParaRPr sz="1422" b="0" i="0" u="none" strike="noStrike" cap="none">
              <a:solidFill>
                <a:srgbClr val="000000"/>
              </a:solidFill>
              <a:latin typeface="Arial"/>
              <a:ea typeface="Arial"/>
              <a:cs typeface="Arial"/>
              <a:sym typeface="Arial"/>
            </a:endParaRPr>
          </a:p>
        </p:txBody>
      </p:sp>
      <p:pic>
        <p:nvPicPr>
          <p:cNvPr id="292" name="Google Shape;292;p33" descr="Shape, rectangle&#10;&#10;Description automatically generated"/>
          <p:cNvPicPr preferRelativeResize="0"/>
          <p:nvPr/>
        </p:nvPicPr>
        <p:blipFill rotWithShape="1">
          <a:blip r:embed="rId3">
            <a:alphaModFix/>
          </a:blip>
          <a:srcRect/>
          <a:stretch/>
        </p:blipFill>
        <p:spPr>
          <a:xfrm>
            <a:off x="0" y="0"/>
            <a:ext cx="12191999" cy="832463"/>
          </a:xfrm>
          <a:prstGeom prst="rect">
            <a:avLst/>
          </a:prstGeom>
          <a:noFill/>
          <a:ln>
            <a:noFill/>
          </a:ln>
        </p:spPr>
      </p:pic>
      <p:grpSp>
        <p:nvGrpSpPr>
          <p:cNvPr id="293" name="Google Shape;293;p33"/>
          <p:cNvGrpSpPr/>
          <p:nvPr/>
        </p:nvGrpSpPr>
        <p:grpSpPr>
          <a:xfrm>
            <a:off x="0" y="6386630"/>
            <a:ext cx="12249768" cy="471369"/>
            <a:chOff x="-17500" y="6400372"/>
            <a:chExt cx="12249768" cy="471369"/>
          </a:xfrm>
        </p:grpSpPr>
        <p:pic>
          <p:nvPicPr>
            <p:cNvPr id="294" name="Google Shape;294;p33"/>
            <p:cNvPicPr preferRelativeResize="0"/>
            <p:nvPr/>
          </p:nvPicPr>
          <p:blipFill rotWithShape="1">
            <a:blip r:embed="rId4">
              <a:alphaModFix/>
            </a:blip>
            <a:srcRect l="14856" t="92211" r="1067" b="85"/>
            <a:stretch/>
          </p:blipFill>
          <p:spPr>
            <a:xfrm>
              <a:off x="-17500" y="6400372"/>
              <a:ext cx="10250562" cy="471369"/>
            </a:xfrm>
            <a:prstGeom prst="rect">
              <a:avLst/>
            </a:prstGeom>
            <a:solidFill>
              <a:schemeClr val="lt1"/>
            </a:solidFill>
            <a:ln>
              <a:noFill/>
            </a:ln>
          </p:spPr>
        </p:pic>
        <p:pic>
          <p:nvPicPr>
            <p:cNvPr id="295" name="Google Shape;295;p33"/>
            <p:cNvPicPr preferRelativeResize="0"/>
            <p:nvPr/>
          </p:nvPicPr>
          <p:blipFill rotWithShape="1">
            <a:blip r:embed="rId5">
              <a:alphaModFix/>
            </a:blip>
            <a:srcRect l="84853" t="92538"/>
            <a:stretch/>
          </p:blipFill>
          <p:spPr>
            <a:xfrm>
              <a:off x="10153087" y="6400372"/>
              <a:ext cx="2079181" cy="471369"/>
            </a:xfrm>
            <a:prstGeom prst="rect">
              <a:avLst/>
            </a:prstGeom>
            <a:solidFill>
              <a:schemeClr val="lt1"/>
            </a:solidFill>
            <a:ln>
              <a:noFill/>
            </a:ln>
          </p:spPr>
        </p:pic>
        <p:sp>
          <p:nvSpPr>
            <p:cNvPr id="296" name="Google Shape;296;p33"/>
            <p:cNvSpPr/>
            <p:nvPr/>
          </p:nvSpPr>
          <p:spPr>
            <a:xfrm>
              <a:off x="11733810" y="6607524"/>
              <a:ext cx="448200" cy="234300"/>
            </a:xfrm>
            <a:prstGeom prst="roundRect">
              <a:avLst>
                <a:gd name="adj" fmla="val 16667"/>
              </a:avLst>
            </a:prstGeom>
            <a:solidFill>
              <a:srgbClr val="FFC000"/>
            </a:solidFill>
            <a:ln>
              <a:noFill/>
            </a:ln>
          </p:spPr>
          <p:txBody>
            <a:bodyPr spcFirstLastPara="1" wrap="square" lIns="81275" tIns="40625" rIns="81275" bIns="40625" anchor="ctr" anchorCtr="0">
              <a:noAutofit/>
            </a:bodyPr>
            <a:lstStyle/>
            <a:p>
              <a:pPr marL="0" marR="0" lvl="0" indent="0" algn="ctr" rtl="0">
                <a:lnSpc>
                  <a:spcPct val="100000"/>
                </a:lnSpc>
                <a:spcBef>
                  <a:spcPts val="0"/>
                </a:spcBef>
                <a:spcAft>
                  <a:spcPts val="0"/>
                </a:spcAft>
                <a:buClr>
                  <a:srgbClr val="000000"/>
                </a:buClr>
                <a:buSzPts val="1422"/>
                <a:buFont typeface="Arial"/>
                <a:buNone/>
              </a:pPr>
              <a:r>
                <a:rPr lang="en-US" sz="1422" b="0" i="0" u="none" strike="noStrike" cap="none">
                  <a:solidFill>
                    <a:srgbClr val="000000"/>
                  </a:solidFill>
                  <a:latin typeface="Arial"/>
                  <a:ea typeface="Arial"/>
                  <a:cs typeface="Arial"/>
                  <a:sym typeface="Arial"/>
                </a:rPr>
                <a:t>3</a:t>
              </a:r>
              <a:endParaRPr sz="1422" b="0" i="0" u="none" strike="noStrike" cap="none">
                <a:solidFill>
                  <a:srgbClr val="000000"/>
                </a:solidFill>
                <a:latin typeface="Arial"/>
                <a:ea typeface="Arial"/>
                <a:cs typeface="Arial"/>
                <a:sym typeface="Arial"/>
              </a:endParaRPr>
            </a:p>
          </p:txBody>
        </p:sp>
        <p:sp>
          <p:nvSpPr>
            <p:cNvPr id="297" name="Google Shape;297;p33"/>
            <p:cNvSpPr txBox="1"/>
            <p:nvPr/>
          </p:nvSpPr>
          <p:spPr>
            <a:xfrm>
              <a:off x="8371873" y="6419279"/>
              <a:ext cx="3562500" cy="400200"/>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Bad Script"/>
                  <a:ea typeface="Bad Script"/>
                  <a:cs typeface="Bad Script"/>
                  <a:sym typeface="Bad Script"/>
                </a:rPr>
                <a:t>Melayani, Profesional, Terpercaya</a:t>
              </a:r>
              <a:endParaRPr sz="1800" b="0" i="0" u="none" strike="noStrike" cap="none">
                <a:solidFill>
                  <a:srgbClr val="FFFFFF"/>
                </a:solidFill>
                <a:latin typeface="Bad Script"/>
                <a:ea typeface="Bad Script"/>
                <a:cs typeface="Bad Script"/>
                <a:sym typeface="Bad Script"/>
              </a:endParaRPr>
            </a:p>
          </p:txBody>
        </p:sp>
      </p:grpSp>
      <p:sp>
        <p:nvSpPr>
          <p:cNvPr id="298" name="Google Shape;298;p33"/>
          <p:cNvSpPr txBox="1"/>
          <p:nvPr/>
        </p:nvSpPr>
        <p:spPr>
          <a:xfrm>
            <a:off x="-1025004" y="98051"/>
            <a:ext cx="10713600" cy="339900"/>
          </a:xfrm>
          <a:prstGeom prst="rect">
            <a:avLst/>
          </a:prstGeom>
          <a:noFill/>
          <a:ln>
            <a:noFill/>
          </a:ln>
        </p:spPr>
        <p:txBody>
          <a:bodyPr spcFirstLastPara="1" wrap="square" lIns="0" tIns="11425" rIns="0" bIns="0" anchor="ctr" anchorCtr="0">
            <a:spAutoFit/>
          </a:bodyPr>
          <a:lstStyle/>
          <a:p>
            <a:pPr marL="1435172" marR="0" lvl="0" indent="0" algn="l" rtl="0">
              <a:lnSpc>
                <a:spcPct val="100000"/>
              </a:lnSpc>
              <a:spcBef>
                <a:spcPts val="0"/>
              </a:spcBef>
              <a:spcAft>
                <a:spcPts val="0"/>
              </a:spcAft>
              <a:buClr>
                <a:srgbClr val="000000"/>
              </a:buClr>
              <a:buSzPts val="2133"/>
              <a:buFont typeface="Arial"/>
              <a:buNone/>
            </a:pPr>
            <a:r>
              <a:rPr lang="en-US" sz="2133" b="1" dirty="0">
                <a:solidFill>
                  <a:srgbClr val="FFFFFF"/>
                </a:solidFill>
                <a:latin typeface="Calibri"/>
                <a:ea typeface="Calibri"/>
                <a:cs typeface="Calibri"/>
                <a:sym typeface="Calibri"/>
              </a:rPr>
              <a:t>LAND MANAGEMENT PARADIGM </a:t>
            </a:r>
            <a:r>
              <a:rPr lang="en-US" sz="2133" b="1" i="0" u="none" strike="noStrike" cap="none" dirty="0">
                <a:solidFill>
                  <a:srgbClr val="FFFFFF"/>
                </a:solidFill>
                <a:latin typeface="Calibri"/>
                <a:ea typeface="Calibri"/>
                <a:cs typeface="Calibri"/>
                <a:sym typeface="Calibri"/>
              </a:rPr>
              <a:t>DALAM RENSTRA ATR/BPN 2020-2024</a:t>
            </a:r>
            <a:endParaRPr sz="2133" b="1" i="0" u="none" strike="noStrike" cap="none" dirty="0">
              <a:solidFill>
                <a:srgbClr val="FFFFFF"/>
              </a:solidFill>
              <a:latin typeface="Calibri"/>
              <a:ea typeface="Calibri"/>
              <a:cs typeface="Calibri"/>
              <a:sym typeface="Calibri"/>
            </a:endParaRPr>
          </a:p>
        </p:txBody>
      </p:sp>
      <p:pic>
        <p:nvPicPr>
          <p:cNvPr id="299" name="Google Shape;299;p33"/>
          <p:cNvPicPr preferRelativeResize="0"/>
          <p:nvPr/>
        </p:nvPicPr>
        <p:blipFill rotWithShape="1">
          <a:blip r:embed="rId6">
            <a:alphaModFix/>
          </a:blip>
          <a:srcRect/>
          <a:stretch/>
        </p:blipFill>
        <p:spPr>
          <a:xfrm>
            <a:off x="10686799" y="-14843"/>
            <a:ext cx="1544111" cy="768196"/>
          </a:xfrm>
          <a:prstGeom prst="rect">
            <a:avLst/>
          </a:prstGeom>
          <a:noFill/>
          <a:ln>
            <a:noFill/>
          </a:ln>
        </p:spPr>
      </p:pic>
      <p:sp>
        <p:nvSpPr>
          <p:cNvPr id="300" name="Google Shape;300;p33"/>
          <p:cNvSpPr/>
          <p:nvPr/>
        </p:nvSpPr>
        <p:spPr>
          <a:xfrm>
            <a:off x="6229619" y="4115986"/>
            <a:ext cx="237000" cy="266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1" name="Google Shape;301;p33"/>
          <p:cNvSpPr/>
          <p:nvPr/>
        </p:nvSpPr>
        <p:spPr>
          <a:xfrm>
            <a:off x="10502805" y="3554035"/>
            <a:ext cx="533100" cy="561900"/>
          </a:xfrm>
          <a:prstGeom prst="upArrow">
            <a:avLst>
              <a:gd name="adj1" fmla="val 50000"/>
              <a:gd name="adj2" fmla="val 50000"/>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2" name="Google Shape;302;p33"/>
          <p:cNvSpPr/>
          <p:nvPr/>
        </p:nvSpPr>
        <p:spPr>
          <a:xfrm>
            <a:off x="7363931" y="3565991"/>
            <a:ext cx="533100" cy="561900"/>
          </a:xfrm>
          <a:prstGeom prst="upArrow">
            <a:avLst>
              <a:gd name="adj1" fmla="val 50000"/>
              <a:gd name="adj2" fmla="val 50000"/>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03" name="Google Shape;303;p33"/>
          <p:cNvSpPr/>
          <p:nvPr/>
        </p:nvSpPr>
        <p:spPr>
          <a:xfrm>
            <a:off x="4289658" y="3565991"/>
            <a:ext cx="533100" cy="561900"/>
          </a:xfrm>
          <a:prstGeom prst="upArrow">
            <a:avLst>
              <a:gd name="adj1" fmla="val 50000"/>
              <a:gd name="adj2" fmla="val 50000"/>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304" name="Google Shape;304;p33"/>
          <p:cNvCxnSpPr/>
          <p:nvPr/>
        </p:nvCxnSpPr>
        <p:spPr>
          <a:xfrm>
            <a:off x="3590800" y="6237981"/>
            <a:ext cx="0" cy="0"/>
          </a:xfrm>
          <a:prstGeom prst="straightConnector1">
            <a:avLst/>
          </a:prstGeom>
          <a:noFill/>
          <a:ln w="9525" cap="flat" cmpd="sng">
            <a:solidFill>
              <a:srgbClr val="595959"/>
            </a:solidFill>
            <a:prstDash val="solid"/>
            <a:round/>
            <a:headEnd type="none" w="sm" len="sm"/>
            <a:tailEnd type="none" w="sm" len="sm"/>
          </a:ln>
        </p:spPr>
      </p:cxnSp>
      <p:sp>
        <p:nvSpPr>
          <p:cNvPr id="305" name="Google Shape;305;p33"/>
          <p:cNvSpPr/>
          <p:nvPr/>
        </p:nvSpPr>
        <p:spPr>
          <a:xfrm>
            <a:off x="4594660" y="700441"/>
            <a:ext cx="3589800" cy="681600"/>
          </a:xfrm>
          <a:prstGeom prst="rect">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44061"/>
              </a:buClr>
              <a:buSzPts val="1800"/>
              <a:buFont typeface="Montserrat"/>
              <a:buNone/>
            </a:pPr>
            <a:r>
              <a:rPr lang="en-US" sz="1800" b="1" i="1" u="none" strike="noStrike" cap="none">
                <a:solidFill>
                  <a:srgbClr val="244061"/>
                </a:solidFill>
                <a:latin typeface="Montserrat"/>
                <a:ea typeface="Montserrat"/>
                <a:cs typeface="Montserrat"/>
                <a:sym typeface="Montserrat"/>
              </a:rPr>
              <a:t>Economic, Social &amp; Environmental</a:t>
            </a:r>
            <a:endParaRPr sz="1800" b="1" i="1" u="none" strike="noStrike" cap="none">
              <a:solidFill>
                <a:srgbClr val="244061"/>
              </a:solidFill>
              <a:latin typeface="Montserrat"/>
              <a:ea typeface="Montserrat"/>
              <a:cs typeface="Montserrat"/>
              <a:sym typeface="Montserrat"/>
            </a:endParaRPr>
          </a:p>
        </p:txBody>
      </p:sp>
      <p:sp>
        <p:nvSpPr>
          <p:cNvPr id="306" name="Google Shape;306;p33"/>
          <p:cNvSpPr/>
          <p:nvPr/>
        </p:nvSpPr>
        <p:spPr>
          <a:xfrm>
            <a:off x="495300" y="2232816"/>
            <a:ext cx="2475600" cy="378300"/>
          </a:xfrm>
          <a:prstGeom prst="rect">
            <a:avLst/>
          </a:prstGeom>
          <a:solidFill>
            <a:srgbClr val="07376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Montserrat SemiBold"/>
              <a:buNone/>
            </a:pPr>
            <a:r>
              <a:rPr lang="en-US" sz="1200" b="0" i="1" u="none" strike="noStrike" cap="none">
                <a:solidFill>
                  <a:srgbClr val="FFFFFF"/>
                </a:solidFill>
                <a:latin typeface="Montserrat SemiBold"/>
                <a:ea typeface="Montserrat SemiBold"/>
                <a:cs typeface="Montserrat SemiBold"/>
                <a:sym typeface="Montserrat SemiBold"/>
              </a:rPr>
              <a:t>Land Tenure</a:t>
            </a:r>
            <a:endParaRPr sz="1200" b="0" i="1" u="none" strike="noStrike" cap="none">
              <a:solidFill>
                <a:srgbClr val="FFFFFF"/>
              </a:solidFill>
              <a:latin typeface="Montserrat SemiBold"/>
              <a:ea typeface="Montserrat SemiBold"/>
              <a:cs typeface="Montserrat SemiBold"/>
              <a:sym typeface="Montserrat SemiBold"/>
            </a:endParaRPr>
          </a:p>
        </p:txBody>
      </p:sp>
      <p:sp>
        <p:nvSpPr>
          <p:cNvPr id="307" name="Google Shape;307;p33"/>
          <p:cNvSpPr/>
          <p:nvPr/>
        </p:nvSpPr>
        <p:spPr>
          <a:xfrm>
            <a:off x="495300" y="2610884"/>
            <a:ext cx="2475600" cy="975900"/>
          </a:xfrm>
          <a:prstGeom prst="rect">
            <a:avLst/>
          </a:prstGeom>
          <a:solidFill>
            <a:srgbClr val="0B5394"/>
          </a:solid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FFFFFF"/>
              </a:buClr>
              <a:buSzPts val="1100"/>
              <a:buFont typeface="Montserrat SemiBold"/>
              <a:buNone/>
            </a:pPr>
            <a:r>
              <a:rPr lang="en-US" sz="1100" b="0" i="1" u="none" strike="noStrike" cap="none">
                <a:solidFill>
                  <a:srgbClr val="FFFFFF"/>
                </a:solidFill>
                <a:latin typeface="Montserrat SemiBold"/>
                <a:ea typeface="Montserrat SemiBold"/>
                <a:cs typeface="Montserrat SemiBold"/>
                <a:sym typeface="Montserrat SemiBold"/>
              </a:rPr>
              <a:t>Titles, Mortgages, &amp; Easements</a:t>
            </a:r>
            <a:endParaRPr sz="1100" b="0" i="1" u="none" strike="noStrike" cap="none">
              <a:solidFill>
                <a:srgbClr val="FFFFFF"/>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FFFFFF"/>
              </a:buClr>
              <a:buSzPts val="1100"/>
              <a:buFont typeface="Montserrat SemiBold"/>
              <a:buNone/>
            </a:pPr>
            <a:r>
              <a:rPr lang="en-US" sz="1100" b="0" i="1" u="none" strike="noStrike" cap="none">
                <a:solidFill>
                  <a:srgbClr val="FFFFFF"/>
                </a:solidFill>
                <a:latin typeface="Montserrat SemiBold"/>
                <a:ea typeface="Montserrat SemiBold"/>
                <a:cs typeface="Montserrat SemiBold"/>
                <a:sym typeface="Montserrat SemiBold"/>
              </a:rPr>
              <a:t>Secure legal rights</a:t>
            </a:r>
            <a:endParaRPr sz="1100" b="0" i="1" u="none" strike="noStrike" cap="none">
              <a:solidFill>
                <a:srgbClr val="FFFFFF"/>
              </a:solidFill>
              <a:latin typeface="Montserrat SemiBold"/>
              <a:ea typeface="Montserrat SemiBold"/>
              <a:cs typeface="Montserrat SemiBold"/>
              <a:sym typeface="Montserrat SemiBold"/>
            </a:endParaRPr>
          </a:p>
        </p:txBody>
      </p:sp>
      <p:sp>
        <p:nvSpPr>
          <p:cNvPr id="308" name="Google Shape;308;p33"/>
          <p:cNvSpPr/>
          <p:nvPr/>
        </p:nvSpPr>
        <p:spPr>
          <a:xfrm>
            <a:off x="3469036" y="2230823"/>
            <a:ext cx="2475600" cy="358200"/>
          </a:xfrm>
          <a:prstGeom prst="rect">
            <a:avLst/>
          </a:prstGeom>
          <a:solidFill>
            <a:srgbClr val="66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Montserrat SemiBold"/>
              <a:buNone/>
            </a:pPr>
            <a:r>
              <a:rPr lang="en-US" sz="1200" b="0" i="1" u="none" strike="noStrike" cap="none">
                <a:solidFill>
                  <a:srgbClr val="FFFFFF"/>
                </a:solidFill>
                <a:latin typeface="Montserrat SemiBold"/>
                <a:ea typeface="Montserrat SemiBold"/>
                <a:cs typeface="Montserrat SemiBold"/>
                <a:sym typeface="Montserrat SemiBold"/>
              </a:rPr>
              <a:t>Land Value</a:t>
            </a:r>
            <a:endParaRPr sz="1200" b="0" i="1" u="none" strike="noStrike" cap="none">
              <a:solidFill>
                <a:srgbClr val="FFFFFF"/>
              </a:solidFill>
              <a:latin typeface="Montserrat SemiBold"/>
              <a:ea typeface="Montserrat SemiBold"/>
              <a:cs typeface="Montserrat SemiBold"/>
              <a:sym typeface="Montserrat SemiBold"/>
            </a:endParaRPr>
          </a:p>
        </p:txBody>
      </p:sp>
      <p:sp>
        <p:nvSpPr>
          <p:cNvPr id="309" name="Google Shape;309;p33"/>
          <p:cNvSpPr/>
          <p:nvPr/>
        </p:nvSpPr>
        <p:spPr>
          <a:xfrm>
            <a:off x="3469036" y="2589344"/>
            <a:ext cx="2475600" cy="925500"/>
          </a:xfrm>
          <a:prstGeom prst="rect">
            <a:avLst/>
          </a:prstGeom>
          <a:solidFill>
            <a:srgbClr val="990000"/>
          </a:solid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FFFFFF"/>
              </a:buClr>
              <a:buSzPts val="1200"/>
              <a:buFont typeface="Montserrat SemiBold"/>
              <a:buNone/>
            </a:pPr>
            <a:r>
              <a:rPr lang="en-US" sz="1200" b="0" i="1" u="none" strike="noStrike" cap="none">
                <a:solidFill>
                  <a:srgbClr val="FFFFFF"/>
                </a:solidFill>
                <a:latin typeface="Montserrat SemiBold"/>
                <a:ea typeface="Montserrat SemiBold"/>
                <a:cs typeface="Montserrat SemiBold"/>
                <a:sym typeface="Montserrat SemiBold"/>
              </a:rPr>
              <a:t>Assessment of land value</a:t>
            </a:r>
            <a:endParaRPr sz="1200" b="0" i="1" u="none" strike="noStrike" cap="none">
              <a:solidFill>
                <a:srgbClr val="FFFFFF"/>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FFFFFF"/>
              </a:buClr>
              <a:buSzPts val="1200"/>
              <a:buFont typeface="Montserrat SemiBold"/>
              <a:buNone/>
            </a:pPr>
            <a:r>
              <a:rPr lang="en-US" sz="1200" b="0" i="1" u="none" strike="noStrike" cap="none">
                <a:solidFill>
                  <a:srgbClr val="FFFFFF"/>
                </a:solidFill>
                <a:latin typeface="Montserrat SemiBold"/>
                <a:ea typeface="Montserrat SemiBold"/>
                <a:cs typeface="Montserrat SemiBold"/>
                <a:sym typeface="Montserrat SemiBold"/>
              </a:rPr>
              <a:t>Collection of property tax</a:t>
            </a:r>
            <a:endParaRPr sz="1200" b="0" i="1" u="none" strike="noStrike" cap="none">
              <a:solidFill>
                <a:srgbClr val="FFFFFF"/>
              </a:solidFill>
              <a:latin typeface="Montserrat SemiBold"/>
              <a:ea typeface="Montserrat SemiBold"/>
              <a:cs typeface="Montserrat SemiBold"/>
              <a:sym typeface="Montserrat SemiBold"/>
            </a:endParaRPr>
          </a:p>
        </p:txBody>
      </p:sp>
      <p:sp>
        <p:nvSpPr>
          <p:cNvPr id="310" name="Google Shape;310;p33"/>
          <p:cNvSpPr/>
          <p:nvPr/>
        </p:nvSpPr>
        <p:spPr>
          <a:xfrm>
            <a:off x="6405881" y="2232816"/>
            <a:ext cx="2475600" cy="358200"/>
          </a:xfrm>
          <a:prstGeom prst="rect">
            <a:avLst/>
          </a:prstGeom>
          <a:solidFill>
            <a:srgbClr val="274E1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Montserrat SemiBold"/>
              <a:buNone/>
            </a:pPr>
            <a:r>
              <a:rPr lang="en-US" sz="1200" b="0" i="1" u="none" strike="noStrike" cap="none">
                <a:solidFill>
                  <a:srgbClr val="FFFFFF"/>
                </a:solidFill>
                <a:latin typeface="Montserrat SemiBold"/>
                <a:ea typeface="Montserrat SemiBold"/>
                <a:cs typeface="Montserrat SemiBold"/>
                <a:sym typeface="Montserrat SemiBold"/>
              </a:rPr>
              <a:t>Land Use</a:t>
            </a:r>
            <a:endParaRPr sz="1200" b="0" i="1" u="none" strike="noStrike" cap="none">
              <a:solidFill>
                <a:srgbClr val="FFFFFF"/>
              </a:solidFill>
              <a:latin typeface="Montserrat SemiBold"/>
              <a:ea typeface="Montserrat SemiBold"/>
              <a:cs typeface="Montserrat SemiBold"/>
              <a:sym typeface="Montserrat SemiBold"/>
            </a:endParaRPr>
          </a:p>
        </p:txBody>
      </p:sp>
      <p:sp>
        <p:nvSpPr>
          <p:cNvPr id="311" name="Google Shape;311;p33"/>
          <p:cNvSpPr/>
          <p:nvPr/>
        </p:nvSpPr>
        <p:spPr>
          <a:xfrm>
            <a:off x="6405881" y="2591336"/>
            <a:ext cx="2475600" cy="925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FFFFFF"/>
              </a:buClr>
              <a:buSzPts val="1100"/>
              <a:buFont typeface="Montserrat SemiBold"/>
              <a:buNone/>
            </a:pPr>
            <a:r>
              <a:rPr lang="en-US" sz="1100" b="0" i="1" u="none" strike="noStrike" cap="none">
                <a:solidFill>
                  <a:srgbClr val="FFFFFF"/>
                </a:solidFill>
                <a:latin typeface="Montserrat SemiBold"/>
                <a:ea typeface="Montserrat SemiBold"/>
                <a:cs typeface="Montserrat SemiBold"/>
                <a:sym typeface="Montserrat SemiBold"/>
              </a:rPr>
              <a:t>Policies and Spatial Planning Control of Land Use</a:t>
            </a:r>
            <a:endParaRPr sz="1100" b="0" i="1" u="none" strike="noStrike" cap="none">
              <a:solidFill>
                <a:srgbClr val="FFFFFF"/>
              </a:solidFill>
              <a:latin typeface="Montserrat SemiBold"/>
              <a:ea typeface="Montserrat SemiBold"/>
              <a:cs typeface="Montserrat SemiBold"/>
              <a:sym typeface="Montserrat SemiBold"/>
            </a:endParaRPr>
          </a:p>
        </p:txBody>
      </p:sp>
      <p:sp>
        <p:nvSpPr>
          <p:cNvPr id="312" name="Google Shape;312;p33"/>
          <p:cNvSpPr/>
          <p:nvPr/>
        </p:nvSpPr>
        <p:spPr>
          <a:xfrm>
            <a:off x="9304386" y="2230823"/>
            <a:ext cx="2475600" cy="358200"/>
          </a:xfrm>
          <a:prstGeom prst="rect">
            <a:avLst/>
          </a:prstGeom>
          <a:solidFill>
            <a:srgbClr val="0082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Montserrat SemiBold"/>
              <a:buNone/>
            </a:pPr>
            <a:r>
              <a:rPr lang="en-US" sz="1200" b="0" i="1" u="none" strike="noStrike" cap="none">
                <a:solidFill>
                  <a:srgbClr val="FFFFFF"/>
                </a:solidFill>
                <a:latin typeface="Montserrat SemiBold"/>
                <a:ea typeface="Montserrat SemiBold"/>
                <a:cs typeface="Montserrat SemiBold"/>
                <a:sym typeface="Montserrat SemiBold"/>
              </a:rPr>
              <a:t>Land Development</a:t>
            </a:r>
            <a:endParaRPr sz="1200" b="0" i="1" u="none" strike="noStrike" cap="none">
              <a:solidFill>
                <a:srgbClr val="FFFFFF"/>
              </a:solidFill>
              <a:latin typeface="Montserrat SemiBold"/>
              <a:ea typeface="Montserrat SemiBold"/>
              <a:cs typeface="Montserrat SemiBold"/>
              <a:sym typeface="Montserrat SemiBold"/>
            </a:endParaRPr>
          </a:p>
        </p:txBody>
      </p:sp>
      <p:sp>
        <p:nvSpPr>
          <p:cNvPr id="313" name="Google Shape;313;p33"/>
          <p:cNvSpPr/>
          <p:nvPr/>
        </p:nvSpPr>
        <p:spPr>
          <a:xfrm>
            <a:off x="9304386" y="2589340"/>
            <a:ext cx="2475600" cy="925500"/>
          </a:xfrm>
          <a:prstGeom prst="rect">
            <a:avLst/>
          </a:prstGeom>
          <a:solidFill>
            <a:srgbClr val="089A8B"/>
          </a:solid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FFFFFF"/>
              </a:buClr>
              <a:buSzPts val="1100"/>
              <a:buFont typeface="Montserrat SemiBold"/>
              <a:buNone/>
            </a:pPr>
            <a:r>
              <a:rPr lang="en-US" sz="1100" b="0" i="1" u="none" strike="noStrike" cap="none">
                <a:solidFill>
                  <a:srgbClr val="FFFFFF"/>
                </a:solidFill>
                <a:latin typeface="Montserrat SemiBold"/>
                <a:ea typeface="Montserrat SemiBold"/>
                <a:cs typeface="Montserrat SemiBold"/>
                <a:sym typeface="Montserrat SemiBold"/>
              </a:rPr>
              <a:t>Construction Planning and Permit Regulation and Implementation</a:t>
            </a:r>
            <a:endParaRPr sz="1100" b="0" i="1" u="none" strike="noStrike" cap="none">
              <a:solidFill>
                <a:srgbClr val="FFFFFF"/>
              </a:solidFill>
              <a:latin typeface="Montserrat SemiBold"/>
              <a:ea typeface="Montserrat SemiBold"/>
              <a:cs typeface="Montserrat SemiBold"/>
              <a:sym typeface="Montserrat SemiBold"/>
            </a:endParaRPr>
          </a:p>
        </p:txBody>
      </p:sp>
      <p:sp>
        <p:nvSpPr>
          <p:cNvPr id="314" name="Google Shape;314;p33"/>
          <p:cNvSpPr/>
          <p:nvPr/>
        </p:nvSpPr>
        <p:spPr>
          <a:xfrm>
            <a:off x="4594660" y="4382215"/>
            <a:ext cx="3589800" cy="3228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F3863"/>
              </a:buClr>
              <a:buSzPts val="1300"/>
              <a:buFont typeface="Montserrat"/>
              <a:buNone/>
            </a:pPr>
            <a:r>
              <a:rPr lang="en-US" sz="1300" b="1" i="1" u="none" strike="noStrike" cap="none">
                <a:solidFill>
                  <a:srgbClr val="1F3863"/>
                </a:solidFill>
                <a:latin typeface="Montserrat"/>
                <a:ea typeface="Montserrat"/>
                <a:cs typeface="Montserrat"/>
                <a:sym typeface="Montserrat"/>
              </a:rPr>
              <a:t>Land Information</a:t>
            </a:r>
            <a:endParaRPr sz="1300" b="1" i="1" u="none" strike="noStrike" cap="none">
              <a:solidFill>
                <a:srgbClr val="1F3863"/>
              </a:solidFill>
              <a:latin typeface="Montserrat"/>
              <a:ea typeface="Montserrat"/>
              <a:cs typeface="Montserrat"/>
              <a:sym typeface="Montserrat"/>
            </a:endParaRPr>
          </a:p>
        </p:txBody>
      </p:sp>
      <p:sp>
        <p:nvSpPr>
          <p:cNvPr id="315" name="Google Shape;315;p33"/>
          <p:cNvSpPr/>
          <p:nvPr/>
        </p:nvSpPr>
        <p:spPr>
          <a:xfrm>
            <a:off x="4594660" y="4677139"/>
            <a:ext cx="3589800" cy="681600"/>
          </a:xfrm>
          <a:prstGeom prst="rect">
            <a:avLst/>
          </a:prstGeom>
          <a:solidFill>
            <a:srgbClr val="F1C232"/>
          </a:solid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1F3863"/>
              </a:buClr>
              <a:buSzPts val="1300"/>
              <a:buFont typeface="Montserrat SemiBold"/>
              <a:buNone/>
            </a:pPr>
            <a:r>
              <a:rPr lang="en-US" sz="1300" b="0" i="1" u="none" strike="noStrike" cap="none">
                <a:solidFill>
                  <a:srgbClr val="1F3863"/>
                </a:solidFill>
                <a:latin typeface="Montserrat SemiBold"/>
                <a:ea typeface="Montserrat SemiBold"/>
                <a:cs typeface="Montserrat SemiBold"/>
                <a:sym typeface="Montserrat SemiBold"/>
              </a:rPr>
              <a:t>Cadastral &amp; Topographic Data</a:t>
            </a:r>
            <a:endParaRPr sz="1300" b="0" i="1" u="none" strike="noStrike" cap="none">
              <a:solidFill>
                <a:srgbClr val="1F3863"/>
              </a:solidFill>
              <a:latin typeface="Montserrat SemiBold"/>
              <a:ea typeface="Montserrat SemiBold"/>
              <a:cs typeface="Montserrat SemiBold"/>
              <a:sym typeface="Montserrat SemiBold"/>
            </a:endParaRPr>
          </a:p>
          <a:p>
            <a:pPr marL="0" marR="0" lvl="0" indent="0" algn="ctr" rtl="0">
              <a:lnSpc>
                <a:spcPct val="150000"/>
              </a:lnSpc>
              <a:spcBef>
                <a:spcPts val="0"/>
              </a:spcBef>
              <a:spcAft>
                <a:spcPts val="0"/>
              </a:spcAft>
              <a:buClr>
                <a:srgbClr val="1F3863"/>
              </a:buClr>
              <a:buSzPts val="1300"/>
              <a:buFont typeface="Montserrat SemiBold"/>
              <a:buNone/>
            </a:pPr>
            <a:r>
              <a:rPr lang="en-US" sz="1300" b="0" i="1" u="none" strike="noStrike" cap="none">
                <a:solidFill>
                  <a:srgbClr val="1F3863"/>
                </a:solidFill>
                <a:latin typeface="Montserrat SemiBold"/>
                <a:ea typeface="Montserrat SemiBold"/>
                <a:cs typeface="Montserrat SemiBold"/>
                <a:sym typeface="Montserrat SemiBold"/>
              </a:rPr>
              <a:t>Geospatial Data Infrastructures</a:t>
            </a:r>
            <a:endParaRPr sz="1300" b="0" i="1" u="none" strike="noStrike" cap="none">
              <a:solidFill>
                <a:srgbClr val="1F3863"/>
              </a:solidFill>
              <a:latin typeface="Montserrat SemiBold"/>
              <a:ea typeface="Montserrat SemiBold"/>
              <a:cs typeface="Montserrat SemiBold"/>
              <a:sym typeface="Montserrat SemiBold"/>
            </a:endParaRPr>
          </a:p>
        </p:txBody>
      </p:sp>
      <p:sp>
        <p:nvSpPr>
          <p:cNvPr id="316" name="Google Shape;316;p33"/>
          <p:cNvSpPr/>
          <p:nvPr/>
        </p:nvSpPr>
        <p:spPr>
          <a:xfrm>
            <a:off x="3065570" y="2810524"/>
            <a:ext cx="296100" cy="239100"/>
          </a:xfrm>
          <a:prstGeom prst="leftRightArrow">
            <a:avLst>
              <a:gd name="adj1" fmla="val 50000"/>
              <a:gd name="adj2" fmla="val 50000"/>
            </a:avLst>
          </a:prstGeom>
          <a:solidFill>
            <a:srgbClr val="818284"/>
          </a:solidFill>
          <a:ln w="9525" cap="flat" cmpd="sng">
            <a:solidFill>
              <a:srgbClr val="81828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7" name="Google Shape;317;p33"/>
          <p:cNvSpPr/>
          <p:nvPr/>
        </p:nvSpPr>
        <p:spPr>
          <a:xfrm>
            <a:off x="6033728" y="2810524"/>
            <a:ext cx="296100" cy="239100"/>
          </a:xfrm>
          <a:prstGeom prst="leftRightArrow">
            <a:avLst>
              <a:gd name="adj1" fmla="val 50000"/>
              <a:gd name="adj2" fmla="val 50000"/>
            </a:avLst>
          </a:prstGeom>
          <a:solidFill>
            <a:srgbClr val="818284"/>
          </a:solidFill>
          <a:ln w="9525" cap="flat" cmpd="sng">
            <a:solidFill>
              <a:srgbClr val="81828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8" name="Google Shape;318;p33"/>
          <p:cNvSpPr/>
          <p:nvPr/>
        </p:nvSpPr>
        <p:spPr>
          <a:xfrm>
            <a:off x="8913409" y="2810524"/>
            <a:ext cx="296100" cy="239100"/>
          </a:xfrm>
          <a:prstGeom prst="leftRightArrow">
            <a:avLst>
              <a:gd name="adj1" fmla="val 50000"/>
              <a:gd name="adj2" fmla="val 50000"/>
            </a:avLst>
          </a:prstGeom>
          <a:solidFill>
            <a:srgbClr val="818284"/>
          </a:solidFill>
          <a:ln w="9525" cap="flat" cmpd="sng">
            <a:solidFill>
              <a:srgbClr val="81828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9" name="Google Shape;319;p33"/>
          <p:cNvSpPr/>
          <p:nvPr/>
        </p:nvSpPr>
        <p:spPr>
          <a:xfrm>
            <a:off x="1147098" y="3554035"/>
            <a:ext cx="533100" cy="561900"/>
          </a:xfrm>
          <a:prstGeom prst="upArrow">
            <a:avLst>
              <a:gd name="adj1" fmla="val 50000"/>
              <a:gd name="adj2" fmla="val 50000"/>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0" name="Google Shape;320;p33"/>
          <p:cNvSpPr/>
          <p:nvPr/>
        </p:nvSpPr>
        <p:spPr>
          <a:xfrm>
            <a:off x="1282947" y="3924683"/>
            <a:ext cx="9614400" cy="239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1" name="Google Shape;321;p33"/>
          <p:cNvSpPr/>
          <p:nvPr/>
        </p:nvSpPr>
        <p:spPr>
          <a:xfrm>
            <a:off x="1421462" y="1791219"/>
            <a:ext cx="9614400" cy="239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2" name="Google Shape;322;p33"/>
          <p:cNvSpPr/>
          <p:nvPr/>
        </p:nvSpPr>
        <p:spPr>
          <a:xfrm>
            <a:off x="1421462" y="1968174"/>
            <a:ext cx="237000" cy="266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3" name="Google Shape;323;p33"/>
          <p:cNvSpPr/>
          <p:nvPr/>
        </p:nvSpPr>
        <p:spPr>
          <a:xfrm>
            <a:off x="4437749" y="1967377"/>
            <a:ext cx="237000" cy="266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4" name="Google Shape;324;p33"/>
          <p:cNvSpPr/>
          <p:nvPr/>
        </p:nvSpPr>
        <p:spPr>
          <a:xfrm>
            <a:off x="7660114" y="1967377"/>
            <a:ext cx="237000" cy="266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5" name="Google Shape;325;p33"/>
          <p:cNvSpPr/>
          <p:nvPr/>
        </p:nvSpPr>
        <p:spPr>
          <a:xfrm>
            <a:off x="10798988" y="1964985"/>
            <a:ext cx="237000" cy="266100"/>
          </a:xfrm>
          <a:prstGeom prst="rect">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6" name="Google Shape;326;p33"/>
          <p:cNvSpPr/>
          <p:nvPr/>
        </p:nvSpPr>
        <p:spPr>
          <a:xfrm>
            <a:off x="6122961" y="1422165"/>
            <a:ext cx="533100" cy="561900"/>
          </a:xfrm>
          <a:prstGeom prst="upArrow">
            <a:avLst>
              <a:gd name="adj1" fmla="val 50000"/>
              <a:gd name="adj2" fmla="val 50000"/>
            </a:avLst>
          </a:prstGeom>
          <a:solidFill>
            <a:srgbClr val="81828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 name="Google Shape;327;p33"/>
          <p:cNvSpPr txBox="1"/>
          <p:nvPr/>
        </p:nvSpPr>
        <p:spPr>
          <a:xfrm>
            <a:off x="8388689" y="1777746"/>
            <a:ext cx="3068400" cy="32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800"/>
              <a:buFont typeface="Montserrat"/>
              <a:buNone/>
            </a:pPr>
            <a:r>
              <a:rPr lang="en-US" sz="800" b="1" i="1" u="none" strike="noStrike" cap="none">
                <a:solidFill>
                  <a:srgbClr val="FFFFFF"/>
                </a:solidFill>
                <a:latin typeface="Montserrat"/>
                <a:ea typeface="Montserrat"/>
                <a:cs typeface="Montserrat"/>
                <a:sym typeface="Montserrat"/>
              </a:rPr>
              <a:t>Effective Land Use Management</a:t>
            </a:r>
            <a:endParaRPr sz="800" b="1" i="1" u="none" strike="noStrike" cap="none">
              <a:solidFill>
                <a:srgbClr val="FFFFFF"/>
              </a:solidFill>
              <a:latin typeface="Montserrat"/>
              <a:ea typeface="Montserrat"/>
              <a:cs typeface="Montserrat"/>
              <a:sym typeface="Montserrat"/>
            </a:endParaRPr>
          </a:p>
        </p:txBody>
      </p:sp>
      <p:sp>
        <p:nvSpPr>
          <p:cNvPr id="328" name="Google Shape;328;p33"/>
          <p:cNvSpPr txBox="1"/>
          <p:nvPr/>
        </p:nvSpPr>
        <p:spPr>
          <a:xfrm>
            <a:off x="1526212" y="1777746"/>
            <a:ext cx="3068400" cy="32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800"/>
              <a:buFont typeface="Montserrat"/>
              <a:buNone/>
            </a:pPr>
            <a:r>
              <a:rPr lang="en-US" sz="800" b="1" i="1" u="none" strike="noStrike" cap="none">
                <a:solidFill>
                  <a:srgbClr val="FFFFFF"/>
                </a:solidFill>
                <a:latin typeface="Montserrat"/>
                <a:ea typeface="Montserrat"/>
                <a:cs typeface="Montserrat"/>
                <a:sym typeface="Montserrat"/>
              </a:rPr>
              <a:t>Effici</a:t>
            </a:r>
            <a:r>
              <a:rPr lang="en-US" sz="800" b="1" i="1">
                <a:solidFill>
                  <a:srgbClr val="FFFFFF"/>
                </a:solidFill>
                <a:latin typeface="Montserrat"/>
                <a:ea typeface="Montserrat"/>
                <a:cs typeface="Montserrat"/>
                <a:sym typeface="Montserrat"/>
              </a:rPr>
              <a:t>ent</a:t>
            </a:r>
            <a:r>
              <a:rPr lang="en-US" sz="800" b="1" i="1" u="none" strike="noStrike" cap="none">
                <a:solidFill>
                  <a:srgbClr val="FFFFFF"/>
                </a:solidFill>
                <a:latin typeface="Montserrat"/>
                <a:ea typeface="Montserrat"/>
                <a:cs typeface="Montserrat"/>
                <a:sym typeface="Montserrat"/>
              </a:rPr>
              <a:t> Land Market</a:t>
            </a:r>
            <a:endParaRPr sz="800" b="1" i="1" u="none" strike="noStrike" cap="none">
              <a:solidFill>
                <a:srgbClr val="FFFFFF"/>
              </a:solidFill>
              <a:latin typeface="Montserrat"/>
              <a:ea typeface="Montserrat"/>
              <a:cs typeface="Montserrat"/>
              <a:sym typeface="Montserrat"/>
            </a:endParaRPr>
          </a:p>
        </p:txBody>
      </p:sp>
      <p:sp>
        <p:nvSpPr>
          <p:cNvPr id="329" name="Google Shape;329;p33"/>
          <p:cNvSpPr txBox="1"/>
          <p:nvPr/>
        </p:nvSpPr>
        <p:spPr>
          <a:xfrm>
            <a:off x="9025580" y="4092604"/>
            <a:ext cx="2236500" cy="80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34343"/>
              </a:buClr>
              <a:buSzPts val="1200"/>
              <a:buFont typeface="Montserrat"/>
              <a:buNone/>
            </a:pPr>
            <a:r>
              <a:rPr lang="en-US" sz="1200" b="1" i="1" u="none" strike="noStrike" cap="none">
                <a:solidFill>
                  <a:srgbClr val="434343"/>
                </a:solidFill>
                <a:latin typeface="Montserrat"/>
                <a:ea typeface="Montserrat"/>
                <a:cs typeface="Montserrat"/>
                <a:sym typeface="Montserrat"/>
              </a:rPr>
              <a:t>Institutional</a:t>
            </a:r>
            <a:endParaRPr sz="1200" b="1" i="1" u="none" strike="noStrike" cap="none">
              <a:solidFill>
                <a:srgbClr val="434343"/>
              </a:solidFill>
              <a:latin typeface="Montserrat"/>
              <a:ea typeface="Montserrat"/>
              <a:cs typeface="Montserrat"/>
              <a:sym typeface="Montserrat"/>
            </a:endParaRPr>
          </a:p>
          <a:p>
            <a:pPr marL="0" marR="0" lvl="0" indent="0" algn="ctr" rtl="0">
              <a:lnSpc>
                <a:spcPct val="100000"/>
              </a:lnSpc>
              <a:spcBef>
                <a:spcPts val="0"/>
              </a:spcBef>
              <a:spcAft>
                <a:spcPts val="0"/>
              </a:spcAft>
              <a:buClr>
                <a:srgbClr val="434343"/>
              </a:buClr>
              <a:buSzPts val="1200"/>
              <a:buFont typeface="Montserrat"/>
              <a:buNone/>
            </a:pPr>
            <a:r>
              <a:rPr lang="en-US" sz="1200" b="1" i="1" u="none" strike="noStrike" cap="none">
                <a:solidFill>
                  <a:srgbClr val="434343"/>
                </a:solidFill>
                <a:latin typeface="Montserrat"/>
                <a:ea typeface="Montserrat"/>
                <a:cs typeface="Montserrat"/>
                <a:sym typeface="Montserrat"/>
              </a:rPr>
              <a:t>Framework</a:t>
            </a:r>
            <a:endParaRPr sz="1200" b="1" i="1" u="none" strike="noStrike" cap="none">
              <a:solidFill>
                <a:srgbClr val="434343"/>
              </a:solidFill>
              <a:latin typeface="Montserrat"/>
              <a:ea typeface="Montserrat"/>
              <a:cs typeface="Montserrat"/>
              <a:sym typeface="Montserrat"/>
            </a:endParaRPr>
          </a:p>
        </p:txBody>
      </p:sp>
      <p:sp>
        <p:nvSpPr>
          <p:cNvPr id="330" name="Google Shape;330;p33"/>
          <p:cNvSpPr txBox="1"/>
          <p:nvPr/>
        </p:nvSpPr>
        <p:spPr>
          <a:xfrm>
            <a:off x="1254119" y="4092604"/>
            <a:ext cx="1421400" cy="80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434343"/>
              </a:buClr>
              <a:buSzPts val="1300"/>
              <a:buFont typeface="Montserrat"/>
              <a:buNone/>
            </a:pPr>
            <a:r>
              <a:rPr lang="en-US" sz="1300" b="1" i="1" u="none" strike="noStrike" cap="none">
                <a:solidFill>
                  <a:srgbClr val="434343"/>
                </a:solidFill>
                <a:latin typeface="Montserrat"/>
                <a:ea typeface="Montserrat"/>
                <a:cs typeface="Montserrat"/>
                <a:sym typeface="Montserrat"/>
              </a:rPr>
              <a:t>Land</a:t>
            </a:r>
            <a:endParaRPr sz="1300" b="1" i="1" u="none" strike="noStrike" cap="none">
              <a:solidFill>
                <a:srgbClr val="434343"/>
              </a:solidFill>
              <a:latin typeface="Montserrat"/>
              <a:ea typeface="Montserrat"/>
              <a:cs typeface="Montserrat"/>
              <a:sym typeface="Montserrat"/>
            </a:endParaRPr>
          </a:p>
          <a:p>
            <a:pPr marL="0" marR="0" lvl="0" indent="0" algn="ctr" rtl="0">
              <a:lnSpc>
                <a:spcPct val="100000"/>
              </a:lnSpc>
              <a:spcBef>
                <a:spcPts val="0"/>
              </a:spcBef>
              <a:spcAft>
                <a:spcPts val="0"/>
              </a:spcAft>
              <a:buClr>
                <a:srgbClr val="434343"/>
              </a:buClr>
              <a:buSzPts val="1300"/>
              <a:buFont typeface="Montserrat"/>
              <a:buNone/>
            </a:pPr>
            <a:r>
              <a:rPr lang="en-US" sz="1300" b="1" i="1" u="none" strike="noStrike" cap="none">
                <a:solidFill>
                  <a:srgbClr val="434343"/>
                </a:solidFill>
                <a:latin typeface="Montserrat"/>
                <a:ea typeface="Montserrat"/>
                <a:cs typeface="Montserrat"/>
                <a:sym typeface="Montserrat"/>
              </a:rPr>
              <a:t>Policies</a:t>
            </a:r>
            <a:endParaRPr sz="1300" b="1" i="1" u="none" strike="noStrike" cap="none">
              <a:solidFill>
                <a:srgbClr val="434343"/>
              </a:solidFill>
              <a:latin typeface="Montserrat"/>
              <a:ea typeface="Montserrat"/>
              <a:cs typeface="Montserrat"/>
              <a:sym typeface="Montserrat"/>
            </a:endParaRPr>
          </a:p>
        </p:txBody>
      </p:sp>
      <p:sp>
        <p:nvSpPr>
          <p:cNvPr id="331" name="Google Shape;331;p33"/>
          <p:cNvSpPr txBox="1"/>
          <p:nvPr/>
        </p:nvSpPr>
        <p:spPr>
          <a:xfrm>
            <a:off x="0" y="7006650"/>
            <a:ext cx="12413100" cy="1353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434343"/>
              </a:buClr>
              <a:buSzPts val="1100"/>
              <a:buFont typeface="DM Sans"/>
              <a:buNone/>
            </a:pPr>
            <a:r>
              <a:rPr lang="en-US" sz="1800" b="0" i="1" u="none" strike="noStrike" cap="none">
                <a:solidFill>
                  <a:srgbClr val="434343"/>
                </a:solidFill>
                <a:latin typeface="DM Sans"/>
                <a:ea typeface="DM Sans"/>
                <a:cs typeface="DM Sans"/>
                <a:sym typeface="DM Sans"/>
              </a:rPr>
              <a:t>Visi Kementerian ATR/BPN (Renstra 2020-2024) :</a:t>
            </a:r>
            <a:endParaRPr sz="1800" b="0" i="1" u="none" strike="noStrike" cap="none">
              <a:solidFill>
                <a:srgbClr val="434343"/>
              </a:solidFill>
              <a:latin typeface="DM Sans"/>
              <a:ea typeface="DM Sans"/>
              <a:cs typeface="DM Sans"/>
              <a:sym typeface="DM Sans"/>
            </a:endParaRPr>
          </a:p>
          <a:p>
            <a:pPr marL="0" marR="0" lvl="0" indent="0" algn="just" rtl="0">
              <a:lnSpc>
                <a:spcPct val="100000"/>
              </a:lnSpc>
              <a:spcBef>
                <a:spcPts val="0"/>
              </a:spcBef>
              <a:spcAft>
                <a:spcPts val="0"/>
              </a:spcAft>
              <a:buClr>
                <a:srgbClr val="000000"/>
              </a:buClr>
              <a:buSzPts val="1100"/>
              <a:buFont typeface="Arial"/>
              <a:buNone/>
            </a:pPr>
            <a:r>
              <a:rPr lang="en-US" sz="1800" b="0" i="1" u="none" strike="noStrike" cap="none">
                <a:solidFill>
                  <a:srgbClr val="434343"/>
                </a:solidFill>
                <a:latin typeface="DM Sans"/>
                <a:ea typeface="DM Sans"/>
                <a:cs typeface="DM Sans"/>
                <a:sym typeface="DM Sans"/>
              </a:rPr>
              <a:t>“Terwujudnya Penataan Ruang dan Pengelolaan Pertanahan yang Terpercaya dan Berstandar Dunia dalam Melayani Masyarakat untuk Mendukung  Tercapainya : Indonesia Maju yang Berdaulat, Mandiri dan Berkepribadian Berlandaskan Gotong Royong”</a:t>
            </a:r>
            <a:endParaRPr sz="1800" b="0" i="1" u="none" strike="noStrike" cap="none">
              <a:solidFill>
                <a:srgbClr val="434343"/>
              </a:solidFill>
              <a:latin typeface="DM Sans"/>
              <a:ea typeface="DM Sans"/>
              <a:cs typeface="DM Sans"/>
              <a:sym typeface="DM Sans"/>
            </a:endParaRPr>
          </a:p>
          <a:p>
            <a:pPr marL="0" marR="0" lvl="0" indent="0" algn="just" rtl="0">
              <a:lnSpc>
                <a:spcPct val="100000"/>
              </a:lnSpc>
              <a:spcBef>
                <a:spcPts val="0"/>
              </a:spcBef>
              <a:spcAft>
                <a:spcPts val="0"/>
              </a:spcAft>
              <a:buClr>
                <a:schemeClr val="dk1"/>
              </a:buClr>
              <a:buSzPts val="1100"/>
              <a:buFont typeface="Calibri"/>
              <a:buNone/>
            </a:pPr>
            <a:endParaRPr sz="1800" b="0" i="1" u="none" strike="noStrike" cap="none">
              <a:solidFill>
                <a:srgbClr val="434343"/>
              </a:solidFill>
              <a:latin typeface="DM Sans"/>
              <a:ea typeface="DM Sans"/>
              <a:cs typeface="DM Sans"/>
              <a:sym typeface="DM Sans"/>
            </a:endParaRPr>
          </a:p>
        </p:txBody>
      </p:sp>
    </p:spTree>
    <p:extLst>
      <p:ext uri="{BB962C8B-B14F-4D97-AF65-F5344CB8AC3E}">
        <p14:creationId xmlns:p14="http://schemas.microsoft.com/office/powerpoint/2010/main" val="243933583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C321D57-CDEA-F45C-0F5C-63CF1D0482A3}"/>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9" b="15353"/>
          <a:stretch/>
        </p:blipFill>
        <p:spPr>
          <a:xfrm>
            <a:off x="0" y="-19672"/>
            <a:ext cx="12192000" cy="6877672"/>
          </a:xfrm>
          <a:prstGeom prst="rect">
            <a:avLst/>
          </a:prstGeom>
        </p:spPr>
      </p:pic>
      <p:pic>
        <p:nvPicPr>
          <p:cNvPr id="32" name="Picture 31">
            <a:extLst>
              <a:ext uri="{FF2B5EF4-FFF2-40B4-BE49-F238E27FC236}">
                <a16:creationId xmlns:a16="http://schemas.microsoft.com/office/drawing/2014/main" id="{2A510EE6-C312-6F0C-31A2-2A7CA28745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031" r="83968"/>
          <a:stretch/>
        </p:blipFill>
        <p:spPr>
          <a:xfrm flipH="1" flipV="1">
            <a:off x="-373767" y="-27936"/>
            <a:ext cx="2086149" cy="2052453"/>
          </a:xfrm>
          <a:prstGeom prst="rect">
            <a:avLst/>
          </a:prstGeom>
        </p:spPr>
      </p:pic>
      <p:sp>
        <p:nvSpPr>
          <p:cNvPr id="2" name="Rectangle: Rounded Corners 1">
            <a:extLst>
              <a:ext uri="{FF2B5EF4-FFF2-40B4-BE49-F238E27FC236}">
                <a16:creationId xmlns:a16="http://schemas.microsoft.com/office/drawing/2014/main" id="{475A1B82-97A8-4063-A2DF-A7BD2E0BF7E5}"/>
              </a:ext>
            </a:extLst>
          </p:cNvPr>
          <p:cNvSpPr/>
          <p:nvPr/>
        </p:nvSpPr>
        <p:spPr>
          <a:xfrm>
            <a:off x="539030" y="1460380"/>
            <a:ext cx="7097668" cy="487141"/>
          </a:xfrm>
          <a:prstGeom prst="roundRect">
            <a:avLst>
              <a:gd name="adj" fmla="val 50000"/>
            </a:avLst>
          </a:prstGeom>
          <a:solidFill>
            <a:srgbClr val="0F3F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Dasar Hukum </a:t>
            </a:r>
            <a:r>
              <a:rPr lang="en-US" sz="1600" b="1" dirty="0" err="1">
                <a:solidFill>
                  <a:schemeClr val="bg1"/>
                </a:solidFill>
                <a:latin typeface="Century Gothic" panose="020B0502020202020204" pitchFamily="34" charset="0"/>
              </a:rPr>
              <a:t>Pengelolaan</a:t>
            </a:r>
            <a:r>
              <a:rPr lang="en-US" sz="1600" b="1" dirty="0">
                <a:solidFill>
                  <a:schemeClr val="bg1"/>
                </a:solidFill>
                <a:latin typeface="Century Gothic" panose="020B0502020202020204" pitchFamily="34" charset="0"/>
              </a:rPr>
              <a:t> dan </a:t>
            </a:r>
            <a:r>
              <a:rPr lang="en-US" sz="1600" b="1" dirty="0" err="1">
                <a:solidFill>
                  <a:schemeClr val="bg1"/>
                </a:solidFill>
                <a:latin typeface="Century Gothic" panose="020B0502020202020204" pitchFamily="34" charset="0"/>
              </a:rPr>
              <a:t>Pemanfaatan</a:t>
            </a:r>
            <a:r>
              <a:rPr lang="en-US" sz="1600" b="1" dirty="0">
                <a:solidFill>
                  <a:schemeClr val="bg1"/>
                </a:solidFill>
                <a:latin typeface="Century Gothic" panose="020B0502020202020204" pitchFamily="34" charset="0"/>
              </a:rPr>
              <a:t> </a:t>
            </a:r>
            <a:r>
              <a:rPr lang="en-US" sz="1600" b="1" dirty="0" err="1">
                <a:solidFill>
                  <a:schemeClr val="bg1"/>
                </a:solidFill>
                <a:latin typeface="Century Gothic" panose="020B0502020202020204" pitchFamily="34" charset="0"/>
              </a:rPr>
              <a:t>Pulau-pulau</a:t>
            </a:r>
            <a:r>
              <a:rPr lang="en-US" sz="1600" b="1" dirty="0">
                <a:solidFill>
                  <a:schemeClr val="bg1"/>
                </a:solidFill>
                <a:latin typeface="Century Gothic" panose="020B0502020202020204" pitchFamily="34" charset="0"/>
              </a:rPr>
              <a:t> Kecil</a:t>
            </a:r>
          </a:p>
        </p:txBody>
      </p:sp>
      <p:sp>
        <p:nvSpPr>
          <p:cNvPr id="210" name="Rectangle: Rounded Corners 209">
            <a:extLst>
              <a:ext uri="{FF2B5EF4-FFF2-40B4-BE49-F238E27FC236}">
                <a16:creationId xmlns:a16="http://schemas.microsoft.com/office/drawing/2014/main" id="{D5538670-E264-421E-8BAC-EE69A765FD02}"/>
              </a:ext>
            </a:extLst>
          </p:cNvPr>
          <p:cNvSpPr/>
          <p:nvPr/>
        </p:nvSpPr>
        <p:spPr>
          <a:xfrm>
            <a:off x="1794068" y="3668000"/>
            <a:ext cx="1992787" cy="2907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Century Gothic" panose="020B0502020202020204" pitchFamily="34" charset="0"/>
            </a:endParaRPr>
          </a:p>
        </p:txBody>
      </p:sp>
      <p:cxnSp>
        <p:nvCxnSpPr>
          <p:cNvPr id="218" name="Straight Connector 217">
            <a:extLst>
              <a:ext uri="{FF2B5EF4-FFF2-40B4-BE49-F238E27FC236}">
                <a16:creationId xmlns:a16="http://schemas.microsoft.com/office/drawing/2014/main" id="{58F27787-E1E4-4D46-84F0-95D244FBE059}"/>
              </a:ext>
            </a:extLst>
          </p:cNvPr>
          <p:cNvCxnSpPr>
            <a:cxnSpLocks/>
          </p:cNvCxnSpPr>
          <p:nvPr/>
        </p:nvCxnSpPr>
        <p:spPr>
          <a:xfrm>
            <a:off x="8153396" y="1383632"/>
            <a:ext cx="0" cy="4878287"/>
          </a:xfrm>
          <a:prstGeom prst="line">
            <a:avLst/>
          </a:prstGeom>
          <a:ln w="57150">
            <a:solidFill>
              <a:srgbClr val="FEC62E"/>
            </a:solidFill>
            <a:prstDash val="sysDot"/>
          </a:ln>
        </p:spPr>
        <p:style>
          <a:lnRef idx="1">
            <a:schemeClr val="dk1"/>
          </a:lnRef>
          <a:fillRef idx="0">
            <a:schemeClr val="dk1"/>
          </a:fillRef>
          <a:effectRef idx="0">
            <a:schemeClr val="dk1"/>
          </a:effectRef>
          <a:fontRef idx="minor">
            <a:schemeClr val="tx1"/>
          </a:fontRef>
        </p:style>
      </p:cxnSp>
      <p:sp>
        <p:nvSpPr>
          <p:cNvPr id="219" name="Rectangle: Rounded Corners 218">
            <a:extLst>
              <a:ext uri="{FF2B5EF4-FFF2-40B4-BE49-F238E27FC236}">
                <a16:creationId xmlns:a16="http://schemas.microsoft.com/office/drawing/2014/main" id="{271A8FB7-A404-43FD-9EC3-7E41E1C59BF5}"/>
              </a:ext>
            </a:extLst>
          </p:cNvPr>
          <p:cNvSpPr/>
          <p:nvPr/>
        </p:nvSpPr>
        <p:spPr>
          <a:xfrm>
            <a:off x="1807201" y="2324192"/>
            <a:ext cx="4586703" cy="524012"/>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F3F69"/>
                </a:solidFill>
                <a:latin typeface="Century Gothic" panose="020B0502020202020204" pitchFamily="34" charset="0"/>
              </a:rPr>
              <a:t>UU No 11 </a:t>
            </a:r>
            <a:r>
              <a:rPr lang="en-US" sz="1400" b="1" dirty="0" err="1">
                <a:solidFill>
                  <a:srgbClr val="0F3F69"/>
                </a:solidFill>
                <a:latin typeface="Century Gothic" panose="020B0502020202020204" pitchFamily="34" charset="0"/>
              </a:rPr>
              <a:t>Tahun</a:t>
            </a:r>
            <a:r>
              <a:rPr lang="en-US" sz="1400" b="1" dirty="0">
                <a:solidFill>
                  <a:srgbClr val="0F3F69"/>
                </a:solidFill>
                <a:latin typeface="Century Gothic" panose="020B0502020202020204" pitchFamily="34" charset="0"/>
              </a:rPr>
              <a:t> 2020 </a:t>
            </a:r>
            <a:r>
              <a:rPr lang="en-US" sz="1400" b="1" dirty="0" err="1">
                <a:solidFill>
                  <a:srgbClr val="0F3F69"/>
                </a:solidFill>
                <a:latin typeface="Century Gothic" panose="020B0502020202020204" pitchFamily="34" charset="0"/>
              </a:rPr>
              <a:t>Tentang</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Cipta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Kerja</a:t>
            </a:r>
            <a:endParaRPr lang="en-US" sz="1400" b="1" dirty="0">
              <a:solidFill>
                <a:srgbClr val="0F3F69"/>
              </a:solidFill>
              <a:latin typeface="Century Gothic" panose="020B0502020202020204" pitchFamily="34" charset="0"/>
            </a:endParaRPr>
          </a:p>
        </p:txBody>
      </p:sp>
      <p:sp>
        <p:nvSpPr>
          <p:cNvPr id="221" name="Rectangle: Rounded Corners 220">
            <a:extLst>
              <a:ext uri="{FF2B5EF4-FFF2-40B4-BE49-F238E27FC236}">
                <a16:creationId xmlns:a16="http://schemas.microsoft.com/office/drawing/2014/main" id="{08F354A5-8A5E-42B1-AEEC-60AC7F6D1954}"/>
              </a:ext>
            </a:extLst>
          </p:cNvPr>
          <p:cNvSpPr/>
          <p:nvPr/>
        </p:nvSpPr>
        <p:spPr>
          <a:xfrm>
            <a:off x="8940035" y="1267868"/>
            <a:ext cx="2585058" cy="911942"/>
          </a:xfrm>
          <a:prstGeom prst="roundRect">
            <a:avLst>
              <a:gd name="adj" fmla="val 41734"/>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Dasar Hukum </a:t>
            </a:r>
            <a:r>
              <a:rPr lang="en-US" sz="1400" b="1" dirty="0" err="1">
                <a:solidFill>
                  <a:schemeClr val="bg1"/>
                </a:solidFill>
                <a:latin typeface="Century Gothic" panose="020B0502020202020204" pitchFamily="34" charset="0"/>
              </a:rPr>
              <a:t>Perizinan</a:t>
            </a:r>
            <a:r>
              <a:rPr lang="en-US" sz="1400" b="1" dirty="0">
                <a:solidFill>
                  <a:schemeClr val="bg1"/>
                </a:solidFill>
                <a:latin typeface="Century Gothic" panose="020B0502020202020204" pitchFamily="34" charset="0"/>
              </a:rPr>
              <a:t> dan </a:t>
            </a:r>
            <a:r>
              <a:rPr lang="en-US" sz="1400" b="1" dirty="0" err="1">
                <a:solidFill>
                  <a:schemeClr val="bg1"/>
                </a:solidFill>
                <a:latin typeface="Century Gothic" panose="020B0502020202020204" pitchFamily="34" charset="0"/>
              </a:rPr>
              <a:t>Pemanfaatan</a:t>
            </a:r>
            <a:endParaRPr lang="en-US" sz="1400" b="1" dirty="0">
              <a:solidFill>
                <a:schemeClr val="bg1"/>
              </a:solidFill>
              <a:latin typeface="Century Gothic" panose="020B0502020202020204" pitchFamily="34" charset="0"/>
            </a:endParaRPr>
          </a:p>
          <a:p>
            <a:pPr algn="ctr"/>
            <a:r>
              <a:rPr lang="en-US" sz="1400" b="1" dirty="0" err="1">
                <a:solidFill>
                  <a:schemeClr val="bg1"/>
                </a:solidFill>
                <a:latin typeface="Century Gothic" panose="020B0502020202020204" pitchFamily="34" charset="0"/>
              </a:rPr>
              <a:t>Pulau-Pulau</a:t>
            </a:r>
            <a:r>
              <a:rPr lang="en-US" sz="1400" b="1" dirty="0">
                <a:solidFill>
                  <a:schemeClr val="bg1"/>
                </a:solidFill>
                <a:latin typeface="Century Gothic" panose="020B0502020202020204" pitchFamily="34" charset="0"/>
              </a:rPr>
              <a:t> Kecil</a:t>
            </a:r>
          </a:p>
        </p:txBody>
      </p:sp>
      <p:sp>
        <p:nvSpPr>
          <p:cNvPr id="223" name="Rectangle: Rounded Corners 222">
            <a:extLst>
              <a:ext uri="{FF2B5EF4-FFF2-40B4-BE49-F238E27FC236}">
                <a16:creationId xmlns:a16="http://schemas.microsoft.com/office/drawing/2014/main" id="{CB9D38DA-141B-428C-A3B9-177A2F3FB879}"/>
              </a:ext>
            </a:extLst>
          </p:cNvPr>
          <p:cNvSpPr/>
          <p:nvPr/>
        </p:nvSpPr>
        <p:spPr>
          <a:xfrm>
            <a:off x="8681939" y="2456694"/>
            <a:ext cx="3072991" cy="162715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F3F69"/>
                </a:solidFill>
                <a:latin typeface="Century Gothic" panose="020B0502020202020204" pitchFamily="34" charset="0"/>
              </a:rPr>
              <a:t>“</a:t>
            </a:r>
            <a:r>
              <a:rPr lang="en-US" sz="1200" dirty="0" err="1">
                <a:solidFill>
                  <a:srgbClr val="0F3F69"/>
                </a:solidFill>
                <a:latin typeface="Century Gothic" panose="020B0502020202020204" pitchFamily="34" charset="0"/>
              </a:rPr>
              <a:t>Pemanfaatan</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pulau-pulau</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kecil</a:t>
            </a:r>
            <a:r>
              <a:rPr lang="en-US" sz="1200" dirty="0">
                <a:solidFill>
                  <a:srgbClr val="0F3F69"/>
                </a:solidFill>
                <a:latin typeface="Century Gothic" panose="020B0502020202020204" pitchFamily="34" charset="0"/>
              </a:rPr>
              <a:t> dan </a:t>
            </a:r>
            <a:r>
              <a:rPr lang="en-US" sz="1200" dirty="0" err="1">
                <a:solidFill>
                  <a:srgbClr val="0F3F69"/>
                </a:solidFill>
                <a:latin typeface="Century Gothic" panose="020B0502020202020204" pitchFamily="34" charset="0"/>
              </a:rPr>
              <a:t>pemanfaatan</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perairan</a:t>
            </a:r>
            <a:r>
              <a:rPr lang="en-US" sz="1200" dirty="0">
                <a:solidFill>
                  <a:srgbClr val="0F3F69"/>
                </a:solidFill>
                <a:latin typeface="Century Gothic" panose="020B0502020202020204" pitchFamily="34" charset="0"/>
              </a:rPr>
              <a:t> di </a:t>
            </a:r>
            <a:r>
              <a:rPr lang="en-US" sz="1200" dirty="0" err="1">
                <a:solidFill>
                  <a:srgbClr val="0F3F69"/>
                </a:solidFill>
                <a:latin typeface="Century Gothic" panose="020B0502020202020204" pitchFamily="34" charset="0"/>
              </a:rPr>
              <a:t>sekitarnya</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dalam</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rangka</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Penanaman</a:t>
            </a:r>
            <a:r>
              <a:rPr lang="en-US" sz="1200" dirty="0">
                <a:solidFill>
                  <a:srgbClr val="0F3F69"/>
                </a:solidFill>
                <a:latin typeface="Century Gothic" panose="020B0502020202020204" pitchFamily="34" charset="0"/>
              </a:rPr>
              <a:t> Modal </a:t>
            </a:r>
            <a:r>
              <a:rPr lang="en-US" sz="1200" dirty="0" err="1">
                <a:solidFill>
                  <a:srgbClr val="0F3F69"/>
                </a:solidFill>
                <a:latin typeface="Century Gothic" panose="020B0502020202020204" pitchFamily="34" charset="0"/>
              </a:rPr>
              <a:t>Asing</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harus</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mendapat</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izin</a:t>
            </a:r>
            <a:r>
              <a:rPr lang="en-US" sz="1200" dirty="0">
                <a:solidFill>
                  <a:srgbClr val="0F3F69"/>
                </a:solidFill>
                <a:latin typeface="Century Gothic" panose="020B0502020202020204" pitchFamily="34" charset="0"/>
              </a:rPr>
              <a:t> Menteri - UU No. 1 </a:t>
            </a:r>
            <a:r>
              <a:rPr lang="en-US" sz="1200" dirty="0" err="1">
                <a:solidFill>
                  <a:srgbClr val="0F3F69"/>
                </a:solidFill>
                <a:latin typeface="Century Gothic" panose="020B0502020202020204" pitchFamily="34" charset="0"/>
              </a:rPr>
              <a:t>Tahun</a:t>
            </a:r>
            <a:r>
              <a:rPr lang="en-US" sz="1200" dirty="0">
                <a:solidFill>
                  <a:srgbClr val="0F3F69"/>
                </a:solidFill>
                <a:latin typeface="Century Gothic" panose="020B0502020202020204" pitchFamily="34" charset="0"/>
              </a:rPr>
              <a:t> 2014 </a:t>
            </a:r>
            <a:r>
              <a:rPr lang="en-US" sz="1200" dirty="0" err="1">
                <a:solidFill>
                  <a:srgbClr val="0F3F69"/>
                </a:solidFill>
                <a:latin typeface="Century Gothic" panose="020B0502020202020204" pitchFamily="34" charset="0"/>
              </a:rPr>
              <a:t>Pasal</a:t>
            </a:r>
            <a:r>
              <a:rPr lang="en-US" sz="1200" dirty="0">
                <a:solidFill>
                  <a:srgbClr val="0F3F69"/>
                </a:solidFill>
                <a:latin typeface="Century Gothic" panose="020B0502020202020204" pitchFamily="34" charset="0"/>
              </a:rPr>
              <a:t> 26A”</a:t>
            </a:r>
          </a:p>
        </p:txBody>
      </p:sp>
      <p:sp>
        <p:nvSpPr>
          <p:cNvPr id="61" name="Rectangle: Rounded Corners 60">
            <a:extLst>
              <a:ext uri="{FF2B5EF4-FFF2-40B4-BE49-F238E27FC236}">
                <a16:creationId xmlns:a16="http://schemas.microsoft.com/office/drawing/2014/main" id="{FCDD7D08-A8F1-4A76-B694-10FCA5494AD0}"/>
              </a:ext>
            </a:extLst>
          </p:cNvPr>
          <p:cNvSpPr/>
          <p:nvPr/>
        </p:nvSpPr>
        <p:spPr>
          <a:xfrm>
            <a:off x="1163421" y="2987482"/>
            <a:ext cx="5931194" cy="585900"/>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F3F69"/>
                </a:solidFill>
                <a:latin typeface="Century Gothic" panose="020B0502020202020204" pitchFamily="34" charset="0"/>
              </a:rPr>
              <a:t>UU No. 1 </a:t>
            </a:r>
            <a:r>
              <a:rPr lang="en-US" sz="1400" b="1" dirty="0" err="1">
                <a:solidFill>
                  <a:srgbClr val="0F3F69"/>
                </a:solidFill>
                <a:latin typeface="Century Gothic" panose="020B0502020202020204" pitchFamily="34" charset="0"/>
              </a:rPr>
              <a:t>Tahun</a:t>
            </a:r>
            <a:r>
              <a:rPr lang="en-US" sz="1400" b="1" dirty="0">
                <a:solidFill>
                  <a:srgbClr val="0F3F69"/>
                </a:solidFill>
                <a:latin typeface="Century Gothic" panose="020B0502020202020204" pitchFamily="34" charset="0"/>
              </a:rPr>
              <a:t> 2014 </a:t>
            </a:r>
            <a:r>
              <a:rPr lang="en-US" sz="1400" b="1" dirty="0" err="1">
                <a:solidFill>
                  <a:srgbClr val="0F3F69"/>
                </a:solidFill>
                <a:latin typeface="Century Gothic" panose="020B0502020202020204" pitchFamily="34" charset="0"/>
              </a:rPr>
              <a:t>Tentang</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Perubahan</a:t>
            </a:r>
            <a:r>
              <a:rPr lang="en-US" sz="1400" b="1" dirty="0">
                <a:solidFill>
                  <a:srgbClr val="0F3F69"/>
                </a:solidFill>
                <a:latin typeface="Century Gothic" panose="020B0502020202020204" pitchFamily="34" charset="0"/>
              </a:rPr>
              <a:t> Atas UU No. 27 </a:t>
            </a:r>
            <a:r>
              <a:rPr lang="en-US" sz="1400" b="1" dirty="0" err="1">
                <a:solidFill>
                  <a:srgbClr val="0F3F69"/>
                </a:solidFill>
                <a:latin typeface="Century Gothic" panose="020B0502020202020204" pitchFamily="34" charset="0"/>
              </a:rPr>
              <a:t>Tahun</a:t>
            </a:r>
            <a:r>
              <a:rPr lang="en-US" sz="1400" b="1" dirty="0">
                <a:solidFill>
                  <a:srgbClr val="0F3F69"/>
                </a:solidFill>
                <a:latin typeface="Century Gothic" panose="020B0502020202020204" pitchFamily="34" charset="0"/>
              </a:rPr>
              <a:t> 2007 </a:t>
            </a:r>
            <a:r>
              <a:rPr lang="en-US" sz="1400" b="1" dirty="0" err="1">
                <a:solidFill>
                  <a:srgbClr val="0F3F69"/>
                </a:solidFill>
                <a:latin typeface="Century Gothic" panose="020B0502020202020204" pitchFamily="34" charset="0"/>
              </a:rPr>
              <a:t>Tentang</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Pengelolaan</a:t>
            </a:r>
            <a:r>
              <a:rPr lang="en-US" sz="1400" b="1" dirty="0">
                <a:solidFill>
                  <a:srgbClr val="0F3F69"/>
                </a:solidFill>
                <a:latin typeface="Century Gothic" panose="020B0502020202020204" pitchFamily="34" charset="0"/>
              </a:rPr>
              <a:t> Wilayah </a:t>
            </a:r>
            <a:r>
              <a:rPr lang="en-US" sz="1400" b="1" dirty="0" err="1">
                <a:solidFill>
                  <a:srgbClr val="0F3F69"/>
                </a:solidFill>
                <a:latin typeface="Century Gothic" panose="020B0502020202020204" pitchFamily="34" charset="0"/>
              </a:rPr>
              <a:t>Pesisir</a:t>
            </a:r>
            <a:r>
              <a:rPr lang="en-US" sz="1400" b="1" dirty="0">
                <a:solidFill>
                  <a:srgbClr val="0F3F69"/>
                </a:solidFill>
                <a:latin typeface="Century Gothic" panose="020B0502020202020204" pitchFamily="34" charset="0"/>
              </a:rPr>
              <a:t> dan </a:t>
            </a:r>
            <a:r>
              <a:rPr lang="en-US" sz="1400" b="1" dirty="0" err="1">
                <a:solidFill>
                  <a:srgbClr val="0F3F69"/>
                </a:solidFill>
                <a:latin typeface="Century Gothic" panose="020B0502020202020204" pitchFamily="34" charset="0"/>
              </a:rPr>
              <a:t>Pulau-pulau</a:t>
            </a:r>
            <a:r>
              <a:rPr lang="en-US" sz="1400" b="1" dirty="0">
                <a:solidFill>
                  <a:srgbClr val="0F3F69"/>
                </a:solidFill>
                <a:latin typeface="Century Gothic" panose="020B0502020202020204" pitchFamily="34" charset="0"/>
              </a:rPr>
              <a:t> Kecil</a:t>
            </a:r>
          </a:p>
        </p:txBody>
      </p:sp>
      <p:sp>
        <p:nvSpPr>
          <p:cNvPr id="62" name="Rectangle: Rounded Corners 61">
            <a:extLst>
              <a:ext uri="{FF2B5EF4-FFF2-40B4-BE49-F238E27FC236}">
                <a16:creationId xmlns:a16="http://schemas.microsoft.com/office/drawing/2014/main" id="{AE3EFF42-CC59-493E-8F3D-5288760E54EA}"/>
              </a:ext>
            </a:extLst>
          </p:cNvPr>
          <p:cNvSpPr/>
          <p:nvPr/>
        </p:nvSpPr>
        <p:spPr>
          <a:xfrm>
            <a:off x="1807201" y="3729586"/>
            <a:ext cx="4586703" cy="524012"/>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b="1" dirty="0">
                <a:solidFill>
                  <a:srgbClr val="0F3F69"/>
                </a:solidFill>
                <a:latin typeface="Century Gothic" panose="020B0502020202020204" pitchFamily="34" charset="0"/>
              </a:rPr>
              <a:t>PP No. 5 Tahun 2021 Tentang Penyelenggaraan Perizinan Berusaha Berbasis Risiko</a:t>
            </a:r>
            <a:endParaRPr lang="en-US" sz="1400" b="1" dirty="0">
              <a:solidFill>
                <a:srgbClr val="0F3F69"/>
              </a:solidFill>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6D9C6FEF-3AEF-4575-BE7F-4728012DB40E}"/>
              </a:ext>
            </a:extLst>
          </p:cNvPr>
          <p:cNvSpPr/>
          <p:nvPr/>
        </p:nvSpPr>
        <p:spPr>
          <a:xfrm>
            <a:off x="440226" y="4404361"/>
            <a:ext cx="7366292" cy="524012"/>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F3F69"/>
                </a:solidFill>
                <a:latin typeface="Century Gothic" panose="020B0502020202020204" pitchFamily="34" charset="0"/>
              </a:rPr>
              <a:t>KEPMEN KP No 24 Tahun 2020 Tentang Besaran Faktor S dalam Penghitungan Tarif Atas Jenis PNBP yang Berlaku pada Kementerian Kelautan dan Perikanan</a:t>
            </a:r>
            <a:endParaRPr lang="en-US" sz="1400" b="1" dirty="0">
              <a:solidFill>
                <a:srgbClr val="0F3F69"/>
              </a:solidFill>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6F6A3045-1212-45BB-B54F-16799D95F0AE}"/>
              </a:ext>
            </a:extLst>
          </p:cNvPr>
          <p:cNvSpPr/>
          <p:nvPr/>
        </p:nvSpPr>
        <p:spPr>
          <a:xfrm>
            <a:off x="440226" y="5093863"/>
            <a:ext cx="7366292" cy="524012"/>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0F3F69"/>
                </a:solidFill>
                <a:latin typeface="Century Gothic" panose="020B0502020202020204" pitchFamily="34" charset="0"/>
              </a:rPr>
              <a:t>Permen ATR No. 18 Tahun 2021 Tentang Tata Cara Penetapan Hak Pengelolaan dan Hak Atas Tanah</a:t>
            </a:r>
            <a:endParaRPr lang="en-US" sz="1400" b="1" dirty="0">
              <a:solidFill>
                <a:srgbClr val="0F3F69"/>
              </a:solidFill>
              <a:latin typeface="Century Gothic" panose="020B0502020202020204" pitchFamily="34" charset="0"/>
            </a:endParaRPr>
          </a:p>
        </p:txBody>
      </p:sp>
      <p:sp>
        <p:nvSpPr>
          <p:cNvPr id="66" name="Rectangle: Rounded Corners 65">
            <a:extLst>
              <a:ext uri="{FF2B5EF4-FFF2-40B4-BE49-F238E27FC236}">
                <a16:creationId xmlns:a16="http://schemas.microsoft.com/office/drawing/2014/main" id="{790BE918-E3B1-409B-A065-16890E316725}"/>
              </a:ext>
            </a:extLst>
          </p:cNvPr>
          <p:cNvSpPr/>
          <p:nvPr/>
        </p:nvSpPr>
        <p:spPr>
          <a:xfrm>
            <a:off x="8704811" y="4314558"/>
            <a:ext cx="3142558" cy="181792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F3F69"/>
                </a:solidFill>
                <a:latin typeface="Century Gothic" panose="020B0502020202020204" pitchFamily="34" charset="0"/>
              </a:rPr>
              <a:t>“</a:t>
            </a:r>
            <a:r>
              <a:rPr lang="en-US" sz="1200" dirty="0" err="1">
                <a:solidFill>
                  <a:srgbClr val="0F3F69"/>
                </a:solidFill>
                <a:latin typeface="Century Gothic" panose="020B0502020202020204" pitchFamily="34" charset="0"/>
              </a:rPr>
              <a:t>Setiap</a:t>
            </a:r>
            <a:r>
              <a:rPr lang="en-US" sz="1200" dirty="0">
                <a:solidFill>
                  <a:srgbClr val="0F3F69"/>
                </a:solidFill>
                <a:latin typeface="Century Gothic" panose="020B0502020202020204" pitchFamily="34" charset="0"/>
              </a:rPr>
              <a:t> Orang yang </a:t>
            </a:r>
            <a:r>
              <a:rPr lang="en-US" sz="1200" dirty="0" err="1">
                <a:solidFill>
                  <a:srgbClr val="0F3F69"/>
                </a:solidFill>
                <a:latin typeface="Century Gothic" panose="020B0502020202020204" pitchFamily="34" charset="0"/>
              </a:rPr>
              <a:t>tidak</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memiliki</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Perizinan</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Berusaha</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dalam</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memanfaatkan</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pulau-pulau</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kecil</a:t>
            </a:r>
            <a:r>
              <a:rPr lang="en-US" sz="1200" dirty="0">
                <a:solidFill>
                  <a:srgbClr val="0F3F69"/>
                </a:solidFill>
                <a:latin typeface="Century Gothic" panose="020B0502020202020204" pitchFamily="34" charset="0"/>
              </a:rPr>
              <a:t> dan </a:t>
            </a:r>
            <a:r>
              <a:rPr lang="en-US" sz="1200" dirty="0" err="1">
                <a:solidFill>
                  <a:srgbClr val="0F3F69"/>
                </a:solidFill>
                <a:latin typeface="Century Gothic" panose="020B0502020202020204" pitchFamily="34" charset="0"/>
              </a:rPr>
              <a:t>pemanfaatan</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perairan</a:t>
            </a:r>
            <a:r>
              <a:rPr lang="en-US" sz="1200" dirty="0">
                <a:solidFill>
                  <a:srgbClr val="0F3F69"/>
                </a:solidFill>
                <a:latin typeface="Century Gothic" panose="020B0502020202020204" pitchFamily="34" charset="0"/>
              </a:rPr>
              <a:t> di </a:t>
            </a:r>
            <a:r>
              <a:rPr lang="en-US" sz="1200" dirty="0" err="1">
                <a:solidFill>
                  <a:srgbClr val="0F3F69"/>
                </a:solidFill>
                <a:latin typeface="Century Gothic" panose="020B0502020202020204" pitchFamily="34" charset="0"/>
              </a:rPr>
              <a:t>sekitarnya</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dalam</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rangka</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penanaman</a:t>
            </a:r>
            <a:r>
              <a:rPr lang="en-US" sz="1200" dirty="0">
                <a:solidFill>
                  <a:srgbClr val="0F3F69"/>
                </a:solidFill>
                <a:latin typeface="Century Gothic" panose="020B0502020202020204" pitchFamily="34" charset="0"/>
              </a:rPr>
              <a:t> modal </a:t>
            </a:r>
            <a:r>
              <a:rPr lang="en-US" sz="1200" dirty="0" err="1">
                <a:solidFill>
                  <a:srgbClr val="0F3F69"/>
                </a:solidFill>
                <a:latin typeface="Century Gothic" panose="020B0502020202020204" pitchFamily="34" charset="0"/>
              </a:rPr>
              <a:t>asing</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sebagaimana</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dimaksud</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dalam</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Pasal</a:t>
            </a:r>
            <a:r>
              <a:rPr lang="en-US" sz="1200" dirty="0">
                <a:solidFill>
                  <a:srgbClr val="0F3F69"/>
                </a:solidFill>
                <a:latin typeface="Century Gothic" panose="020B0502020202020204" pitchFamily="34" charset="0"/>
              </a:rPr>
              <a:t> 26A </a:t>
            </a:r>
            <a:r>
              <a:rPr lang="en-US" sz="1200" dirty="0" err="1">
                <a:solidFill>
                  <a:srgbClr val="0F3F69"/>
                </a:solidFill>
                <a:latin typeface="Century Gothic" panose="020B0502020202020204" pitchFamily="34" charset="0"/>
              </a:rPr>
              <a:t>dikenai</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sanksi</a:t>
            </a:r>
            <a:r>
              <a:rPr lang="en-US" sz="1200" dirty="0">
                <a:solidFill>
                  <a:srgbClr val="0F3F69"/>
                </a:solidFill>
                <a:latin typeface="Century Gothic" panose="020B0502020202020204" pitchFamily="34" charset="0"/>
              </a:rPr>
              <a:t> </a:t>
            </a:r>
            <a:r>
              <a:rPr lang="en-US" sz="1200" dirty="0" err="1">
                <a:solidFill>
                  <a:srgbClr val="0F3F69"/>
                </a:solidFill>
                <a:latin typeface="Century Gothic" panose="020B0502020202020204" pitchFamily="34" charset="0"/>
              </a:rPr>
              <a:t>administratif</a:t>
            </a:r>
            <a:r>
              <a:rPr lang="en-US" sz="1200" dirty="0">
                <a:solidFill>
                  <a:srgbClr val="0F3F69"/>
                </a:solidFill>
                <a:latin typeface="Century Gothic" panose="020B0502020202020204" pitchFamily="34" charset="0"/>
              </a:rPr>
              <a:t> - UU No 11 </a:t>
            </a:r>
            <a:r>
              <a:rPr lang="en-US" sz="1200" dirty="0" err="1">
                <a:solidFill>
                  <a:srgbClr val="0F3F69"/>
                </a:solidFill>
                <a:latin typeface="Century Gothic" panose="020B0502020202020204" pitchFamily="34" charset="0"/>
              </a:rPr>
              <a:t>Tahun</a:t>
            </a:r>
            <a:r>
              <a:rPr lang="en-US" sz="1200" dirty="0">
                <a:solidFill>
                  <a:srgbClr val="0F3F69"/>
                </a:solidFill>
                <a:latin typeface="Century Gothic" panose="020B0502020202020204" pitchFamily="34" charset="0"/>
              </a:rPr>
              <a:t> 2020 </a:t>
            </a:r>
            <a:r>
              <a:rPr lang="en-US" sz="1200" dirty="0" err="1">
                <a:solidFill>
                  <a:srgbClr val="0F3F69"/>
                </a:solidFill>
                <a:latin typeface="Century Gothic" panose="020B0502020202020204" pitchFamily="34" charset="0"/>
              </a:rPr>
              <a:t>Pasal</a:t>
            </a:r>
            <a:r>
              <a:rPr lang="en-US" sz="1200" dirty="0">
                <a:solidFill>
                  <a:srgbClr val="0F3F69"/>
                </a:solidFill>
                <a:latin typeface="Century Gothic" panose="020B0502020202020204" pitchFamily="34" charset="0"/>
              </a:rPr>
              <a:t> 18 Angka 22”</a:t>
            </a:r>
          </a:p>
        </p:txBody>
      </p:sp>
      <p:sp>
        <p:nvSpPr>
          <p:cNvPr id="20" name="Slide Number Placeholder 1">
            <a:extLst>
              <a:ext uri="{FF2B5EF4-FFF2-40B4-BE49-F238E27FC236}">
                <a16:creationId xmlns:a16="http://schemas.microsoft.com/office/drawing/2014/main" id="{87E73644-7BC0-3574-A287-27C4F4F60D0B}"/>
              </a:ext>
            </a:extLst>
          </p:cNvPr>
          <p:cNvSpPr>
            <a:spLocks noGrp="1"/>
          </p:cNvSpPr>
          <p:nvPr>
            <p:ph type="sldNum" sz="quarter" idx="12"/>
          </p:nvPr>
        </p:nvSpPr>
        <p:spPr>
          <a:xfrm>
            <a:off x="11643442" y="6443289"/>
            <a:ext cx="548558" cy="365125"/>
          </a:xfrm>
        </p:spPr>
        <p:txBody>
          <a:bodyPr/>
          <a:lstStyle/>
          <a:p>
            <a:fld id="{C01389E6-C847-4AD0-B56D-D205B2EAB1EE}" type="slidenum">
              <a:rPr lang="en-US" sz="1800" b="1" smtClean="0">
                <a:solidFill>
                  <a:schemeClr val="bg1"/>
                </a:solidFill>
              </a:rPr>
              <a:t>14</a:t>
            </a:fld>
            <a:endParaRPr lang="en-US" sz="1800" b="1" dirty="0">
              <a:solidFill>
                <a:schemeClr val="bg1"/>
              </a:solidFill>
            </a:endParaRPr>
          </a:p>
        </p:txBody>
      </p:sp>
      <p:sp>
        <p:nvSpPr>
          <p:cNvPr id="21" name="Slide Number Placeholder 1">
            <a:extLst>
              <a:ext uri="{FF2B5EF4-FFF2-40B4-BE49-F238E27FC236}">
                <a16:creationId xmlns:a16="http://schemas.microsoft.com/office/drawing/2014/main" id="{856D7A84-D52F-962F-C5F7-5491000B7A5B}"/>
              </a:ext>
            </a:extLst>
          </p:cNvPr>
          <p:cNvSpPr txBox="1">
            <a:spLocks/>
          </p:cNvSpPr>
          <p:nvPr/>
        </p:nvSpPr>
        <p:spPr>
          <a:xfrm>
            <a:off x="11643442" y="6443289"/>
            <a:ext cx="548558"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sz="1800" b="1" smtClean="0">
                <a:solidFill>
                  <a:schemeClr val="bg1"/>
                </a:solidFill>
              </a:rPr>
              <a:pPr/>
              <a:t>14</a:t>
            </a:fld>
            <a:endParaRPr lang="en-US" sz="1800" b="1" dirty="0">
              <a:solidFill>
                <a:schemeClr val="bg1"/>
              </a:solidFill>
            </a:endParaRPr>
          </a:p>
        </p:txBody>
      </p:sp>
      <p:sp>
        <p:nvSpPr>
          <p:cNvPr id="22" name="Oval 21">
            <a:extLst>
              <a:ext uri="{FF2B5EF4-FFF2-40B4-BE49-F238E27FC236}">
                <a16:creationId xmlns:a16="http://schemas.microsoft.com/office/drawing/2014/main" id="{E4E9B519-6E80-4018-6656-20EB1D70ED40}"/>
              </a:ext>
            </a:extLst>
          </p:cNvPr>
          <p:cNvSpPr/>
          <p:nvPr/>
        </p:nvSpPr>
        <p:spPr>
          <a:xfrm>
            <a:off x="11748166" y="6404201"/>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3" name="Straight Connector 22">
            <a:extLst>
              <a:ext uri="{FF2B5EF4-FFF2-40B4-BE49-F238E27FC236}">
                <a16:creationId xmlns:a16="http://schemas.microsoft.com/office/drawing/2014/main" id="{AE8B7308-E6DE-B6E2-70F9-3B989473756A}"/>
              </a:ext>
            </a:extLst>
          </p:cNvPr>
          <p:cNvCxnSpPr>
            <a:cxnSpLocks/>
          </p:cNvCxnSpPr>
          <p:nvPr/>
        </p:nvCxnSpPr>
        <p:spPr>
          <a:xfrm flipV="1">
            <a:off x="647811" y="657064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BCB59F4-0253-EB03-461B-06311814B827}"/>
              </a:ext>
            </a:extLst>
          </p:cNvPr>
          <p:cNvGrpSpPr/>
          <p:nvPr/>
        </p:nvGrpSpPr>
        <p:grpSpPr>
          <a:xfrm>
            <a:off x="0" y="6401988"/>
            <a:ext cx="6045016" cy="367562"/>
            <a:chOff x="678935" y="6126366"/>
            <a:chExt cx="10910553" cy="524011"/>
          </a:xfrm>
        </p:grpSpPr>
        <p:sp>
          <p:nvSpPr>
            <p:cNvPr id="25" name="Rectangle: Rounded Corners 24">
              <a:extLst>
                <a:ext uri="{FF2B5EF4-FFF2-40B4-BE49-F238E27FC236}">
                  <a16:creationId xmlns:a16="http://schemas.microsoft.com/office/drawing/2014/main" id="{F5854304-ACB5-7300-B89F-250D0FF87174}"/>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685D72-0A27-369E-8188-7A2879554F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sp>
        <p:nvSpPr>
          <p:cNvPr id="27" name="Slide Number Placeholder 1">
            <a:extLst>
              <a:ext uri="{FF2B5EF4-FFF2-40B4-BE49-F238E27FC236}">
                <a16:creationId xmlns:a16="http://schemas.microsoft.com/office/drawing/2014/main" id="{7B8CF853-3AFD-7FD1-86E0-FB44D63E06AD}"/>
              </a:ext>
            </a:extLst>
          </p:cNvPr>
          <p:cNvSpPr txBox="1">
            <a:spLocks/>
          </p:cNvSpPr>
          <p:nvPr/>
        </p:nvSpPr>
        <p:spPr>
          <a:xfrm>
            <a:off x="11644997" y="6346139"/>
            <a:ext cx="438912" cy="448056"/>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b="1" smtClean="0">
                <a:solidFill>
                  <a:schemeClr val="tx2">
                    <a:lumMod val="50000"/>
                  </a:schemeClr>
                </a:solidFill>
                <a:latin typeface="Century Gothic" panose="020B0502020202020204" pitchFamily="34" charset="0"/>
              </a:rPr>
              <a:pPr/>
              <a:t>14</a:t>
            </a:fld>
            <a:endParaRPr lang="en-US" b="1" dirty="0">
              <a:solidFill>
                <a:schemeClr val="tx2">
                  <a:lumMod val="50000"/>
                </a:schemeClr>
              </a:solidFill>
              <a:latin typeface="Century Gothic" panose="020B0502020202020204" pitchFamily="34" charset="0"/>
            </a:endParaRPr>
          </a:p>
        </p:txBody>
      </p:sp>
      <p:cxnSp>
        <p:nvCxnSpPr>
          <p:cNvPr id="28" name="Straight Connector 27">
            <a:extLst>
              <a:ext uri="{FF2B5EF4-FFF2-40B4-BE49-F238E27FC236}">
                <a16:creationId xmlns:a16="http://schemas.microsoft.com/office/drawing/2014/main" id="{E60B9500-4A1B-2651-048C-542474A8A24D}"/>
              </a:ext>
            </a:extLst>
          </p:cNvPr>
          <p:cNvCxnSpPr>
            <a:cxnSpLocks/>
          </p:cNvCxnSpPr>
          <p:nvPr/>
        </p:nvCxnSpPr>
        <p:spPr>
          <a:xfrm>
            <a:off x="193151" y="31628"/>
            <a:ext cx="0" cy="720618"/>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31776BE4-36E6-7622-1324-D88C0FA2AE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30" name="Rectangle 29">
            <a:extLst>
              <a:ext uri="{FF2B5EF4-FFF2-40B4-BE49-F238E27FC236}">
                <a16:creationId xmlns:a16="http://schemas.microsoft.com/office/drawing/2014/main" id="{21618208-DB90-A250-B9E5-4CD1A1415627}"/>
              </a:ext>
            </a:extLst>
          </p:cNvPr>
          <p:cNvSpPr/>
          <p:nvPr/>
        </p:nvSpPr>
        <p:spPr>
          <a:xfrm>
            <a:off x="259459" y="-54433"/>
            <a:ext cx="10400099" cy="866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r>
              <a:rPr lang="en-US" sz="3200" b="1" dirty="0" err="1">
                <a:solidFill>
                  <a:srgbClr val="17375E"/>
                </a:solidFill>
                <a:latin typeface="Century Gothic" panose="020B0502020202020204" pitchFamily="34" charset="0"/>
              </a:rPr>
              <a:t>Penataan</a:t>
            </a:r>
            <a:r>
              <a:rPr lang="en-US" sz="3200" b="1" dirty="0">
                <a:solidFill>
                  <a:srgbClr val="17375E"/>
                </a:solidFill>
                <a:latin typeface="Century Gothic" panose="020B0502020202020204" pitchFamily="34" charset="0"/>
              </a:rPr>
              <a:t> </a:t>
            </a:r>
            <a:r>
              <a:rPr lang="en-US" sz="3200" b="1" dirty="0" err="1">
                <a:solidFill>
                  <a:srgbClr val="17375E"/>
                </a:solidFill>
                <a:latin typeface="Century Gothic" panose="020B0502020202020204" pitchFamily="34" charset="0"/>
              </a:rPr>
              <a:t>Aset</a:t>
            </a:r>
            <a:r>
              <a:rPr lang="en-US" sz="3200" b="1" dirty="0">
                <a:solidFill>
                  <a:srgbClr val="17375E"/>
                </a:solidFill>
                <a:latin typeface="Century Gothic" panose="020B0502020202020204" pitchFamily="34" charset="0"/>
              </a:rPr>
              <a:t> Wilayah </a:t>
            </a:r>
            <a:r>
              <a:rPr lang="en-US" sz="3200" b="1" dirty="0" err="1">
                <a:solidFill>
                  <a:srgbClr val="17375E"/>
                </a:solidFill>
                <a:latin typeface="Century Gothic" panose="020B0502020202020204" pitchFamily="34" charset="0"/>
              </a:rPr>
              <a:t>Pesisir</a:t>
            </a:r>
            <a:endParaRPr lang="en-ID" sz="3200" b="1" dirty="0">
              <a:solidFill>
                <a:srgbClr val="17375E"/>
              </a:solidFill>
              <a:latin typeface="Century Gothic" panose="020B0502020202020204" pitchFamily="34" charset="0"/>
            </a:endParaRPr>
          </a:p>
        </p:txBody>
      </p:sp>
    </p:spTree>
    <p:extLst>
      <p:ext uri="{BB962C8B-B14F-4D97-AF65-F5344CB8AC3E}">
        <p14:creationId xmlns:p14="http://schemas.microsoft.com/office/powerpoint/2010/main" val="358162931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354835B-D818-CC5D-E15D-64D00D972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 y="-28906"/>
            <a:ext cx="12240673" cy="6886906"/>
          </a:xfrm>
          <a:prstGeom prst="rect">
            <a:avLst/>
          </a:prstGeom>
        </p:spPr>
      </p:pic>
      <p:pic>
        <p:nvPicPr>
          <p:cNvPr id="23" name="Picture 22">
            <a:extLst>
              <a:ext uri="{FF2B5EF4-FFF2-40B4-BE49-F238E27FC236}">
                <a16:creationId xmlns:a16="http://schemas.microsoft.com/office/drawing/2014/main" id="{DF96B94A-AEB5-5458-6720-F15CA6C11E0A}"/>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t="29" b="15353"/>
          <a:stretch/>
        </p:blipFill>
        <p:spPr>
          <a:xfrm>
            <a:off x="0" y="25551"/>
            <a:ext cx="12192000" cy="6877672"/>
          </a:xfrm>
          <a:prstGeom prst="rect">
            <a:avLst/>
          </a:prstGeom>
        </p:spPr>
      </p:pic>
      <p:pic>
        <p:nvPicPr>
          <p:cNvPr id="3" name="Picture 2">
            <a:extLst>
              <a:ext uri="{FF2B5EF4-FFF2-40B4-BE49-F238E27FC236}">
                <a16:creationId xmlns:a16="http://schemas.microsoft.com/office/drawing/2014/main" id="{C55972DB-8320-4A4B-A0B1-7904EED4219B}"/>
              </a:ext>
            </a:extLst>
          </p:cNvPr>
          <p:cNvPicPr>
            <a:picLocks noChangeAspect="1"/>
          </p:cNvPicPr>
          <p:nvPr/>
        </p:nvPicPr>
        <p:blipFill>
          <a:blip r:embed="rId5"/>
          <a:stretch>
            <a:fillRect/>
          </a:stretch>
        </p:blipFill>
        <p:spPr>
          <a:xfrm>
            <a:off x="959675" y="1372237"/>
            <a:ext cx="10272650" cy="4328535"/>
          </a:xfrm>
          <a:prstGeom prst="rect">
            <a:avLst/>
          </a:prstGeom>
        </p:spPr>
      </p:pic>
      <p:sp>
        <p:nvSpPr>
          <p:cNvPr id="11" name="Slide Number Placeholder 1">
            <a:extLst>
              <a:ext uri="{FF2B5EF4-FFF2-40B4-BE49-F238E27FC236}">
                <a16:creationId xmlns:a16="http://schemas.microsoft.com/office/drawing/2014/main" id="{647DB9A1-AF13-D92D-F7A5-FA95D033B98D}"/>
              </a:ext>
            </a:extLst>
          </p:cNvPr>
          <p:cNvSpPr>
            <a:spLocks noGrp="1"/>
          </p:cNvSpPr>
          <p:nvPr>
            <p:ph type="sldNum" sz="quarter" idx="12"/>
          </p:nvPr>
        </p:nvSpPr>
        <p:spPr>
          <a:xfrm>
            <a:off x="11643442" y="6443289"/>
            <a:ext cx="548558" cy="365125"/>
          </a:xfrm>
        </p:spPr>
        <p:txBody>
          <a:bodyPr/>
          <a:lstStyle/>
          <a:p>
            <a:fld id="{C01389E6-C847-4AD0-B56D-D205B2EAB1EE}" type="slidenum">
              <a:rPr lang="en-US" sz="1800" b="1" smtClean="0">
                <a:solidFill>
                  <a:schemeClr val="bg1"/>
                </a:solidFill>
              </a:rPr>
              <a:t>15</a:t>
            </a:fld>
            <a:endParaRPr lang="en-US" sz="1800" b="1" dirty="0">
              <a:solidFill>
                <a:schemeClr val="bg1"/>
              </a:solidFill>
            </a:endParaRPr>
          </a:p>
        </p:txBody>
      </p:sp>
      <p:sp>
        <p:nvSpPr>
          <p:cNvPr id="12" name="Slide Number Placeholder 1">
            <a:extLst>
              <a:ext uri="{FF2B5EF4-FFF2-40B4-BE49-F238E27FC236}">
                <a16:creationId xmlns:a16="http://schemas.microsoft.com/office/drawing/2014/main" id="{70899D71-A523-3A81-8BD0-5285CE6C9FDA}"/>
              </a:ext>
            </a:extLst>
          </p:cNvPr>
          <p:cNvSpPr txBox="1">
            <a:spLocks/>
          </p:cNvSpPr>
          <p:nvPr/>
        </p:nvSpPr>
        <p:spPr>
          <a:xfrm>
            <a:off x="11643442" y="6443289"/>
            <a:ext cx="548558"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sz="1800" b="1" smtClean="0">
                <a:solidFill>
                  <a:schemeClr val="bg1"/>
                </a:solidFill>
              </a:rPr>
              <a:pPr/>
              <a:t>15</a:t>
            </a:fld>
            <a:endParaRPr lang="en-US" sz="1800" b="1" dirty="0">
              <a:solidFill>
                <a:schemeClr val="bg1"/>
              </a:solidFill>
            </a:endParaRPr>
          </a:p>
        </p:txBody>
      </p:sp>
      <p:sp>
        <p:nvSpPr>
          <p:cNvPr id="13" name="Oval 12">
            <a:extLst>
              <a:ext uri="{FF2B5EF4-FFF2-40B4-BE49-F238E27FC236}">
                <a16:creationId xmlns:a16="http://schemas.microsoft.com/office/drawing/2014/main" id="{5F2A9C84-102B-DDC7-5B0E-1928A58C3F49}"/>
              </a:ext>
            </a:extLst>
          </p:cNvPr>
          <p:cNvSpPr/>
          <p:nvPr/>
        </p:nvSpPr>
        <p:spPr>
          <a:xfrm>
            <a:off x="11748166" y="6404201"/>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a16="http://schemas.microsoft.com/office/drawing/2014/main" id="{045094D2-88B9-382C-D0BB-6254294CBA1B}"/>
              </a:ext>
            </a:extLst>
          </p:cNvPr>
          <p:cNvCxnSpPr>
            <a:cxnSpLocks/>
          </p:cNvCxnSpPr>
          <p:nvPr/>
        </p:nvCxnSpPr>
        <p:spPr>
          <a:xfrm flipV="1">
            <a:off x="647811" y="657064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36F10ED-ACB9-FB87-258D-8B40875556DD}"/>
              </a:ext>
            </a:extLst>
          </p:cNvPr>
          <p:cNvGrpSpPr/>
          <p:nvPr/>
        </p:nvGrpSpPr>
        <p:grpSpPr>
          <a:xfrm>
            <a:off x="0" y="6401988"/>
            <a:ext cx="6045016" cy="367562"/>
            <a:chOff x="678935" y="6126366"/>
            <a:chExt cx="10910553" cy="524011"/>
          </a:xfrm>
        </p:grpSpPr>
        <p:sp>
          <p:nvSpPr>
            <p:cNvPr id="16" name="Rectangle: Rounded Corners 15">
              <a:extLst>
                <a:ext uri="{FF2B5EF4-FFF2-40B4-BE49-F238E27FC236}">
                  <a16:creationId xmlns:a16="http://schemas.microsoft.com/office/drawing/2014/main" id="{507951B7-77B9-A591-6207-D834F7DE7C83}"/>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2E71868-9636-1745-93DE-41F4857C3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sp>
        <p:nvSpPr>
          <p:cNvPr id="18" name="Slide Number Placeholder 1">
            <a:extLst>
              <a:ext uri="{FF2B5EF4-FFF2-40B4-BE49-F238E27FC236}">
                <a16:creationId xmlns:a16="http://schemas.microsoft.com/office/drawing/2014/main" id="{2DD67493-5F99-C8E6-9775-3C7CE3A6174B}"/>
              </a:ext>
            </a:extLst>
          </p:cNvPr>
          <p:cNvSpPr txBox="1">
            <a:spLocks/>
          </p:cNvSpPr>
          <p:nvPr/>
        </p:nvSpPr>
        <p:spPr>
          <a:xfrm>
            <a:off x="11676896" y="6367405"/>
            <a:ext cx="438912" cy="448056"/>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b="1" smtClean="0">
                <a:solidFill>
                  <a:schemeClr val="tx2">
                    <a:lumMod val="50000"/>
                  </a:schemeClr>
                </a:solidFill>
                <a:latin typeface="Century Gothic" panose="020B0502020202020204" pitchFamily="34" charset="0"/>
              </a:rPr>
              <a:pPr/>
              <a:t>15</a:t>
            </a:fld>
            <a:endParaRPr lang="en-US" b="1" dirty="0">
              <a:solidFill>
                <a:schemeClr val="tx2">
                  <a:lumMod val="50000"/>
                </a:schemeClr>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740C21B6-9D53-F90A-5218-298D26BF2A48}"/>
              </a:ext>
            </a:extLst>
          </p:cNvPr>
          <p:cNvCxnSpPr>
            <a:cxnSpLocks/>
          </p:cNvCxnSpPr>
          <p:nvPr/>
        </p:nvCxnSpPr>
        <p:spPr>
          <a:xfrm flipH="1">
            <a:off x="191075" y="31628"/>
            <a:ext cx="2076" cy="1074158"/>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129C9DC-5831-5BF2-8001-E7DC6763C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21" name="Rectangle 20">
            <a:extLst>
              <a:ext uri="{FF2B5EF4-FFF2-40B4-BE49-F238E27FC236}">
                <a16:creationId xmlns:a16="http://schemas.microsoft.com/office/drawing/2014/main" id="{5F2E797B-B3E7-DF84-EF24-D2764AE4A34C}"/>
              </a:ext>
            </a:extLst>
          </p:cNvPr>
          <p:cNvSpPr/>
          <p:nvPr/>
        </p:nvSpPr>
        <p:spPr>
          <a:xfrm>
            <a:off x="270092" y="115690"/>
            <a:ext cx="10400099" cy="866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r>
              <a:rPr lang="en-US" sz="3200" b="1" dirty="0" err="1">
                <a:solidFill>
                  <a:srgbClr val="17375E"/>
                </a:solidFill>
                <a:latin typeface="Century Gothic" panose="020B0502020202020204" pitchFamily="34" charset="0"/>
              </a:rPr>
              <a:t>Tantangan</a:t>
            </a:r>
            <a:r>
              <a:rPr lang="en-US" sz="3200" b="1" dirty="0">
                <a:solidFill>
                  <a:srgbClr val="17375E"/>
                </a:solidFill>
                <a:latin typeface="Century Gothic" panose="020B0502020202020204" pitchFamily="34" charset="0"/>
              </a:rPr>
              <a:t> Daerah </a:t>
            </a:r>
            <a:r>
              <a:rPr lang="en-US" sz="3200" b="1" dirty="0" err="1">
                <a:solidFill>
                  <a:srgbClr val="17375E"/>
                </a:solidFill>
                <a:latin typeface="Century Gothic" panose="020B0502020202020204" pitchFamily="34" charset="0"/>
              </a:rPr>
              <a:t>Pesisir</a:t>
            </a:r>
            <a:r>
              <a:rPr lang="en-US" sz="3200" b="1" dirty="0">
                <a:solidFill>
                  <a:srgbClr val="17375E"/>
                </a:solidFill>
                <a:latin typeface="Century Gothic" panose="020B0502020202020204" pitchFamily="34" charset="0"/>
              </a:rPr>
              <a:t> dan </a:t>
            </a:r>
            <a:r>
              <a:rPr lang="en-US" sz="3200" b="1" dirty="0" err="1">
                <a:solidFill>
                  <a:srgbClr val="17375E"/>
                </a:solidFill>
                <a:latin typeface="Century Gothic" panose="020B0502020202020204" pitchFamily="34" charset="0"/>
              </a:rPr>
              <a:t>Kepulauan</a:t>
            </a:r>
            <a:r>
              <a:rPr lang="en-US" sz="2000" b="1" dirty="0">
                <a:solidFill>
                  <a:srgbClr val="17375E"/>
                </a:solidFill>
                <a:latin typeface="Century Gothic" panose="020B0502020202020204" pitchFamily="34" charset="0"/>
              </a:rPr>
              <a:t>:</a:t>
            </a:r>
          </a:p>
          <a:p>
            <a:pPr marL="355600" indent="-355600"/>
            <a:r>
              <a:rPr lang="en-US" sz="2000" b="1" dirty="0" err="1">
                <a:solidFill>
                  <a:srgbClr val="17375E"/>
                </a:solidFill>
                <a:latin typeface="Century Gothic" panose="020B0502020202020204" pitchFamily="34" charset="0"/>
              </a:rPr>
              <a:t>Pertemuan</a:t>
            </a:r>
            <a:r>
              <a:rPr lang="en-US" sz="2000" b="1" dirty="0">
                <a:solidFill>
                  <a:srgbClr val="17375E"/>
                </a:solidFill>
                <a:latin typeface="Century Gothic" panose="020B0502020202020204" pitchFamily="34" charset="0"/>
              </a:rPr>
              <a:t> </a:t>
            </a:r>
            <a:r>
              <a:rPr lang="en-US" sz="2000" b="1" dirty="0" err="1">
                <a:solidFill>
                  <a:srgbClr val="17375E"/>
                </a:solidFill>
                <a:latin typeface="Century Gothic" panose="020B0502020202020204" pitchFamily="34" charset="0"/>
              </a:rPr>
              <a:t>Berbagai</a:t>
            </a:r>
            <a:r>
              <a:rPr lang="en-US" sz="2000" b="1" dirty="0">
                <a:solidFill>
                  <a:srgbClr val="17375E"/>
                </a:solidFill>
                <a:latin typeface="Century Gothic" panose="020B0502020202020204" pitchFamily="34" charset="0"/>
              </a:rPr>
              <a:t> </a:t>
            </a:r>
            <a:r>
              <a:rPr lang="en-US" sz="2000" b="1" dirty="0" err="1">
                <a:solidFill>
                  <a:srgbClr val="17375E"/>
                </a:solidFill>
                <a:latin typeface="Century Gothic" panose="020B0502020202020204" pitchFamily="34" charset="0"/>
              </a:rPr>
              <a:t>Rezim</a:t>
            </a:r>
            <a:r>
              <a:rPr lang="en-US" sz="2000" b="1" dirty="0">
                <a:solidFill>
                  <a:srgbClr val="17375E"/>
                </a:solidFill>
                <a:latin typeface="Century Gothic" panose="020B0502020202020204" pitchFamily="34" charset="0"/>
              </a:rPr>
              <a:t> Hukum/Zona</a:t>
            </a:r>
            <a:endParaRPr lang="en-US" sz="3200" b="1" dirty="0">
              <a:solidFill>
                <a:srgbClr val="17375E"/>
              </a:solidFill>
              <a:latin typeface="Century Gothic" panose="020B0502020202020204" pitchFamily="34" charset="0"/>
            </a:endParaRPr>
          </a:p>
        </p:txBody>
      </p:sp>
    </p:spTree>
    <p:extLst>
      <p:ext uri="{BB962C8B-B14F-4D97-AF65-F5344CB8AC3E}">
        <p14:creationId xmlns:p14="http://schemas.microsoft.com/office/powerpoint/2010/main" val="306203589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5AE427-43C3-F56F-9744-1899DADCA9E7}"/>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4802" y="-28906"/>
            <a:ext cx="12240673" cy="6886906"/>
          </a:xfrm>
          <a:prstGeom prst="rect">
            <a:avLst/>
          </a:prstGeom>
        </p:spPr>
      </p:pic>
      <p:sp>
        <p:nvSpPr>
          <p:cNvPr id="6" name="Oval 5">
            <a:extLst>
              <a:ext uri="{FF2B5EF4-FFF2-40B4-BE49-F238E27FC236}">
                <a16:creationId xmlns:a16="http://schemas.microsoft.com/office/drawing/2014/main" id="{B0181710-98D9-6784-47AC-D7947DAA01F8}"/>
              </a:ext>
            </a:extLst>
          </p:cNvPr>
          <p:cNvSpPr/>
          <p:nvPr/>
        </p:nvSpPr>
        <p:spPr>
          <a:xfrm>
            <a:off x="11705634" y="6382935"/>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Slide Number Placeholder 1">
            <a:extLst>
              <a:ext uri="{FF2B5EF4-FFF2-40B4-BE49-F238E27FC236}">
                <a16:creationId xmlns:a16="http://schemas.microsoft.com/office/drawing/2014/main" id="{E64D7BC3-8DD4-B819-EE27-3054B76DB442}"/>
              </a:ext>
            </a:extLst>
          </p:cNvPr>
          <p:cNvSpPr txBox="1">
            <a:spLocks/>
          </p:cNvSpPr>
          <p:nvPr/>
        </p:nvSpPr>
        <p:spPr>
          <a:xfrm>
            <a:off x="11644997" y="6346139"/>
            <a:ext cx="438912" cy="448056"/>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b="1" smtClean="0">
                <a:solidFill>
                  <a:schemeClr val="tx2">
                    <a:lumMod val="50000"/>
                  </a:schemeClr>
                </a:solidFill>
                <a:latin typeface="Century Gothic" panose="020B0502020202020204" pitchFamily="34" charset="0"/>
              </a:rPr>
              <a:pPr/>
              <a:t>16</a:t>
            </a:fld>
            <a:endParaRPr lang="en-US" b="1" dirty="0">
              <a:solidFill>
                <a:schemeClr val="tx2">
                  <a:lumMod val="50000"/>
                </a:schemeClr>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C9A13F1D-D4C3-4A01-B23D-D68905BE28A4}"/>
              </a:ext>
            </a:extLst>
          </p:cNvPr>
          <p:cNvCxnSpPr>
            <a:cxnSpLocks/>
          </p:cNvCxnSpPr>
          <p:nvPr/>
        </p:nvCxnSpPr>
        <p:spPr>
          <a:xfrm flipV="1">
            <a:off x="647811" y="658969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00D3897-9595-A25F-4372-4E6F14C4E54E}"/>
              </a:ext>
            </a:extLst>
          </p:cNvPr>
          <p:cNvGrpSpPr/>
          <p:nvPr/>
        </p:nvGrpSpPr>
        <p:grpSpPr>
          <a:xfrm>
            <a:off x="0" y="6401988"/>
            <a:ext cx="6045016" cy="367562"/>
            <a:chOff x="678935" y="6126366"/>
            <a:chExt cx="10910553" cy="524011"/>
          </a:xfrm>
        </p:grpSpPr>
        <p:sp>
          <p:nvSpPr>
            <p:cNvPr id="10" name="Rectangle: Rounded Corners 9">
              <a:extLst>
                <a:ext uri="{FF2B5EF4-FFF2-40B4-BE49-F238E27FC236}">
                  <a16:creationId xmlns:a16="http://schemas.microsoft.com/office/drawing/2014/main" id="{6F9F6ADD-C609-E7E7-3701-E4E90AE841C3}"/>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753E6FD-B1F1-EA3C-6D72-864501D35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pic>
        <p:nvPicPr>
          <p:cNvPr id="12" name="Picture 11">
            <a:extLst>
              <a:ext uri="{FF2B5EF4-FFF2-40B4-BE49-F238E27FC236}">
                <a16:creationId xmlns:a16="http://schemas.microsoft.com/office/drawing/2014/main" id="{0A2F030E-8F53-33C1-9530-4A330D168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cxnSp>
        <p:nvCxnSpPr>
          <p:cNvPr id="13" name="Straight Connector 12">
            <a:extLst>
              <a:ext uri="{FF2B5EF4-FFF2-40B4-BE49-F238E27FC236}">
                <a16:creationId xmlns:a16="http://schemas.microsoft.com/office/drawing/2014/main" id="{6AFF7156-6BE3-0CF2-FAB9-75744C257E9C}"/>
              </a:ext>
            </a:extLst>
          </p:cNvPr>
          <p:cNvCxnSpPr>
            <a:cxnSpLocks/>
          </p:cNvCxnSpPr>
          <p:nvPr/>
        </p:nvCxnSpPr>
        <p:spPr>
          <a:xfrm>
            <a:off x="312326" y="108037"/>
            <a:ext cx="0" cy="1316726"/>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DAA55A5-3D88-E6A0-46C5-506FA5CFB69D}"/>
              </a:ext>
            </a:extLst>
          </p:cNvPr>
          <p:cNvSpPr/>
          <p:nvPr/>
        </p:nvSpPr>
        <p:spPr>
          <a:xfrm>
            <a:off x="420495" y="39041"/>
            <a:ext cx="9233867" cy="1460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dirty="0">
                <a:solidFill>
                  <a:schemeClr val="tx2">
                    <a:lumMod val="75000"/>
                  </a:schemeClr>
                </a:solidFill>
                <a:latin typeface="Century Gothic" panose="020B0502020202020204" pitchFamily="34" charset="0"/>
              </a:rPr>
              <a:t>Penataan Akses Masyarakat Hukum Adat, Masyarakat Tradisional dan Masyarakat Lokal di Wilayah Pesisir dan Pulau-Pulau Kecil</a:t>
            </a:r>
          </a:p>
        </p:txBody>
      </p:sp>
      <p:sp>
        <p:nvSpPr>
          <p:cNvPr id="17" name="Rectangle: Rounded Corners 16">
            <a:extLst>
              <a:ext uri="{FF2B5EF4-FFF2-40B4-BE49-F238E27FC236}">
                <a16:creationId xmlns:a16="http://schemas.microsoft.com/office/drawing/2014/main" id="{A254584B-572A-B4FE-AFE0-FCFAEECE9B98}"/>
              </a:ext>
            </a:extLst>
          </p:cNvPr>
          <p:cNvSpPr/>
          <p:nvPr/>
        </p:nvSpPr>
        <p:spPr>
          <a:xfrm>
            <a:off x="6979977" y="1499187"/>
            <a:ext cx="4557753" cy="1278048"/>
          </a:xfrm>
          <a:prstGeom prst="roundRect">
            <a:avLst>
              <a:gd name="adj" fmla="val 2619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F3F69"/>
                </a:solidFill>
                <a:latin typeface="Century Gothic" panose="020B0502020202020204" pitchFamily="34" charset="0"/>
              </a:rPr>
              <a:t>Negara </a:t>
            </a:r>
            <a:r>
              <a:rPr lang="en-US" sz="1400" dirty="0" err="1">
                <a:solidFill>
                  <a:srgbClr val="0F3F69"/>
                </a:solidFill>
                <a:latin typeface="Century Gothic" panose="020B0502020202020204" pitchFamily="34" charset="0"/>
              </a:rPr>
              <a:t>mengakui</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menghormati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kesatuan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hukum</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adat</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beserta</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hak</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tradisionalnya</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sepanjang</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masih</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hidup</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sesuai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dengan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perkembangan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masyarakat</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prinsip</a:t>
            </a:r>
            <a:r>
              <a:rPr lang="en-US" sz="1400" dirty="0">
                <a:solidFill>
                  <a:srgbClr val="0F3F69"/>
                </a:solidFill>
                <a:latin typeface="Century Gothic" panose="020B0502020202020204" pitchFamily="34" charset="0"/>
              </a:rPr>
              <a:t> NKRI.</a:t>
            </a:r>
          </a:p>
        </p:txBody>
      </p:sp>
      <p:sp>
        <p:nvSpPr>
          <p:cNvPr id="18" name="Rectangle: Rounded Corners 17">
            <a:extLst>
              <a:ext uri="{FF2B5EF4-FFF2-40B4-BE49-F238E27FC236}">
                <a16:creationId xmlns:a16="http://schemas.microsoft.com/office/drawing/2014/main" id="{0EDD8226-6695-303D-554C-FF3CD576B5C0}"/>
              </a:ext>
            </a:extLst>
          </p:cNvPr>
          <p:cNvSpPr/>
          <p:nvPr/>
        </p:nvSpPr>
        <p:spPr>
          <a:xfrm>
            <a:off x="6979976" y="2854903"/>
            <a:ext cx="4557753" cy="1450425"/>
          </a:xfrm>
          <a:prstGeom prst="roundRect">
            <a:avLst>
              <a:gd name="adj" fmla="val 2619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F3F69"/>
                </a:solidFill>
                <a:latin typeface="Century Gothic" panose="020B0502020202020204" pitchFamily="34" charset="0"/>
              </a:rPr>
              <a:t>Sumber</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daya</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pesisir</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laut</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hanya</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menyumbang</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sekitar</a:t>
            </a:r>
            <a:r>
              <a:rPr lang="en-US" sz="1400" dirty="0">
                <a:solidFill>
                  <a:srgbClr val="0F3F69"/>
                </a:solidFill>
                <a:latin typeface="Century Gothic" panose="020B0502020202020204" pitchFamily="34" charset="0"/>
              </a:rPr>
              <a:t> 20% </a:t>
            </a:r>
            <a:r>
              <a:rPr lang="en-US" sz="1400" dirty="0" err="1">
                <a:solidFill>
                  <a:srgbClr val="0F3F69"/>
                </a:solidFill>
                <a:latin typeface="Century Gothic" panose="020B0502020202020204" pitchFamily="34" charset="0"/>
              </a:rPr>
              <a:t>terhadap</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Pendapatan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Domestik</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Bruto</a:t>
            </a:r>
            <a:r>
              <a:rPr lang="en-US" sz="1400" dirty="0">
                <a:solidFill>
                  <a:srgbClr val="0F3F69"/>
                </a:solidFill>
                <a:latin typeface="Century Gothic" panose="020B0502020202020204" pitchFamily="34" charset="0"/>
              </a:rPr>
              <a:t> (PDB) </a:t>
            </a:r>
            <a:r>
              <a:rPr lang="en-US" sz="1400" dirty="0" err="1">
                <a:solidFill>
                  <a:srgbClr val="0F3F69"/>
                </a:solidFill>
                <a:latin typeface="Century Gothic" panose="020B0502020202020204" pitchFamily="34" charset="0"/>
              </a:rPr>
              <a:t>padahal</a:t>
            </a:r>
            <a:r>
              <a:rPr lang="en-US" sz="1400" dirty="0">
                <a:solidFill>
                  <a:srgbClr val="0F3F69"/>
                </a:solidFill>
                <a:latin typeface="Century Gothic" panose="020B0502020202020204" pitchFamily="34" charset="0"/>
              </a:rPr>
              <a:t> Indonesia </a:t>
            </a:r>
            <a:r>
              <a:rPr lang="en-US" sz="1400" dirty="0" err="1">
                <a:solidFill>
                  <a:srgbClr val="0F3F69"/>
                </a:solidFill>
                <a:latin typeface="Century Gothic" panose="020B0502020202020204" pitchFamily="34" charset="0"/>
              </a:rPr>
              <a:t>adalah</a:t>
            </a:r>
            <a:r>
              <a:rPr lang="en-US" sz="1400" dirty="0">
                <a:solidFill>
                  <a:srgbClr val="0F3F69"/>
                </a:solidFill>
                <a:latin typeface="Century Gothic" panose="020B0502020202020204" pitchFamily="34" charset="0"/>
              </a:rPr>
              <a:t> negara </a:t>
            </a:r>
            <a:r>
              <a:rPr lang="en-US" sz="1400" dirty="0" err="1">
                <a:solidFill>
                  <a:srgbClr val="0F3F69"/>
                </a:solidFill>
                <a:latin typeface="Century Gothic" panose="020B0502020202020204" pitchFamily="34" charset="0"/>
              </a:rPr>
              <a:t>kepulauan</a:t>
            </a:r>
            <a:r>
              <a:rPr lang="en-US" sz="1400" dirty="0">
                <a:solidFill>
                  <a:srgbClr val="0F3F69"/>
                </a:solidFill>
                <a:latin typeface="Century Gothic" panose="020B0502020202020204" pitchFamily="34" charset="0"/>
              </a:rPr>
              <a:t> yang </a:t>
            </a:r>
            <a:r>
              <a:rPr lang="en-US" sz="1400" dirty="0" err="1">
                <a:solidFill>
                  <a:srgbClr val="0F3F69"/>
                </a:solidFill>
                <a:latin typeface="Century Gothic" panose="020B0502020202020204" pitchFamily="34" charset="0"/>
              </a:rPr>
              <a:t>memiliki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sumberdaya</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pesisir</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laut</a:t>
            </a:r>
            <a:r>
              <a:rPr lang="en-US" sz="1400" dirty="0">
                <a:solidFill>
                  <a:srgbClr val="0F3F69"/>
                </a:solidFill>
                <a:latin typeface="Century Gothic" panose="020B0502020202020204" pitchFamily="34" charset="0"/>
              </a:rPr>
              <a:t> yang </a:t>
            </a:r>
            <a:r>
              <a:rPr lang="en-US" sz="1400" dirty="0" err="1">
                <a:solidFill>
                  <a:srgbClr val="0F3F69"/>
                </a:solidFill>
                <a:latin typeface="Century Gothic" panose="020B0502020202020204" pitchFamily="34" charset="0"/>
              </a:rPr>
              <a:t>melimpah</a:t>
            </a:r>
            <a:r>
              <a:rPr lang="en-US" sz="1400" dirty="0">
                <a:solidFill>
                  <a:srgbClr val="0F3F69"/>
                </a:solidFill>
                <a:latin typeface="Century Gothic" panose="020B0502020202020204" pitchFamily="34" charset="0"/>
              </a:rPr>
              <a:t>.</a:t>
            </a:r>
          </a:p>
        </p:txBody>
      </p:sp>
      <p:sp>
        <p:nvSpPr>
          <p:cNvPr id="19" name="Rectangle: Rounded Corners 18">
            <a:extLst>
              <a:ext uri="{FF2B5EF4-FFF2-40B4-BE49-F238E27FC236}">
                <a16:creationId xmlns:a16="http://schemas.microsoft.com/office/drawing/2014/main" id="{DC13A111-15A9-E9CD-A31A-3D576903CBDF}"/>
              </a:ext>
            </a:extLst>
          </p:cNvPr>
          <p:cNvSpPr/>
          <p:nvPr/>
        </p:nvSpPr>
        <p:spPr>
          <a:xfrm>
            <a:off x="6979976" y="4382996"/>
            <a:ext cx="4557753" cy="1450425"/>
          </a:xfrm>
          <a:prstGeom prst="roundRect">
            <a:avLst>
              <a:gd name="adj" fmla="val 2619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F3F69"/>
                </a:solidFill>
                <a:latin typeface="Century Gothic" panose="020B0502020202020204" pitchFamily="34" charset="0"/>
              </a:rPr>
              <a:t>Pemulihan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ekonomi</a:t>
            </a:r>
            <a:r>
              <a:rPr lang="en-US" sz="1400" dirty="0">
                <a:solidFill>
                  <a:srgbClr val="0F3F69"/>
                </a:solidFill>
                <a:latin typeface="Century Gothic" panose="020B0502020202020204" pitchFamily="34" charset="0"/>
              </a:rPr>
              <a:t> yang </a:t>
            </a:r>
            <a:r>
              <a:rPr lang="en-US" sz="1400" dirty="0" err="1">
                <a:solidFill>
                  <a:srgbClr val="0F3F69"/>
                </a:solidFill>
                <a:latin typeface="Century Gothic" panose="020B0502020202020204" pitchFamily="34" charset="0"/>
              </a:rPr>
              <a:t>berkelanjutan</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inklusif</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harus</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dimulai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dari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penataan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pemanfaatan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tanah</a:t>
            </a:r>
            <a:r>
              <a:rPr lang="en-US" sz="1400" dirty="0">
                <a:solidFill>
                  <a:srgbClr val="0F3F69"/>
                </a:solidFill>
                <a:latin typeface="Century Gothic" panose="020B0502020202020204" pitchFamily="34" charset="0"/>
              </a:rPr>
              <a:t> dan </a:t>
            </a:r>
            <a:r>
              <a:rPr lang="en-US" sz="1400" dirty="0" err="1">
                <a:solidFill>
                  <a:srgbClr val="0F3F69"/>
                </a:solidFill>
                <a:latin typeface="Century Gothic" panose="020B0502020202020204" pitchFamily="34" charset="0"/>
              </a:rPr>
              <a:t>ruang</a:t>
            </a:r>
            <a:r>
              <a:rPr lang="en-US" sz="1400" dirty="0">
                <a:solidFill>
                  <a:srgbClr val="0F3F69"/>
                </a:solidFill>
                <a:latin typeface="Century Gothic" panose="020B0502020202020204" pitchFamily="34" charset="0"/>
              </a:rPr>
              <a:t> yang </a:t>
            </a:r>
            <a:r>
              <a:rPr lang="en-US" sz="1400" dirty="0" err="1">
                <a:solidFill>
                  <a:srgbClr val="0F3F69"/>
                </a:solidFill>
                <a:latin typeface="Century Gothic" panose="020B0502020202020204" pitchFamily="34" charset="0"/>
              </a:rPr>
              <a:t>akan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terwujud</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dengan</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sinkronisasi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lintas</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sektor</a:t>
            </a:r>
            <a:r>
              <a:rPr lang="en-US" sz="1400" dirty="0">
                <a:solidFill>
                  <a:srgbClr val="0F3F69"/>
                </a:solidFill>
                <a:latin typeface="Century Gothic" panose="020B0502020202020204" pitchFamily="34" charset="0"/>
              </a:rPr>
              <a:t>, salah </a:t>
            </a:r>
            <a:r>
              <a:rPr lang="en-US" sz="1400" dirty="0" err="1">
                <a:solidFill>
                  <a:srgbClr val="0F3F69"/>
                </a:solidFill>
                <a:latin typeface="Century Gothic" panose="020B0502020202020204" pitchFamily="34" charset="0"/>
              </a:rPr>
              <a:t>satunya</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melalui</a:t>
            </a:r>
            <a:r>
              <a:rPr lang="en-US" sz="1400" dirty="0">
                <a:solidFill>
                  <a:srgbClr val="0F3F69"/>
                </a:solidFill>
                <a:latin typeface="Century Gothic" panose="020B0502020202020204" pitchFamily="34" charset="0"/>
              </a:rPr>
              <a:t> </a:t>
            </a:r>
            <a:r>
              <a:rPr lang="en-US" sz="1400" dirty="0" err="1">
                <a:solidFill>
                  <a:srgbClr val="0F3F69"/>
                </a:solidFill>
                <a:latin typeface="Century Gothic" panose="020B0502020202020204" pitchFamily="34" charset="0"/>
              </a:rPr>
              <a:t>konsep</a:t>
            </a:r>
            <a:r>
              <a:rPr lang="en-US" sz="1400" dirty="0">
                <a:solidFill>
                  <a:srgbClr val="0F3F69"/>
                </a:solidFill>
                <a:latin typeface="Century Gothic" panose="020B0502020202020204" pitchFamily="34" charset="0"/>
              </a:rPr>
              <a:t> </a:t>
            </a:r>
            <a:r>
              <a:rPr lang="en-US" sz="1400" b="1" dirty="0">
                <a:solidFill>
                  <a:srgbClr val="0F3F69"/>
                </a:solidFill>
                <a:latin typeface="Century Gothic" panose="020B0502020202020204" pitchFamily="34" charset="0"/>
              </a:rPr>
              <a:t>Integrated Coastal Management</a:t>
            </a:r>
            <a:endParaRPr lang="en-US" sz="1400" dirty="0">
              <a:solidFill>
                <a:srgbClr val="0F3F69"/>
              </a:solidFill>
              <a:latin typeface="Century Gothic" panose="020B0502020202020204" pitchFamily="34" charset="0"/>
            </a:endParaRPr>
          </a:p>
        </p:txBody>
      </p:sp>
      <p:graphicFrame>
        <p:nvGraphicFramePr>
          <p:cNvPr id="21" name="Diagram 20">
            <a:extLst>
              <a:ext uri="{FF2B5EF4-FFF2-40B4-BE49-F238E27FC236}">
                <a16:creationId xmlns:a16="http://schemas.microsoft.com/office/drawing/2014/main" id="{9C96461A-F307-DF49-DD1B-7DC1C2972F7C}"/>
              </a:ext>
            </a:extLst>
          </p:cNvPr>
          <p:cNvGraphicFramePr/>
          <p:nvPr/>
        </p:nvGraphicFramePr>
        <p:xfrm>
          <a:off x="250592" y="1333929"/>
          <a:ext cx="7210850" cy="49997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8440277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F410137-30AC-1391-0E4E-2DED785ACB95}"/>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19672"/>
            <a:ext cx="12224261" cy="6877672"/>
          </a:xfrm>
          <a:prstGeom prst="rect">
            <a:avLst/>
          </a:prstGeom>
        </p:spPr>
      </p:pic>
      <p:sp>
        <p:nvSpPr>
          <p:cNvPr id="31" name="Oval 30">
            <a:extLst>
              <a:ext uri="{FF2B5EF4-FFF2-40B4-BE49-F238E27FC236}">
                <a16:creationId xmlns:a16="http://schemas.microsoft.com/office/drawing/2014/main" id="{6202DA6F-15C4-7A5E-CD7A-07E00F782EE6}"/>
              </a:ext>
            </a:extLst>
          </p:cNvPr>
          <p:cNvSpPr/>
          <p:nvPr/>
        </p:nvSpPr>
        <p:spPr>
          <a:xfrm>
            <a:off x="11705634" y="6382935"/>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Slide Number Placeholder 1">
            <a:extLst>
              <a:ext uri="{FF2B5EF4-FFF2-40B4-BE49-F238E27FC236}">
                <a16:creationId xmlns:a16="http://schemas.microsoft.com/office/drawing/2014/main" id="{887D5A19-2680-46FD-D516-EF681B623E1A}"/>
              </a:ext>
            </a:extLst>
          </p:cNvPr>
          <p:cNvSpPr>
            <a:spLocks noGrp="1"/>
          </p:cNvSpPr>
          <p:nvPr>
            <p:ph type="sldNum" sz="quarter" idx="12"/>
          </p:nvPr>
        </p:nvSpPr>
        <p:spPr>
          <a:xfrm>
            <a:off x="11644997" y="6346139"/>
            <a:ext cx="438912" cy="448056"/>
          </a:xfrm>
        </p:spPr>
        <p:txBody>
          <a:bodyPr/>
          <a:lstStyle/>
          <a:p>
            <a:fld id="{C01389E6-C847-4AD0-B56D-D205B2EAB1EE}" type="slidenum">
              <a:rPr lang="en-US" sz="1600" b="1" smtClean="0">
                <a:solidFill>
                  <a:schemeClr val="tx2">
                    <a:lumMod val="50000"/>
                  </a:schemeClr>
                </a:solidFill>
                <a:latin typeface="Century Gothic" panose="020B0502020202020204" pitchFamily="34" charset="0"/>
              </a:rPr>
              <a:pPr/>
              <a:t>17</a:t>
            </a:fld>
            <a:endParaRPr lang="en-US" sz="1600" b="1" dirty="0">
              <a:solidFill>
                <a:schemeClr val="tx2">
                  <a:lumMod val="50000"/>
                </a:schemeClr>
              </a:solidFill>
              <a:latin typeface="Century Gothic" panose="020B0502020202020204" pitchFamily="34" charset="0"/>
            </a:endParaRPr>
          </a:p>
        </p:txBody>
      </p:sp>
      <p:cxnSp>
        <p:nvCxnSpPr>
          <p:cNvPr id="33" name="Straight Connector 32">
            <a:extLst>
              <a:ext uri="{FF2B5EF4-FFF2-40B4-BE49-F238E27FC236}">
                <a16:creationId xmlns:a16="http://schemas.microsoft.com/office/drawing/2014/main" id="{2161FF63-D2FE-22E7-7753-5324C006F929}"/>
              </a:ext>
            </a:extLst>
          </p:cNvPr>
          <p:cNvCxnSpPr>
            <a:cxnSpLocks/>
          </p:cNvCxnSpPr>
          <p:nvPr/>
        </p:nvCxnSpPr>
        <p:spPr>
          <a:xfrm flipV="1">
            <a:off x="647811" y="658969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D94FDDE-C7E0-F451-E2B7-C177473BE60C}"/>
              </a:ext>
            </a:extLst>
          </p:cNvPr>
          <p:cNvGrpSpPr/>
          <p:nvPr/>
        </p:nvGrpSpPr>
        <p:grpSpPr>
          <a:xfrm>
            <a:off x="0" y="6401988"/>
            <a:ext cx="6045016" cy="367562"/>
            <a:chOff x="678935" y="6126366"/>
            <a:chExt cx="10910553" cy="524011"/>
          </a:xfrm>
        </p:grpSpPr>
        <p:sp>
          <p:nvSpPr>
            <p:cNvPr id="35" name="Rectangle: Rounded Corners 34">
              <a:extLst>
                <a:ext uri="{FF2B5EF4-FFF2-40B4-BE49-F238E27FC236}">
                  <a16:creationId xmlns:a16="http://schemas.microsoft.com/office/drawing/2014/main" id="{38CA4837-6916-7BC8-4B40-D9E77F145BA2}"/>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8569EA5-48D3-58F8-AD20-AA55CFAB0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pic>
        <p:nvPicPr>
          <p:cNvPr id="37" name="Picture 36">
            <a:extLst>
              <a:ext uri="{FF2B5EF4-FFF2-40B4-BE49-F238E27FC236}">
                <a16:creationId xmlns:a16="http://schemas.microsoft.com/office/drawing/2014/main" id="{EB0A5AC6-3BAF-D151-0AE6-AAEF63F36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cxnSp>
        <p:nvCxnSpPr>
          <p:cNvPr id="38" name="Straight Connector 37">
            <a:extLst>
              <a:ext uri="{FF2B5EF4-FFF2-40B4-BE49-F238E27FC236}">
                <a16:creationId xmlns:a16="http://schemas.microsoft.com/office/drawing/2014/main" id="{69B5F518-3A26-A387-C961-6FF3045E7B04}"/>
              </a:ext>
            </a:extLst>
          </p:cNvPr>
          <p:cNvCxnSpPr>
            <a:cxnSpLocks/>
          </p:cNvCxnSpPr>
          <p:nvPr/>
        </p:nvCxnSpPr>
        <p:spPr>
          <a:xfrm>
            <a:off x="312326" y="108037"/>
            <a:ext cx="0" cy="720618"/>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993DA45-0CFC-D0E2-04AB-16ECE4554488}"/>
              </a:ext>
            </a:extLst>
          </p:cNvPr>
          <p:cNvSpPr/>
          <p:nvPr/>
        </p:nvSpPr>
        <p:spPr>
          <a:xfrm>
            <a:off x="356698" y="60307"/>
            <a:ext cx="8542753" cy="77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2">
                    <a:lumMod val="75000"/>
                  </a:schemeClr>
                </a:solidFill>
                <a:latin typeface="Century Gothic" panose="020B0502020202020204" pitchFamily="34" charset="0"/>
              </a:rPr>
              <a:t>Penataan</a:t>
            </a:r>
            <a:r>
              <a:rPr lang="en-US" sz="3200" b="1" dirty="0">
                <a:solidFill>
                  <a:schemeClr val="tx2">
                    <a:lumMod val="75000"/>
                  </a:schemeClr>
                </a:solidFill>
                <a:latin typeface="Century Gothic" panose="020B0502020202020204" pitchFamily="34" charset="0"/>
              </a:rPr>
              <a:t> di Wilayah </a:t>
            </a:r>
            <a:r>
              <a:rPr lang="en-US" sz="3200" b="1" dirty="0" err="1">
                <a:solidFill>
                  <a:schemeClr val="tx2">
                    <a:lumMod val="75000"/>
                  </a:schemeClr>
                </a:solidFill>
                <a:latin typeface="Century Gothic" panose="020B0502020202020204" pitchFamily="34" charset="0"/>
              </a:rPr>
              <a:t>Pesisir</a:t>
            </a:r>
            <a:r>
              <a:rPr lang="en-US" sz="3200" b="1" dirty="0">
                <a:solidFill>
                  <a:schemeClr val="tx2">
                    <a:lumMod val="75000"/>
                  </a:schemeClr>
                </a:solidFill>
                <a:latin typeface="Century Gothic" panose="020B0502020202020204" pitchFamily="34" charset="0"/>
              </a:rPr>
              <a:t> dan </a:t>
            </a:r>
            <a:r>
              <a:rPr lang="en-US" sz="3200" b="1" dirty="0" err="1">
                <a:solidFill>
                  <a:schemeClr val="tx2">
                    <a:lumMod val="75000"/>
                  </a:schemeClr>
                </a:solidFill>
                <a:latin typeface="Century Gothic" panose="020B0502020202020204" pitchFamily="34" charset="0"/>
              </a:rPr>
              <a:t>Perairan</a:t>
            </a:r>
            <a:endParaRPr lang="en-US" sz="3200" b="1" dirty="0">
              <a:solidFill>
                <a:schemeClr val="tx2">
                  <a:lumMod val="75000"/>
                </a:schemeClr>
              </a:solidFill>
              <a:latin typeface="Century Gothic" panose="020B0502020202020204" pitchFamily="34" charset="0"/>
            </a:endParaRPr>
          </a:p>
        </p:txBody>
      </p:sp>
      <p:pic>
        <p:nvPicPr>
          <p:cNvPr id="18" name="object 3">
            <a:extLst>
              <a:ext uri="{FF2B5EF4-FFF2-40B4-BE49-F238E27FC236}">
                <a16:creationId xmlns:a16="http://schemas.microsoft.com/office/drawing/2014/main" id="{F74FB5B4-A5B5-4F74-9C51-0E50FB517CC2}"/>
              </a:ext>
            </a:extLst>
          </p:cNvPr>
          <p:cNvPicPr/>
          <p:nvPr/>
        </p:nvPicPr>
        <p:blipFill>
          <a:blip r:embed="rId6" cstate="print"/>
          <a:stretch>
            <a:fillRect/>
          </a:stretch>
        </p:blipFill>
        <p:spPr>
          <a:xfrm>
            <a:off x="178866" y="1661559"/>
            <a:ext cx="7659624" cy="4552188"/>
          </a:xfrm>
          <a:prstGeom prst="rect">
            <a:avLst/>
          </a:prstGeom>
        </p:spPr>
      </p:pic>
      <p:sp>
        <p:nvSpPr>
          <p:cNvPr id="19" name="object 4">
            <a:extLst>
              <a:ext uri="{FF2B5EF4-FFF2-40B4-BE49-F238E27FC236}">
                <a16:creationId xmlns:a16="http://schemas.microsoft.com/office/drawing/2014/main" id="{E066ABD2-7357-4821-B7EA-7C06E29A24BA}"/>
              </a:ext>
            </a:extLst>
          </p:cNvPr>
          <p:cNvSpPr txBox="1"/>
          <p:nvPr/>
        </p:nvSpPr>
        <p:spPr>
          <a:xfrm>
            <a:off x="3623232" y="4967242"/>
            <a:ext cx="3862070" cy="177800"/>
          </a:xfrm>
          <a:prstGeom prst="rect">
            <a:avLst/>
          </a:prstGeom>
        </p:spPr>
        <p:txBody>
          <a:bodyPr vert="horz" wrap="square" lIns="0" tIns="12065" rIns="0" bIns="0" rtlCol="0">
            <a:spAutoFit/>
          </a:bodyPr>
          <a:lstStyle/>
          <a:p>
            <a:pPr marL="12700">
              <a:lnSpc>
                <a:spcPct val="100000"/>
              </a:lnSpc>
              <a:spcBef>
                <a:spcPts val="95"/>
              </a:spcBef>
            </a:pPr>
            <a:r>
              <a:rPr sz="1000" i="1" spc="-20" dirty="0">
                <a:latin typeface="Verdana"/>
                <a:cs typeface="Verdana"/>
              </a:rPr>
              <a:t>Perairan</a:t>
            </a:r>
            <a:r>
              <a:rPr sz="1000" i="1" spc="-85" dirty="0">
                <a:latin typeface="Verdana"/>
                <a:cs typeface="Verdana"/>
              </a:rPr>
              <a:t> </a:t>
            </a:r>
            <a:r>
              <a:rPr sz="1000" i="1" spc="-75" dirty="0">
                <a:latin typeface="Verdana"/>
                <a:cs typeface="Verdana"/>
              </a:rPr>
              <a:t>Pesisir</a:t>
            </a:r>
            <a:r>
              <a:rPr sz="1000" i="1" spc="-95" dirty="0">
                <a:latin typeface="Verdana"/>
                <a:cs typeface="Verdana"/>
              </a:rPr>
              <a:t> </a:t>
            </a:r>
            <a:r>
              <a:rPr sz="1000" i="1" spc="30" dirty="0">
                <a:latin typeface="Verdana"/>
                <a:cs typeface="Verdana"/>
              </a:rPr>
              <a:t>adalah</a:t>
            </a:r>
            <a:r>
              <a:rPr sz="1000" i="1" spc="-55" dirty="0">
                <a:latin typeface="Verdana"/>
                <a:cs typeface="Verdana"/>
              </a:rPr>
              <a:t> </a:t>
            </a:r>
            <a:r>
              <a:rPr sz="1000" i="1" spc="-25" dirty="0">
                <a:latin typeface="Verdana"/>
                <a:cs typeface="Verdana"/>
              </a:rPr>
              <a:t>laut</a:t>
            </a:r>
            <a:r>
              <a:rPr sz="1000" i="1" spc="-60" dirty="0">
                <a:latin typeface="Verdana"/>
                <a:cs typeface="Verdana"/>
              </a:rPr>
              <a:t> </a:t>
            </a:r>
            <a:r>
              <a:rPr sz="1000" i="1" spc="5" dirty="0">
                <a:latin typeface="Verdana"/>
                <a:cs typeface="Verdana"/>
              </a:rPr>
              <a:t>yang</a:t>
            </a:r>
            <a:r>
              <a:rPr sz="1000" i="1" spc="-55" dirty="0">
                <a:latin typeface="Verdana"/>
                <a:cs typeface="Verdana"/>
              </a:rPr>
              <a:t> </a:t>
            </a:r>
            <a:r>
              <a:rPr sz="1000" i="1" spc="5" dirty="0">
                <a:latin typeface="Verdana"/>
                <a:cs typeface="Verdana"/>
              </a:rPr>
              <a:t>berbatasan</a:t>
            </a:r>
            <a:r>
              <a:rPr sz="1000" i="1" spc="-60" dirty="0">
                <a:latin typeface="Verdana"/>
                <a:cs typeface="Verdana"/>
              </a:rPr>
              <a:t> </a:t>
            </a:r>
            <a:r>
              <a:rPr sz="1000" i="1" spc="30" dirty="0">
                <a:latin typeface="Verdana"/>
                <a:cs typeface="Verdana"/>
              </a:rPr>
              <a:t>dengan</a:t>
            </a:r>
            <a:r>
              <a:rPr sz="1000" i="1" spc="-60" dirty="0">
                <a:latin typeface="Verdana"/>
                <a:cs typeface="Verdana"/>
              </a:rPr>
              <a:t> </a:t>
            </a:r>
            <a:r>
              <a:rPr sz="1000" i="1" spc="10" dirty="0">
                <a:latin typeface="Verdana"/>
                <a:cs typeface="Verdana"/>
              </a:rPr>
              <a:t>daratan</a:t>
            </a:r>
            <a:endParaRPr sz="1000">
              <a:latin typeface="Verdana"/>
              <a:cs typeface="Verdana"/>
            </a:endParaRPr>
          </a:p>
        </p:txBody>
      </p:sp>
      <p:sp>
        <p:nvSpPr>
          <p:cNvPr id="20" name="object 5">
            <a:extLst>
              <a:ext uri="{FF2B5EF4-FFF2-40B4-BE49-F238E27FC236}">
                <a16:creationId xmlns:a16="http://schemas.microsoft.com/office/drawing/2014/main" id="{48B1BB6F-C456-413E-A5DF-03E7616DEFFD}"/>
              </a:ext>
            </a:extLst>
          </p:cNvPr>
          <p:cNvSpPr txBox="1"/>
          <p:nvPr/>
        </p:nvSpPr>
        <p:spPr>
          <a:xfrm>
            <a:off x="3623232" y="5119642"/>
            <a:ext cx="3631565" cy="481965"/>
          </a:xfrm>
          <a:prstGeom prst="rect">
            <a:avLst/>
          </a:prstGeom>
        </p:spPr>
        <p:txBody>
          <a:bodyPr vert="horz" wrap="square" lIns="0" tIns="12065" rIns="0" bIns="0" rtlCol="0">
            <a:spAutoFit/>
          </a:bodyPr>
          <a:lstStyle/>
          <a:p>
            <a:pPr marL="12700" marR="5080">
              <a:lnSpc>
                <a:spcPct val="100000"/>
              </a:lnSpc>
              <a:spcBef>
                <a:spcPts val="95"/>
              </a:spcBef>
            </a:pPr>
            <a:r>
              <a:rPr sz="1000" i="1" spc="-30" dirty="0">
                <a:latin typeface="Verdana"/>
                <a:cs typeface="Verdana"/>
              </a:rPr>
              <a:t>meliputi</a:t>
            </a:r>
            <a:r>
              <a:rPr sz="1000" i="1" spc="-90" dirty="0">
                <a:latin typeface="Verdana"/>
                <a:cs typeface="Verdana"/>
              </a:rPr>
              <a:t> </a:t>
            </a:r>
            <a:r>
              <a:rPr sz="1000" i="1" spc="-10" dirty="0">
                <a:latin typeface="Verdana"/>
                <a:cs typeface="Verdana"/>
              </a:rPr>
              <a:t>perairan</a:t>
            </a:r>
            <a:r>
              <a:rPr sz="1000" i="1" spc="-80" dirty="0">
                <a:latin typeface="Verdana"/>
                <a:cs typeface="Verdana"/>
              </a:rPr>
              <a:t> </a:t>
            </a:r>
            <a:r>
              <a:rPr sz="1000" i="1" spc="-40" dirty="0">
                <a:latin typeface="Verdana"/>
                <a:cs typeface="Verdana"/>
              </a:rPr>
              <a:t>sejauh</a:t>
            </a:r>
            <a:r>
              <a:rPr sz="1000" i="1" spc="-45" dirty="0">
                <a:latin typeface="Verdana"/>
                <a:cs typeface="Verdana"/>
              </a:rPr>
              <a:t> </a:t>
            </a:r>
            <a:r>
              <a:rPr sz="1000" i="1" spc="-90" dirty="0">
                <a:latin typeface="Verdana"/>
                <a:cs typeface="Verdana"/>
              </a:rPr>
              <a:t>12 </a:t>
            </a:r>
            <a:r>
              <a:rPr sz="1000" i="1" spc="-55" dirty="0">
                <a:latin typeface="Verdana"/>
                <a:cs typeface="Verdana"/>
              </a:rPr>
              <a:t>mil</a:t>
            </a:r>
            <a:r>
              <a:rPr sz="1000" i="1" spc="-90" dirty="0">
                <a:latin typeface="Verdana"/>
                <a:cs typeface="Verdana"/>
              </a:rPr>
              <a:t> </a:t>
            </a:r>
            <a:r>
              <a:rPr sz="1000" i="1" spc="-25" dirty="0">
                <a:latin typeface="Verdana"/>
                <a:cs typeface="Verdana"/>
              </a:rPr>
              <a:t>laut</a:t>
            </a:r>
            <a:r>
              <a:rPr sz="1000" i="1" spc="-60" dirty="0">
                <a:latin typeface="Verdana"/>
                <a:cs typeface="Verdana"/>
              </a:rPr>
              <a:t> </a:t>
            </a:r>
            <a:r>
              <a:rPr sz="1000" i="1" spc="-50" dirty="0">
                <a:latin typeface="Verdana"/>
                <a:cs typeface="Verdana"/>
              </a:rPr>
              <a:t>diukur</a:t>
            </a:r>
            <a:r>
              <a:rPr sz="1000" i="1" spc="-75" dirty="0">
                <a:latin typeface="Verdana"/>
                <a:cs typeface="Verdana"/>
              </a:rPr>
              <a:t> </a:t>
            </a:r>
            <a:r>
              <a:rPr sz="1000" i="1" spc="-20" dirty="0">
                <a:latin typeface="Verdana"/>
                <a:cs typeface="Verdana"/>
              </a:rPr>
              <a:t>dari</a:t>
            </a:r>
            <a:r>
              <a:rPr sz="1000" i="1" spc="-60" dirty="0">
                <a:latin typeface="Verdana"/>
                <a:cs typeface="Verdana"/>
              </a:rPr>
              <a:t> </a:t>
            </a:r>
            <a:r>
              <a:rPr sz="1000" i="1" spc="-40" dirty="0">
                <a:latin typeface="Verdana"/>
                <a:cs typeface="Verdana"/>
              </a:rPr>
              <a:t>garis</a:t>
            </a:r>
            <a:r>
              <a:rPr sz="1000" i="1" spc="-85" dirty="0">
                <a:latin typeface="Verdana"/>
                <a:cs typeface="Verdana"/>
              </a:rPr>
              <a:t> </a:t>
            </a:r>
            <a:r>
              <a:rPr sz="1000" i="1" spc="-5" dirty="0">
                <a:latin typeface="Verdana"/>
                <a:cs typeface="Verdana"/>
              </a:rPr>
              <a:t>pantai, </a:t>
            </a:r>
            <a:r>
              <a:rPr sz="1000" i="1" spc="-335" dirty="0">
                <a:latin typeface="Verdana"/>
                <a:cs typeface="Verdana"/>
              </a:rPr>
              <a:t> </a:t>
            </a:r>
            <a:r>
              <a:rPr sz="1000" i="1" spc="-10" dirty="0">
                <a:latin typeface="Verdana"/>
                <a:cs typeface="Verdana"/>
              </a:rPr>
              <a:t>perairan </a:t>
            </a:r>
            <a:r>
              <a:rPr sz="1000" i="1" spc="5" dirty="0">
                <a:latin typeface="Verdana"/>
                <a:cs typeface="Verdana"/>
              </a:rPr>
              <a:t>yang </a:t>
            </a:r>
            <a:r>
              <a:rPr sz="1000" i="1" dirty="0">
                <a:latin typeface="Verdana"/>
                <a:cs typeface="Verdana"/>
              </a:rPr>
              <a:t>menghubungkan </a:t>
            </a:r>
            <a:r>
              <a:rPr sz="1000" i="1" spc="10" dirty="0">
                <a:latin typeface="Verdana"/>
                <a:cs typeface="Verdana"/>
              </a:rPr>
              <a:t>pantai </a:t>
            </a:r>
            <a:r>
              <a:rPr sz="1000" i="1" spc="35" dirty="0">
                <a:latin typeface="Verdana"/>
                <a:cs typeface="Verdana"/>
              </a:rPr>
              <a:t>dan </a:t>
            </a:r>
            <a:r>
              <a:rPr sz="1000" i="1" spc="-20" dirty="0">
                <a:latin typeface="Verdana"/>
                <a:cs typeface="Verdana"/>
              </a:rPr>
              <a:t>pulau-pulau, </a:t>
            </a:r>
            <a:r>
              <a:rPr sz="1000" i="1" spc="-340" dirty="0">
                <a:latin typeface="Verdana"/>
                <a:cs typeface="Verdana"/>
              </a:rPr>
              <a:t> </a:t>
            </a:r>
            <a:r>
              <a:rPr sz="1000" i="1" spc="-50" dirty="0">
                <a:latin typeface="Verdana"/>
                <a:cs typeface="Verdana"/>
              </a:rPr>
              <a:t>estuari,</a:t>
            </a:r>
            <a:r>
              <a:rPr sz="1000" i="1" spc="-85" dirty="0">
                <a:latin typeface="Verdana"/>
                <a:cs typeface="Verdana"/>
              </a:rPr>
              <a:t> </a:t>
            </a:r>
            <a:r>
              <a:rPr sz="1000" i="1" spc="-50" dirty="0">
                <a:latin typeface="Verdana"/>
                <a:cs typeface="Verdana"/>
              </a:rPr>
              <a:t>teluk,</a:t>
            </a:r>
            <a:r>
              <a:rPr sz="1000" i="1" spc="-75" dirty="0">
                <a:latin typeface="Verdana"/>
                <a:cs typeface="Verdana"/>
              </a:rPr>
              <a:t> </a:t>
            </a:r>
            <a:r>
              <a:rPr sz="1000" i="1" spc="-10" dirty="0">
                <a:latin typeface="Verdana"/>
                <a:cs typeface="Verdana"/>
              </a:rPr>
              <a:t>perairan</a:t>
            </a:r>
            <a:r>
              <a:rPr sz="1000" i="1" spc="-65" dirty="0">
                <a:latin typeface="Verdana"/>
                <a:cs typeface="Verdana"/>
              </a:rPr>
              <a:t> </a:t>
            </a:r>
            <a:r>
              <a:rPr sz="1000" i="1" spc="-5" dirty="0">
                <a:latin typeface="Verdana"/>
                <a:cs typeface="Verdana"/>
              </a:rPr>
              <a:t>dangkal,</a:t>
            </a:r>
            <a:r>
              <a:rPr sz="1000" i="1" spc="-75" dirty="0">
                <a:latin typeface="Verdana"/>
                <a:cs typeface="Verdana"/>
              </a:rPr>
              <a:t> </a:t>
            </a:r>
            <a:r>
              <a:rPr sz="1000" i="1" dirty="0">
                <a:latin typeface="Verdana"/>
                <a:cs typeface="Verdana"/>
              </a:rPr>
              <a:t>rawa</a:t>
            </a:r>
            <a:r>
              <a:rPr sz="1000" i="1" spc="-40" dirty="0">
                <a:latin typeface="Verdana"/>
                <a:cs typeface="Verdana"/>
              </a:rPr>
              <a:t> </a:t>
            </a:r>
            <a:r>
              <a:rPr sz="1000" i="1" dirty="0">
                <a:latin typeface="Verdana"/>
                <a:cs typeface="Verdana"/>
              </a:rPr>
              <a:t>payau,</a:t>
            </a:r>
            <a:r>
              <a:rPr sz="1000" i="1" spc="-40" dirty="0">
                <a:latin typeface="Verdana"/>
                <a:cs typeface="Verdana"/>
              </a:rPr>
              <a:t> </a:t>
            </a:r>
            <a:r>
              <a:rPr sz="1000" i="1" spc="35" dirty="0">
                <a:latin typeface="Verdana"/>
                <a:cs typeface="Verdana"/>
              </a:rPr>
              <a:t>dan</a:t>
            </a:r>
            <a:r>
              <a:rPr sz="1000" i="1" spc="-70" dirty="0">
                <a:latin typeface="Verdana"/>
                <a:cs typeface="Verdana"/>
              </a:rPr>
              <a:t> </a:t>
            </a:r>
            <a:r>
              <a:rPr sz="1000" i="1" spc="10" dirty="0">
                <a:latin typeface="Verdana"/>
                <a:cs typeface="Verdana"/>
              </a:rPr>
              <a:t>laguna</a:t>
            </a:r>
            <a:endParaRPr sz="1000">
              <a:latin typeface="Verdana"/>
              <a:cs typeface="Verdana"/>
            </a:endParaRPr>
          </a:p>
        </p:txBody>
      </p:sp>
      <p:sp>
        <p:nvSpPr>
          <p:cNvPr id="21" name="object 6">
            <a:extLst>
              <a:ext uri="{FF2B5EF4-FFF2-40B4-BE49-F238E27FC236}">
                <a16:creationId xmlns:a16="http://schemas.microsoft.com/office/drawing/2014/main" id="{179164CA-1D72-4B9F-B86C-EA419F6DD10F}"/>
              </a:ext>
            </a:extLst>
          </p:cNvPr>
          <p:cNvSpPr txBox="1"/>
          <p:nvPr/>
        </p:nvSpPr>
        <p:spPr>
          <a:xfrm>
            <a:off x="5305601" y="4624216"/>
            <a:ext cx="868680" cy="370840"/>
          </a:xfrm>
          <a:prstGeom prst="rect">
            <a:avLst/>
          </a:prstGeom>
          <a:solidFill>
            <a:srgbClr val="FFDC89"/>
          </a:solidFill>
        </p:spPr>
        <p:txBody>
          <a:bodyPr vert="horz" wrap="square" lIns="0" tIns="34925" rIns="0" bIns="0" rtlCol="0">
            <a:spAutoFit/>
          </a:bodyPr>
          <a:lstStyle/>
          <a:p>
            <a:pPr marL="92710">
              <a:lnSpc>
                <a:spcPct val="100000"/>
              </a:lnSpc>
              <a:spcBef>
                <a:spcPts val="275"/>
              </a:spcBef>
            </a:pPr>
            <a:r>
              <a:rPr sz="1800" b="1" spc="-145" dirty="0">
                <a:latin typeface="Tahoma"/>
                <a:cs typeface="Tahoma"/>
              </a:rPr>
              <a:t>1</a:t>
            </a:r>
            <a:r>
              <a:rPr sz="1800" b="1" spc="-140" dirty="0">
                <a:latin typeface="Tahoma"/>
                <a:cs typeface="Tahoma"/>
              </a:rPr>
              <a:t>2</a:t>
            </a:r>
            <a:r>
              <a:rPr sz="1800" b="1" spc="-25" dirty="0">
                <a:latin typeface="Tahoma"/>
                <a:cs typeface="Tahoma"/>
              </a:rPr>
              <a:t> </a:t>
            </a:r>
            <a:r>
              <a:rPr sz="1800" b="1" spc="-85" dirty="0">
                <a:latin typeface="Tahoma"/>
                <a:cs typeface="Tahoma"/>
              </a:rPr>
              <a:t>mil</a:t>
            </a:r>
            <a:endParaRPr sz="1800">
              <a:latin typeface="Tahoma"/>
              <a:cs typeface="Tahoma"/>
            </a:endParaRPr>
          </a:p>
        </p:txBody>
      </p:sp>
      <p:sp>
        <p:nvSpPr>
          <p:cNvPr id="22" name="object 7">
            <a:extLst>
              <a:ext uri="{FF2B5EF4-FFF2-40B4-BE49-F238E27FC236}">
                <a16:creationId xmlns:a16="http://schemas.microsoft.com/office/drawing/2014/main" id="{33A07E65-E328-427C-9B64-6A7558C3FFF9}"/>
              </a:ext>
            </a:extLst>
          </p:cNvPr>
          <p:cNvSpPr txBox="1"/>
          <p:nvPr/>
        </p:nvSpPr>
        <p:spPr>
          <a:xfrm>
            <a:off x="2520746" y="4950479"/>
            <a:ext cx="775335" cy="524510"/>
          </a:xfrm>
          <a:prstGeom prst="rect">
            <a:avLst/>
          </a:prstGeom>
        </p:spPr>
        <p:txBody>
          <a:bodyPr vert="horz" wrap="square" lIns="0" tIns="12700" rIns="0" bIns="0" rtlCol="0">
            <a:spAutoFit/>
          </a:bodyPr>
          <a:lstStyle/>
          <a:p>
            <a:pPr marL="12700" marR="5080">
              <a:lnSpc>
                <a:spcPct val="100000"/>
              </a:lnSpc>
              <a:spcBef>
                <a:spcPts val="100"/>
              </a:spcBef>
            </a:pPr>
            <a:r>
              <a:rPr sz="1100" b="1" spc="-35" dirty="0">
                <a:latin typeface="Tahoma"/>
                <a:cs typeface="Tahoma"/>
              </a:rPr>
              <a:t>Se</a:t>
            </a:r>
            <a:r>
              <a:rPr sz="1100" b="1" spc="-25" dirty="0">
                <a:latin typeface="Tahoma"/>
                <a:cs typeface="Tahoma"/>
              </a:rPr>
              <a:t>m</a:t>
            </a:r>
            <a:r>
              <a:rPr sz="1100" b="1" spc="35" dirty="0">
                <a:latin typeface="Tahoma"/>
                <a:cs typeface="Tahoma"/>
              </a:rPr>
              <a:t>p</a:t>
            </a:r>
            <a:r>
              <a:rPr sz="1100" b="1" spc="70" dirty="0">
                <a:latin typeface="Tahoma"/>
                <a:cs typeface="Tahoma"/>
              </a:rPr>
              <a:t>a</a:t>
            </a:r>
            <a:r>
              <a:rPr sz="1100" b="1" spc="35" dirty="0">
                <a:latin typeface="Tahoma"/>
                <a:cs typeface="Tahoma"/>
              </a:rPr>
              <a:t>d</a:t>
            </a:r>
            <a:r>
              <a:rPr sz="1100" b="1" spc="70" dirty="0">
                <a:latin typeface="Tahoma"/>
                <a:cs typeface="Tahoma"/>
              </a:rPr>
              <a:t>a</a:t>
            </a:r>
            <a:r>
              <a:rPr sz="1100" b="1" spc="-30" dirty="0">
                <a:latin typeface="Tahoma"/>
                <a:cs typeface="Tahoma"/>
              </a:rPr>
              <a:t>n  </a:t>
            </a:r>
            <a:r>
              <a:rPr sz="1100" b="1" spc="-35" dirty="0">
                <a:latin typeface="Tahoma"/>
                <a:cs typeface="Tahoma"/>
              </a:rPr>
              <a:t>Pantai</a:t>
            </a:r>
            <a:endParaRPr sz="1100">
              <a:latin typeface="Tahoma"/>
              <a:cs typeface="Tahoma"/>
            </a:endParaRPr>
          </a:p>
          <a:p>
            <a:pPr marL="12700">
              <a:lnSpc>
                <a:spcPts val="1285"/>
              </a:lnSpc>
            </a:pPr>
            <a:r>
              <a:rPr sz="1100" spc="-95" dirty="0">
                <a:latin typeface="Verdana"/>
                <a:cs typeface="Verdana"/>
              </a:rPr>
              <a:t>10</a:t>
            </a:r>
            <a:r>
              <a:rPr sz="1100" spc="-90" dirty="0">
                <a:latin typeface="Verdana"/>
                <a:cs typeface="Verdana"/>
              </a:rPr>
              <a:t>0 </a:t>
            </a:r>
            <a:r>
              <a:rPr sz="1100" spc="-40" dirty="0">
                <a:latin typeface="Verdana"/>
                <a:cs typeface="Verdana"/>
              </a:rPr>
              <a:t>m</a:t>
            </a:r>
            <a:r>
              <a:rPr sz="1100" spc="-20" dirty="0">
                <a:latin typeface="Verdana"/>
                <a:cs typeface="Verdana"/>
              </a:rPr>
              <a:t>eter</a:t>
            </a:r>
            <a:endParaRPr sz="1100">
              <a:latin typeface="Verdana"/>
              <a:cs typeface="Verdana"/>
            </a:endParaRPr>
          </a:p>
        </p:txBody>
      </p:sp>
      <p:sp>
        <p:nvSpPr>
          <p:cNvPr id="23" name="object 8">
            <a:extLst>
              <a:ext uri="{FF2B5EF4-FFF2-40B4-BE49-F238E27FC236}">
                <a16:creationId xmlns:a16="http://schemas.microsoft.com/office/drawing/2014/main" id="{BF872524-C615-4EF4-95B2-D8F21A077C03}"/>
              </a:ext>
            </a:extLst>
          </p:cNvPr>
          <p:cNvSpPr txBox="1"/>
          <p:nvPr/>
        </p:nvSpPr>
        <p:spPr>
          <a:xfrm>
            <a:off x="3135807" y="3708037"/>
            <a:ext cx="450215" cy="193675"/>
          </a:xfrm>
          <a:prstGeom prst="rect">
            <a:avLst/>
          </a:prstGeom>
        </p:spPr>
        <p:txBody>
          <a:bodyPr vert="horz" wrap="square" lIns="0" tIns="12700" rIns="0" bIns="0" rtlCol="0">
            <a:spAutoFit/>
          </a:bodyPr>
          <a:lstStyle/>
          <a:p>
            <a:pPr marL="12700">
              <a:lnSpc>
                <a:spcPct val="100000"/>
              </a:lnSpc>
              <a:spcBef>
                <a:spcPts val="100"/>
              </a:spcBef>
            </a:pPr>
            <a:r>
              <a:rPr sz="1100" b="1" spc="-105" dirty="0">
                <a:latin typeface="Tahoma"/>
                <a:cs typeface="Tahoma"/>
              </a:rPr>
              <a:t>P</a:t>
            </a:r>
            <a:r>
              <a:rPr sz="1100" b="1" spc="70" dirty="0">
                <a:latin typeface="Tahoma"/>
                <a:cs typeface="Tahoma"/>
              </a:rPr>
              <a:t>a</a:t>
            </a:r>
            <a:r>
              <a:rPr sz="1100" b="1" spc="-40" dirty="0">
                <a:latin typeface="Tahoma"/>
                <a:cs typeface="Tahoma"/>
              </a:rPr>
              <a:t>nta</a:t>
            </a:r>
            <a:r>
              <a:rPr sz="1100" b="1" spc="-70" dirty="0">
                <a:latin typeface="Tahoma"/>
                <a:cs typeface="Tahoma"/>
              </a:rPr>
              <a:t>i</a:t>
            </a:r>
            <a:endParaRPr sz="1100">
              <a:latin typeface="Tahoma"/>
              <a:cs typeface="Tahoma"/>
            </a:endParaRPr>
          </a:p>
        </p:txBody>
      </p:sp>
      <p:grpSp>
        <p:nvGrpSpPr>
          <p:cNvPr id="24" name="object 9">
            <a:extLst>
              <a:ext uri="{FF2B5EF4-FFF2-40B4-BE49-F238E27FC236}">
                <a16:creationId xmlns:a16="http://schemas.microsoft.com/office/drawing/2014/main" id="{80AFED45-3808-4FAE-B4AF-EB63479D71F2}"/>
              </a:ext>
            </a:extLst>
          </p:cNvPr>
          <p:cNvGrpSpPr/>
          <p:nvPr/>
        </p:nvGrpSpPr>
        <p:grpSpPr>
          <a:xfrm>
            <a:off x="200963" y="3290716"/>
            <a:ext cx="7592695" cy="2966720"/>
            <a:chOff x="585977" y="3435096"/>
            <a:chExt cx="7592695" cy="2966720"/>
          </a:xfrm>
        </p:grpSpPr>
        <p:sp>
          <p:nvSpPr>
            <p:cNvPr id="25" name="object 10">
              <a:extLst>
                <a:ext uri="{FF2B5EF4-FFF2-40B4-BE49-F238E27FC236}">
                  <a16:creationId xmlns:a16="http://schemas.microsoft.com/office/drawing/2014/main" id="{8A7C458C-7B48-44A9-8806-4F64907779F8}"/>
                </a:ext>
              </a:extLst>
            </p:cNvPr>
            <p:cNvSpPr/>
            <p:nvPr/>
          </p:nvSpPr>
          <p:spPr>
            <a:xfrm>
              <a:off x="4381500" y="3435095"/>
              <a:ext cx="751840" cy="506095"/>
            </a:xfrm>
            <a:custGeom>
              <a:avLst/>
              <a:gdLst/>
              <a:ahLst/>
              <a:cxnLst/>
              <a:rect l="l" t="t" r="r" b="b"/>
              <a:pathLst>
                <a:path w="751839" h="506095">
                  <a:moveTo>
                    <a:pt x="751332" y="254508"/>
                  </a:moveTo>
                  <a:lnTo>
                    <a:pt x="530352" y="0"/>
                  </a:lnTo>
                  <a:lnTo>
                    <a:pt x="530352" y="1524"/>
                  </a:lnTo>
                  <a:lnTo>
                    <a:pt x="207264" y="1524"/>
                  </a:lnTo>
                  <a:lnTo>
                    <a:pt x="207264" y="3048"/>
                  </a:lnTo>
                  <a:lnTo>
                    <a:pt x="0" y="254508"/>
                  </a:lnTo>
                  <a:lnTo>
                    <a:pt x="141732" y="254508"/>
                  </a:lnTo>
                  <a:lnTo>
                    <a:pt x="141732" y="505968"/>
                  </a:lnTo>
                  <a:lnTo>
                    <a:pt x="603504" y="505968"/>
                  </a:lnTo>
                  <a:lnTo>
                    <a:pt x="603504" y="254508"/>
                  </a:lnTo>
                  <a:lnTo>
                    <a:pt x="751332" y="254508"/>
                  </a:lnTo>
                  <a:close/>
                </a:path>
              </a:pathLst>
            </a:custGeom>
            <a:solidFill>
              <a:srgbClr val="FFC000"/>
            </a:solidFill>
          </p:spPr>
          <p:txBody>
            <a:bodyPr wrap="square" lIns="0" tIns="0" rIns="0" bIns="0" rtlCol="0"/>
            <a:lstStyle/>
            <a:p>
              <a:endParaRPr/>
            </a:p>
          </p:txBody>
        </p:sp>
        <p:pic>
          <p:nvPicPr>
            <p:cNvPr id="26" name="object 11">
              <a:extLst>
                <a:ext uri="{FF2B5EF4-FFF2-40B4-BE49-F238E27FC236}">
                  <a16:creationId xmlns:a16="http://schemas.microsoft.com/office/drawing/2014/main" id="{779009CA-0233-474A-BD3E-7E410B4108C7}"/>
                </a:ext>
              </a:extLst>
            </p:cNvPr>
            <p:cNvPicPr/>
            <p:nvPr/>
          </p:nvPicPr>
          <p:blipFill>
            <a:blip r:embed="rId7" cstate="print"/>
            <a:stretch>
              <a:fillRect/>
            </a:stretch>
          </p:blipFill>
          <p:spPr>
            <a:xfrm>
              <a:off x="4588763" y="3689604"/>
              <a:ext cx="126491" cy="188975"/>
            </a:xfrm>
            <a:prstGeom prst="rect">
              <a:avLst/>
            </a:prstGeom>
          </p:spPr>
        </p:pic>
        <p:sp>
          <p:nvSpPr>
            <p:cNvPr id="27" name="object 12">
              <a:extLst>
                <a:ext uri="{FF2B5EF4-FFF2-40B4-BE49-F238E27FC236}">
                  <a16:creationId xmlns:a16="http://schemas.microsoft.com/office/drawing/2014/main" id="{77D9B4FF-6712-42DA-8E7A-8EE29FA3BC3C}"/>
                </a:ext>
              </a:extLst>
            </p:cNvPr>
            <p:cNvSpPr/>
            <p:nvPr/>
          </p:nvSpPr>
          <p:spPr>
            <a:xfrm>
              <a:off x="4401312" y="3941063"/>
              <a:ext cx="719455" cy="767080"/>
            </a:xfrm>
            <a:custGeom>
              <a:avLst/>
              <a:gdLst/>
              <a:ahLst/>
              <a:cxnLst/>
              <a:rect l="l" t="t" r="r" b="b"/>
              <a:pathLst>
                <a:path w="719454" h="767079">
                  <a:moveTo>
                    <a:pt x="719328" y="0"/>
                  </a:moveTo>
                  <a:lnTo>
                    <a:pt x="0" y="0"/>
                  </a:lnTo>
                  <a:lnTo>
                    <a:pt x="0" y="60960"/>
                  </a:lnTo>
                  <a:lnTo>
                    <a:pt x="195072" y="60960"/>
                  </a:lnTo>
                  <a:lnTo>
                    <a:pt x="195072" y="762000"/>
                  </a:lnTo>
                  <a:lnTo>
                    <a:pt x="259080" y="762000"/>
                  </a:lnTo>
                  <a:lnTo>
                    <a:pt x="259080" y="60960"/>
                  </a:lnTo>
                  <a:lnTo>
                    <a:pt x="413004" y="60960"/>
                  </a:lnTo>
                  <a:lnTo>
                    <a:pt x="413004" y="766572"/>
                  </a:lnTo>
                  <a:lnTo>
                    <a:pt x="477012" y="766572"/>
                  </a:lnTo>
                  <a:lnTo>
                    <a:pt x="477012" y="60960"/>
                  </a:lnTo>
                  <a:lnTo>
                    <a:pt x="719328" y="60960"/>
                  </a:lnTo>
                  <a:lnTo>
                    <a:pt x="719328" y="0"/>
                  </a:lnTo>
                  <a:close/>
                </a:path>
              </a:pathLst>
            </a:custGeom>
            <a:solidFill>
              <a:srgbClr val="843B0C"/>
            </a:solidFill>
          </p:spPr>
          <p:txBody>
            <a:bodyPr wrap="square" lIns="0" tIns="0" rIns="0" bIns="0" rtlCol="0"/>
            <a:lstStyle/>
            <a:p>
              <a:endParaRPr/>
            </a:p>
          </p:txBody>
        </p:sp>
        <p:sp>
          <p:nvSpPr>
            <p:cNvPr id="28" name="object 13">
              <a:extLst>
                <a:ext uri="{FF2B5EF4-FFF2-40B4-BE49-F238E27FC236}">
                  <a16:creationId xmlns:a16="http://schemas.microsoft.com/office/drawing/2014/main" id="{A3945ADC-63A0-4748-8578-8323D9D037E9}"/>
                </a:ext>
              </a:extLst>
            </p:cNvPr>
            <p:cNvSpPr/>
            <p:nvPr/>
          </p:nvSpPr>
          <p:spPr>
            <a:xfrm>
              <a:off x="585977" y="6316027"/>
              <a:ext cx="7592695" cy="85725"/>
            </a:xfrm>
            <a:custGeom>
              <a:avLst/>
              <a:gdLst/>
              <a:ahLst/>
              <a:cxnLst/>
              <a:rect l="l" t="t" r="r" b="b"/>
              <a:pathLst>
                <a:path w="7592695" h="85725">
                  <a:moveTo>
                    <a:pt x="85725" y="0"/>
                  </a:moveTo>
                  <a:lnTo>
                    <a:pt x="0" y="42862"/>
                  </a:lnTo>
                  <a:lnTo>
                    <a:pt x="85725" y="85725"/>
                  </a:lnTo>
                  <a:lnTo>
                    <a:pt x="85725" y="57150"/>
                  </a:lnTo>
                  <a:lnTo>
                    <a:pt x="71399" y="57150"/>
                  </a:lnTo>
                  <a:lnTo>
                    <a:pt x="71399" y="28575"/>
                  </a:lnTo>
                  <a:lnTo>
                    <a:pt x="85725" y="28575"/>
                  </a:lnTo>
                  <a:lnTo>
                    <a:pt x="85725" y="0"/>
                  </a:lnTo>
                  <a:close/>
                </a:path>
                <a:path w="7592695" h="85725">
                  <a:moveTo>
                    <a:pt x="7506843" y="0"/>
                  </a:moveTo>
                  <a:lnTo>
                    <a:pt x="7506843" y="85725"/>
                  </a:lnTo>
                  <a:lnTo>
                    <a:pt x="7563993" y="57150"/>
                  </a:lnTo>
                  <a:lnTo>
                    <a:pt x="7521194" y="57150"/>
                  </a:lnTo>
                  <a:lnTo>
                    <a:pt x="7521194" y="28575"/>
                  </a:lnTo>
                  <a:lnTo>
                    <a:pt x="7563993" y="28575"/>
                  </a:lnTo>
                  <a:lnTo>
                    <a:pt x="7506843" y="0"/>
                  </a:lnTo>
                  <a:close/>
                </a:path>
                <a:path w="7592695" h="85725">
                  <a:moveTo>
                    <a:pt x="85725" y="28575"/>
                  </a:moveTo>
                  <a:lnTo>
                    <a:pt x="71399" y="28575"/>
                  </a:lnTo>
                  <a:lnTo>
                    <a:pt x="71399" y="57150"/>
                  </a:lnTo>
                  <a:lnTo>
                    <a:pt x="85725" y="57150"/>
                  </a:lnTo>
                  <a:lnTo>
                    <a:pt x="85725" y="28575"/>
                  </a:lnTo>
                  <a:close/>
                </a:path>
                <a:path w="7592695" h="85725">
                  <a:moveTo>
                    <a:pt x="7506843" y="28575"/>
                  </a:moveTo>
                  <a:lnTo>
                    <a:pt x="85725" y="28575"/>
                  </a:lnTo>
                  <a:lnTo>
                    <a:pt x="85725" y="57150"/>
                  </a:lnTo>
                  <a:lnTo>
                    <a:pt x="7506843" y="57150"/>
                  </a:lnTo>
                  <a:lnTo>
                    <a:pt x="7506843" y="28575"/>
                  </a:lnTo>
                  <a:close/>
                </a:path>
                <a:path w="7592695" h="85725">
                  <a:moveTo>
                    <a:pt x="7563993" y="28575"/>
                  </a:moveTo>
                  <a:lnTo>
                    <a:pt x="7521194" y="28575"/>
                  </a:lnTo>
                  <a:lnTo>
                    <a:pt x="7521194" y="57150"/>
                  </a:lnTo>
                  <a:lnTo>
                    <a:pt x="7563993" y="57150"/>
                  </a:lnTo>
                  <a:lnTo>
                    <a:pt x="7592568" y="42862"/>
                  </a:lnTo>
                  <a:lnTo>
                    <a:pt x="7563993" y="28575"/>
                  </a:lnTo>
                  <a:close/>
                </a:path>
              </a:pathLst>
            </a:custGeom>
            <a:solidFill>
              <a:srgbClr val="000000"/>
            </a:solidFill>
          </p:spPr>
          <p:txBody>
            <a:bodyPr wrap="square" lIns="0" tIns="0" rIns="0" bIns="0" rtlCol="0"/>
            <a:lstStyle/>
            <a:p>
              <a:endParaRPr/>
            </a:p>
          </p:txBody>
        </p:sp>
      </p:grpSp>
      <p:sp>
        <p:nvSpPr>
          <p:cNvPr id="11" name="object 14">
            <a:extLst>
              <a:ext uri="{FF2B5EF4-FFF2-40B4-BE49-F238E27FC236}">
                <a16:creationId xmlns:a16="http://schemas.microsoft.com/office/drawing/2014/main" id="{B166AC95-B46B-4BA5-AFF7-B881C7E9B93F}"/>
              </a:ext>
            </a:extLst>
          </p:cNvPr>
          <p:cNvSpPr txBox="1"/>
          <p:nvPr/>
        </p:nvSpPr>
        <p:spPr>
          <a:xfrm>
            <a:off x="3996486" y="997462"/>
            <a:ext cx="2905125" cy="1367790"/>
          </a:xfrm>
          <a:prstGeom prst="rect">
            <a:avLst/>
          </a:prstGeom>
        </p:spPr>
        <p:txBody>
          <a:bodyPr vert="horz" wrap="square" lIns="0" tIns="13335" rIns="0" bIns="0" rtlCol="0">
            <a:spAutoFit/>
          </a:bodyPr>
          <a:lstStyle/>
          <a:p>
            <a:pPr marL="12700" marR="200660" algn="just">
              <a:lnSpc>
                <a:spcPct val="100000"/>
              </a:lnSpc>
              <a:spcBef>
                <a:spcPts val="105"/>
              </a:spcBef>
            </a:pPr>
            <a:r>
              <a:rPr sz="1100" b="1" spc="-100" dirty="0">
                <a:latin typeface="Century Gothic" panose="020B0502020202020204" pitchFamily="34" charset="0"/>
                <a:cs typeface="Tahoma"/>
              </a:rPr>
              <a:t>P</a:t>
            </a:r>
            <a:r>
              <a:rPr sz="1100" b="1" spc="70" dirty="0">
                <a:latin typeface="Century Gothic" panose="020B0502020202020204" pitchFamily="34" charset="0"/>
                <a:cs typeface="Tahoma"/>
              </a:rPr>
              <a:t>a</a:t>
            </a:r>
            <a:r>
              <a:rPr sz="1100" b="1" spc="-95" dirty="0">
                <a:latin typeface="Century Gothic" panose="020B0502020202020204" pitchFamily="34" charset="0"/>
                <a:cs typeface="Tahoma"/>
              </a:rPr>
              <a:t>s</a:t>
            </a:r>
            <a:r>
              <a:rPr sz="1100" b="1" spc="70" dirty="0">
                <a:latin typeface="Century Gothic" panose="020B0502020202020204" pitchFamily="34" charset="0"/>
                <a:cs typeface="Tahoma"/>
              </a:rPr>
              <a:t>a</a:t>
            </a:r>
            <a:r>
              <a:rPr sz="1100" b="1" spc="-70" dirty="0">
                <a:latin typeface="Century Gothic" panose="020B0502020202020204" pitchFamily="34" charset="0"/>
                <a:cs typeface="Tahoma"/>
              </a:rPr>
              <a:t>l</a:t>
            </a:r>
            <a:r>
              <a:rPr sz="1100" b="1" spc="-40" dirty="0">
                <a:latin typeface="Century Gothic" panose="020B0502020202020204" pitchFamily="34" charset="0"/>
                <a:cs typeface="Tahoma"/>
              </a:rPr>
              <a:t> </a:t>
            </a:r>
            <a:r>
              <a:rPr sz="1100" b="1" spc="-85" dirty="0">
                <a:latin typeface="Century Gothic" panose="020B0502020202020204" pitchFamily="34" charset="0"/>
                <a:cs typeface="Tahoma"/>
              </a:rPr>
              <a:t>4</a:t>
            </a:r>
            <a:r>
              <a:rPr sz="1100" b="1" spc="-20" dirty="0">
                <a:latin typeface="Century Gothic" panose="020B0502020202020204" pitchFamily="34" charset="0"/>
                <a:cs typeface="Tahoma"/>
              </a:rPr>
              <a:t> </a:t>
            </a:r>
            <a:r>
              <a:rPr sz="1100" b="1" spc="-105" dirty="0">
                <a:latin typeface="Century Gothic" panose="020B0502020202020204" pitchFamily="34" charset="0"/>
                <a:cs typeface="Tahoma"/>
              </a:rPr>
              <a:t>P</a:t>
            </a:r>
            <a:r>
              <a:rPr sz="1100" b="1" spc="-45" dirty="0">
                <a:latin typeface="Century Gothic" panose="020B0502020202020204" pitchFamily="34" charset="0"/>
                <a:cs typeface="Tahoma"/>
              </a:rPr>
              <a:t>er</a:t>
            </a:r>
            <a:r>
              <a:rPr sz="1100" b="1" spc="-25" dirty="0">
                <a:latin typeface="Century Gothic" panose="020B0502020202020204" pitchFamily="34" charset="0"/>
                <a:cs typeface="Tahoma"/>
              </a:rPr>
              <a:t>m</a:t>
            </a:r>
            <a:r>
              <a:rPr sz="1100" b="1" dirty="0">
                <a:latin typeface="Century Gothic" panose="020B0502020202020204" pitchFamily="34" charset="0"/>
                <a:cs typeface="Tahoma"/>
              </a:rPr>
              <a:t>e</a:t>
            </a:r>
            <a:r>
              <a:rPr sz="1100" b="1" spc="5" dirty="0">
                <a:latin typeface="Century Gothic" panose="020B0502020202020204" pitchFamily="34" charset="0"/>
                <a:cs typeface="Tahoma"/>
              </a:rPr>
              <a:t>n</a:t>
            </a:r>
            <a:r>
              <a:rPr sz="1100" b="1" spc="-25" dirty="0">
                <a:latin typeface="Century Gothic" panose="020B0502020202020204" pitchFamily="34" charset="0"/>
                <a:cs typeface="Tahoma"/>
              </a:rPr>
              <a:t> </a:t>
            </a:r>
            <a:r>
              <a:rPr sz="1100" b="1" spc="-75" dirty="0">
                <a:latin typeface="Century Gothic" panose="020B0502020202020204" pitchFamily="34" charset="0"/>
                <a:cs typeface="Tahoma"/>
              </a:rPr>
              <a:t>AT</a:t>
            </a:r>
            <a:r>
              <a:rPr sz="1100" b="1" spc="-165" dirty="0">
                <a:latin typeface="Century Gothic" panose="020B0502020202020204" pitchFamily="34" charset="0"/>
                <a:cs typeface="Tahoma"/>
              </a:rPr>
              <a:t>R</a:t>
            </a:r>
            <a:r>
              <a:rPr sz="1100" b="1" spc="-135" dirty="0">
                <a:latin typeface="Century Gothic" panose="020B0502020202020204" pitchFamily="34" charset="0"/>
                <a:cs typeface="Tahoma"/>
              </a:rPr>
              <a:t>/</a:t>
            </a:r>
            <a:r>
              <a:rPr sz="1100" b="1" spc="-105" dirty="0">
                <a:latin typeface="Century Gothic" panose="020B0502020202020204" pitchFamily="34" charset="0"/>
                <a:cs typeface="Tahoma"/>
              </a:rPr>
              <a:t>KBP</a:t>
            </a:r>
            <a:r>
              <a:rPr sz="1100" b="1" spc="-35" dirty="0">
                <a:latin typeface="Century Gothic" panose="020B0502020202020204" pitchFamily="34" charset="0"/>
                <a:cs typeface="Tahoma"/>
              </a:rPr>
              <a:t>N </a:t>
            </a:r>
            <a:r>
              <a:rPr sz="1100" b="1" spc="-15" dirty="0">
                <a:latin typeface="Century Gothic" panose="020B0502020202020204" pitchFamily="34" charset="0"/>
                <a:cs typeface="Tahoma"/>
              </a:rPr>
              <a:t>No.</a:t>
            </a:r>
            <a:r>
              <a:rPr sz="1100" b="1" spc="-20" dirty="0">
                <a:latin typeface="Century Gothic" panose="020B0502020202020204" pitchFamily="34" charset="0"/>
                <a:cs typeface="Tahoma"/>
              </a:rPr>
              <a:t> </a:t>
            </a:r>
            <a:r>
              <a:rPr sz="1100" b="1" spc="-85" dirty="0">
                <a:latin typeface="Century Gothic" panose="020B0502020202020204" pitchFamily="34" charset="0"/>
                <a:cs typeface="Tahoma"/>
              </a:rPr>
              <a:t>17</a:t>
            </a:r>
            <a:r>
              <a:rPr sz="1100" b="1" spc="-135" dirty="0">
                <a:latin typeface="Century Gothic" panose="020B0502020202020204" pitchFamily="34" charset="0"/>
                <a:cs typeface="Tahoma"/>
              </a:rPr>
              <a:t>/</a:t>
            </a:r>
            <a:r>
              <a:rPr sz="1100" b="1" spc="-85" dirty="0">
                <a:latin typeface="Century Gothic" panose="020B0502020202020204" pitchFamily="34" charset="0"/>
                <a:cs typeface="Tahoma"/>
              </a:rPr>
              <a:t>2</a:t>
            </a:r>
            <a:r>
              <a:rPr sz="1100" b="1" spc="-95" dirty="0">
                <a:latin typeface="Century Gothic" panose="020B0502020202020204" pitchFamily="34" charset="0"/>
                <a:cs typeface="Tahoma"/>
              </a:rPr>
              <a:t>01</a:t>
            </a:r>
            <a:r>
              <a:rPr sz="1100" b="1" spc="-55" dirty="0">
                <a:latin typeface="Century Gothic" panose="020B0502020202020204" pitchFamily="34" charset="0"/>
                <a:cs typeface="Tahoma"/>
              </a:rPr>
              <a:t>6</a:t>
            </a:r>
            <a:endParaRPr lang="en-US" sz="1100" b="1" spc="-55" dirty="0">
              <a:latin typeface="Century Gothic" panose="020B0502020202020204" pitchFamily="34" charset="0"/>
              <a:cs typeface="Tahoma"/>
            </a:endParaRPr>
          </a:p>
          <a:p>
            <a:pPr marL="12700" marR="200660" algn="just">
              <a:lnSpc>
                <a:spcPct val="100000"/>
              </a:lnSpc>
              <a:spcBef>
                <a:spcPts val="105"/>
              </a:spcBef>
            </a:pPr>
            <a:r>
              <a:rPr sz="1100" spc="25" dirty="0" err="1">
                <a:latin typeface="Century Gothic" panose="020B0502020202020204" pitchFamily="34" charset="0"/>
                <a:cs typeface="Verdana"/>
              </a:rPr>
              <a:t>Penataan</a:t>
            </a:r>
            <a:r>
              <a:rPr sz="1100" spc="-114" dirty="0">
                <a:latin typeface="Century Gothic" panose="020B0502020202020204" pitchFamily="34" charset="0"/>
                <a:cs typeface="Verdana"/>
              </a:rPr>
              <a:t> </a:t>
            </a:r>
            <a:r>
              <a:rPr sz="1100" spc="5" dirty="0">
                <a:latin typeface="Century Gothic" panose="020B0502020202020204" pitchFamily="34" charset="0"/>
                <a:cs typeface="Verdana"/>
              </a:rPr>
              <a:t>Pertanahan</a:t>
            </a:r>
            <a:r>
              <a:rPr sz="1100" spc="-114" dirty="0">
                <a:latin typeface="Century Gothic" panose="020B0502020202020204" pitchFamily="34" charset="0"/>
                <a:cs typeface="Verdana"/>
              </a:rPr>
              <a:t> </a:t>
            </a:r>
            <a:r>
              <a:rPr sz="1100" spc="-10" dirty="0">
                <a:latin typeface="Century Gothic" panose="020B0502020202020204" pitchFamily="34" charset="0"/>
                <a:cs typeface="Verdana"/>
              </a:rPr>
              <a:t>di</a:t>
            </a:r>
            <a:r>
              <a:rPr sz="1100" spc="-90" dirty="0">
                <a:latin typeface="Century Gothic" panose="020B0502020202020204" pitchFamily="34" charset="0"/>
                <a:cs typeface="Verdana"/>
              </a:rPr>
              <a:t> </a:t>
            </a:r>
            <a:r>
              <a:rPr sz="1100" spc="-20" dirty="0">
                <a:latin typeface="Century Gothic" panose="020B0502020202020204" pitchFamily="34" charset="0"/>
                <a:cs typeface="Verdana"/>
              </a:rPr>
              <a:t>Wilayah</a:t>
            </a:r>
            <a:r>
              <a:rPr sz="1100" spc="-100" dirty="0">
                <a:latin typeface="Century Gothic" panose="020B0502020202020204" pitchFamily="34" charset="0"/>
                <a:cs typeface="Verdana"/>
              </a:rPr>
              <a:t> </a:t>
            </a:r>
            <a:r>
              <a:rPr sz="1100" spc="-80" dirty="0">
                <a:latin typeface="Century Gothic" panose="020B0502020202020204" pitchFamily="34" charset="0"/>
                <a:cs typeface="Verdana"/>
              </a:rPr>
              <a:t>Pesisir </a:t>
            </a:r>
            <a:r>
              <a:rPr sz="1100" spc="-370" dirty="0">
                <a:latin typeface="Century Gothic" panose="020B0502020202020204" pitchFamily="34" charset="0"/>
                <a:cs typeface="Verdana"/>
              </a:rPr>
              <a:t> </a:t>
            </a:r>
            <a:r>
              <a:rPr sz="1100" spc="-15" dirty="0">
                <a:latin typeface="Century Gothic" panose="020B0502020202020204" pitchFamily="34" charset="0"/>
                <a:cs typeface="Verdana"/>
              </a:rPr>
              <a:t>d</a:t>
            </a:r>
            <a:r>
              <a:rPr sz="1100" dirty="0">
                <a:latin typeface="Century Gothic" panose="020B0502020202020204" pitchFamily="34" charset="0"/>
                <a:cs typeface="Verdana"/>
              </a:rPr>
              <a:t>i</a:t>
            </a:r>
            <a:r>
              <a:rPr sz="1100" spc="-80" dirty="0">
                <a:latin typeface="Century Gothic" panose="020B0502020202020204" pitchFamily="34" charset="0"/>
                <a:cs typeface="Verdana"/>
              </a:rPr>
              <a:t>l</a:t>
            </a:r>
            <a:r>
              <a:rPr sz="1100" spc="90" dirty="0">
                <a:latin typeface="Century Gothic" panose="020B0502020202020204" pitchFamily="34" charset="0"/>
                <a:cs typeface="Verdana"/>
              </a:rPr>
              <a:t>a</a:t>
            </a:r>
            <a:r>
              <a:rPr sz="1100" spc="-30" dirty="0">
                <a:latin typeface="Century Gothic" panose="020B0502020202020204" pitchFamily="34" charset="0"/>
                <a:cs typeface="Verdana"/>
              </a:rPr>
              <a:t>kukan</a:t>
            </a:r>
            <a:r>
              <a:rPr sz="1100" spc="-125" dirty="0">
                <a:latin typeface="Century Gothic" panose="020B0502020202020204" pitchFamily="34" charset="0"/>
                <a:cs typeface="Verdana"/>
              </a:rPr>
              <a:t> </a:t>
            </a:r>
            <a:r>
              <a:rPr sz="1100" spc="45" dirty="0">
                <a:latin typeface="Century Gothic" panose="020B0502020202020204" pitchFamily="34" charset="0"/>
                <a:cs typeface="Verdana"/>
              </a:rPr>
              <a:t>deng</a:t>
            </a:r>
            <a:r>
              <a:rPr sz="1100" spc="50" dirty="0">
                <a:latin typeface="Century Gothic" panose="020B0502020202020204" pitchFamily="34" charset="0"/>
                <a:cs typeface="Verdana"/>
              </a:rPr>
              <a:t>a</a:t>
            </a:r>
            <a:r>
              <a:rPr sz="1100" spc="-25" dirty="0">
                <a:latin typeface="Century Gothic" panose="020B0502020202020204" pitchFamily="34" charset="0"/>
                <a:cs typeface="Verdana"/>
              </a:rPr>
              <a:t>n</a:t>
            </a:r>
            <a:r>
              <a:rPr sz="1100" spc="-110" dirty="0">
                <a:latin typeface="Century Gothic" panose="020B0502020202020204" pitchFamily="34" charset="0"/>
                <a:cs typeface="Verdana"/>
              </a:rPr>
              <a:t> </a:t>
            </a:r>
            <a:r>
              <a:rPr sz="1100" spc="60" dirty="0">
                <a:latin typeface="Century Gothic" panose="020B0502020202020204" pitchFamily="34" charset="0"/>
                <a:cs typeface="Verdana"/>
              </a:rPr>
              <a:t>pe</a:t>
            </a:r>
            <a:r>
              <a:rPr sz="1100" spc="-40" dirty="0">
                <a:latin typeface="Century Gothic" panose="020B0502020202020204" pitchFamily="34" charset="0"/>
                <a:cs typeface="Verdana"/>
              </a:rPr>
              <a:t>m</a:t>
            </a:r>
            <a:r>
              <a:rPr sz="1100" spc="60" dirty="0">
                <a:latin typeface="Century Gothic" panose="020B0502020202020204" pitchFamily="34" charset="0"/>
                <a:cs typeface="Verdana"/>
              </a:rPr>
              <a:t>be</a:t>
            </a:r>
            <a:r>
              <a:rPr sz="1100" spc="-140" dirty="0">
                <a:latin typeface="Century Gothic" panose="020B0502020202020204" pitchFamily="34" charset="0"/>
                <a:cs typeface="Verdana"/>
              </a:rPr>
              <a:t>r</a:t>
            </a:r>
            <a:r>
              <a:rPr sz="1100" spc="-80" dirty="0">
                <a:latin typeface="Century Gothic" panose="020B0502020202020204" pitchFamily="34" charset="0"/>
                <a:cs typeface="Verdana"/>
              </a:rPr>
              <a:t>i</a:t>
            </a:r>
            <a:r>
              <a:rPr sz="1100" spc="25" dirty="0">
                <a:latin typeface="Century Gothic" panose="020B0502020202020204" pitchFamily="34" charset="0"/>
                <a:cs typeface="Verdana"/>
              </a:rPr>
              <a:t>a</a:t>
            </a:r>
            <a:r>
              <a:rPr sz="1100" spc="35" dirty="0">
                <a:latin typeface="Century Gothic" panose="020B0502020202020204" pitchFamily="34" charset="0"/>
                <a:cs typeface="Verdana"/>
              </a:rPr>
              <a:t>n</a:t>
            </a:r>
            <a:r>
              <a:rPr sz="1100" spc="-120" dirty="0">
                <a:latin typeface="Century Gothic" panose="020B0502020202020204" pitchFamily="34" charset="0"/>
                <a:cs typeface="Verdana"/>
              </a:rPr>
              <a:t> </a:t>
            </a:r>
            <a:r>
              <a:rPr sz="1100" spc="-30" dirty="0">
                <a:latin typeface="Century Gothic" panose="020B0502020202020204" pitchFamily="34" charset="0"/>
                <a:cs typeface="Verdana"/>
              </a:rPr>
              <a:t>Hak</a:t>
            </a:r>
            <a:r>
              <a:rPr sz="1100" spc="-105" dirty="0">
                <a:latin typeface="Century Gothic" panose="020B0502020202020204" pitchFamily="34" charset="0"/>
                <a:cs typeface="Verdana"/>
              </a:rPr>
              <a:t> </a:t>
            </a:r>
            <a:r>
              <a:rPr sz="1100" spc="35" dirty="0">
                <a:latin typeface="Century Gothic" panose="020B0502020202020204" pitchFamily="34" charset="0"/>
                <a:cs typeface="Verdana"/>
              </a:rPr>
              <a:t>A</a:t>
            </a:r>
            <a:r>
              <a:rPr sz="1100" spc="-35" dirty="0">
                <a:latin typeface="Century Gothic" panose="020B0502020202020204" pitchFamily="34" charset="0"/>
                <a:cs typeface="Verdana"/>
              </a:rPr>
              <a:t>tas  </a:t>
            </a:r>
            <a:r>
              <a:rPr sz="1100" spc="-15" dirty="0">
                <a:latin typeface="Century Gothic" panose="020B0502020202020204" pitchFamily="34" charset="0"/>
                <a:cs typeface="Verdana"/>
              </a:rPr>
              <a:t>Tan</a:t>
            </a:r>
            <a:r>
              <a:rPr sz="1100" spc="-10" dirty="0">
                <a:latin typeface="Century Gothic" panose="020B0502020202020204" pitchFamily="34" charset="0"/>
                <a:cs typeface="Verdana"/>
              </a:rPr>
              <a:t>a</a:t>
            </a:r>
            <a:r>
              <a:rPr sz="1100" spc="-25" dirty="0">
                <a:latin typeface="Century Gothic" panose="020B0502020202020204" pitchFamily="34" charset="0"/>
                <a:cs typeface="Verdana"/>
              </a:rPr>
              <a:t>h</a:t>
            </a:r>
            <a:r>
              <a:rPr sz="1100" spc="-100" dirty="0">
                <a:latin typeface="Century Gothic" panose="020B0502020202020204" pitchFamily="34" charset="0"/>
                <a:cs typeface="Verdana"/>
              </a:rPr>
              <a:t> </a:t>
            </a:r>
            <a:r>
              <a:rPr sz="1100" spc="65" dirty="0">
                <a:latin typeface="Century Gothic" panose="020B0502020202020204" pitchFamily="34" charset="0"/>
                <a:cs typeface="Verdana"/>
              </a:rPr>
              <a:t>p</a:t>
            </a:r>
            <a:r>
              <a:rPr sz="1100" spc="90" dirty="0">
                <a:latin typeface="Century Gothic" panose="020B0502020202020204" pitchFamily="34" charset="0"/>
                <a:cs typeface="Verdana"/>
              </a:rPr>
              <a:t>a</a:t>
            </a:r>
            <a:r>
              <a:rPr sz="1100" spc="75" dirty="0">
                <a:latin typeface="Century Gothic" panose="020B0502020202020204" pitchFamily="34" charset="0"/>
                <a:cs typeface="Verdana"/>
              </a:rPr>
              <a:t>d</a:t>
            </a:r>
            <a:r>
              <a:rPr sz="1100" spc="80" dirty="0">
                <a:latin typeface="Century Gothic" panose="020B0502020202020204" pitchFamily="34" charset="0"/>
                <a:cs typeface="Verdana"/>
              </a:rPr>
              <a:t>a</a:t>
            </a:r>
            <a:r>
              <a:rPr sz="1100" spc="-110" dirty="0">
                <a:latin typeface="Century Gothic" panose="020B0502020202020204" pitchFamily="34" charset="0"/>
                <a:cs typeface="Verdana"/>
              </a:rPr>
              <a:t> </a:t>
            </a:r>
            <a:r>
              <a:rPr sz="1100" spc="-195" dirty="0">
                <a:latin typeface="Century Gothic" panose="020B0502020202020204" pitchFamily="34" charset="0"/>
                <a:cs typeface="Verdana"/>
              </a:rPr>
              <a:t>:</a:t>
            </a:r>
            <a:endParaRPr sz="1100" dirty="0">
              <a:latin typeface="Century Gothic" panose="020B0502020202020204" pitchFamily="34" charset="0"/>
              <a:cs typeface="Verdana"/>
            </a:endParaRPr>
          </a:p>
          <a:p>
            <a:pPr marL="183515" indent="-171450" algn="just">
              <a:lnSpc>
                <a:spcPct val="100000"/>
              </a:lnSpc>
              <a:buAutoNum type="alphaLcPeriod"/>
              <a:tabLst>
                <a:tab pos="184150" algn="l"/>
              </a:tabLst>
            </a:pPr>
            <a:r>
              <a:rPr sz="1100" spc="75" dirty="0">
                <a:latin typeface="Century Gothic" panose="020B0502020202020204" pitchFamily="34" charset="0"/>
                <a:cs typeface="Verdana"/>
              </a:rPr>
              <a:t>pa</a:t>
            </a:r>
            <a:r>
              <a:rPr sz="1100" spc="-55" dirty="0">
                <a:latin typeface="Century Gothic" panose="020B0502020202020204" pitchFamily="34" charset="0"/>
                <a:cs typeface="Verdana"/>
              </a:rPr>
              <a:t>n</a:t>
            </a:r>
            <a:r>
              <a:rPr sz="1100" spc="-40" dirty="0">
                <a:latin typeface="Century Gothic" panose="020B0502020202020204" pitchFamily="34" charset="0"/>
                <a:cs typeface="Verdana"/>
              </a:rPr>
              <a:t>t</a:t>
            </a:r>
            <a:r>
              <a:rPr sz="1100" dirty="0">
                <a:latin typeface="Century Gothic" panose="020B0502020202020204" pitchFamily="34" charset="0"/>
                <a:cs typeface="Verdana"/>
              </a:rPr>
              <a:t>a</a:t>
            </a:r>
            <a:r>
              <a:rPr sz="1100" spc="5" dirty="0">
                <a:latin typeface="Century Gothic" panose="020B0502020202020204" pitchFamily="34" charset="0"/>
                <a:cs typeface="Verdana"/>
              </a:rPr>
              <a:t>i</a:t>
            </a:r>
            <a:r>
              <a:rPr sz="1100" spc="-195" dirty="0">
                <a:latin typeface="Century Gothic" panose="020B0502020202020204" pitchFamily="34" charset="0"/>
                <a:cs typeface="Verdana"/>
              </a:rPr>
              <a:t>;</a:t>
            </a:r>
            <a:r>
              <a:rPr sz="1100" spc="-105" dirty="0">
                <a:latin typeface="Century Gothic" panose="020B0502020202020204" pitchFamily="34" charset="0"/>
                <a:cs typeface="Verdana"/>
              </a:rPr>
              <a:t> </a:t>
            </a:r>
            <a:r>
              <a:rPr sz="1100" spc="40" dirty="0">
                <a:latin typeface="Century Gothic" panose="020B0502020202020204" pitchFamily="34" charset="0"/>
                <a:cs typeface="Verdana"/>
              </a:rPr>
              <a:t>dan</a:t>
            </a:r>
            <a:endParaRPr sz="1100" dirty="0">
              <a:latin typeface="Century Gothic" panose="020B0502020202020204" pitchFamily="34" charset="0"/>
              <a:cs typeface="Verdana"/>
            </a:endParaRPr>
          </a:p>
          <a:p>
            <a:pPr marL="191135" marR="5080" indent="-179070" algn="just">
              <a:lnSpc>
                <a:spcPct val="100000"/>
              </a:lnSpc>
              <a:buAutoNum type="alphaLcPeriod"/>
              <a:tabLst>
                <a:tab pos="184150" algn="l"/>
              </a:tabLst>
            </a:pPr>
            <a:r>
              <a:rPr sz="1100" spc="60" dirty="0">
                <a:latin typeface="Century Gothic" panose="020B0502020202020204" pitchFamily="34" charset="0"/>
                <a:cs typeface="Verdana"/>
              </a:rPr>
              <a:t>pe</a:t>
            </a:r>
            <a:r>
              <a:rPr sz="1100" spc="-140" dirty="0">
                <a:latin typeface="Century Gothic" panose="020B0502020202020204" pitchFamily="34" charset="0"/>
                <a:cs typeface="Verdana"/>
              </a:rPr>
              <a:t>r</a:t>
            </a:r>
            <a:r>
              <a:rPr sz="1100" dirty="0">
                <a:latin typeface="Century Gothic" panose="020B0502020202020204" pitchFamily="34" charset="0"/>
                <a:cs typeface="Verdana"/>
              </a:rPr>
              <a:t>a</a:t>
            </a:r>
            <a:r>
              <a:rPr sz="1100" spc="5" dirty="0">
                <a:latin typeface="Century Gothic" panose="020B0502020202020204" pitchFamily="34" charset="0"/>
                <a:cs typeface="Verdana"/>
              </a:rPr>
              <a:t>i</a:t>
            </a:r>
            <a:r>
              <a:rPr sz="1100" spc="-140" dirty="0">
                <a:latin typeface="Century Gothic" panose="020B0502020202020204" pitchFamily="34" charset="0"/>
                <a:cs typeface="Verdana"/>
              </a:rPr>
              <a:t>r</a:t>
            </a:r>
            <a:r>
              <a:rPr sz="1100" spc="75" dirty="0">
                <a:latin typeface="Century Gothic" panose="020B0502020202020204" pitchFamily="34" charset="0"/>
                <a:cs typeface="Verdana"/>
              </a:rPr>
              <a:t>a</a:t>
            </a:r>
            <a:r>
              <a:rPr sz="1100" spc="-25" dirty="0">
                <a:latin typeface="Century Gothic" panose="020B0502020202020204" pitchFamily="34" charset="0"/>
                <a:cs typeface="Verdana"/>
              </a:rPr>
              <a:t>n</a:t>
            </a:r>
            <a:r>
              <a:rPr sz="1100" spc="-110" dirty="0">
                <a:latin typeface="Century Gothic" panose="020B0502020202020204" pitchFamily="34" charset="0"/>
                <a:cs typeface="Verdana"/>
              </a:rPr>
              <a:t> </a:t>
            </a:r>
            <a:r>
              <a:rPr sz="1100" spc="60" dirty="0">
                <a:latin typeface="Century Gothic" panose="020B0502020202020204" pitchFamily="34" charset="0"/>
                <a:cs typeface="Verdana"/>
              </a:rPr>
              <a:t>pe</a:t>
            </a:r>
            <a:r>
              <a:rPr sz="1100" spc="-145" dirty="0">
                <a:latin typeface="Century Gothic" panose="020B0502020202020204" pitchFamily="34" charset="0"/>
                <a:cs typeface="Verdana"/>
              </a:rPr>
              <a:t>s</a:t>
            </a:r>
            <a:r>
              <a:rPr sz="1100" spc="-80" dirty="0">
                <a:latin typeface="Century Gothic" panose="020B0502020202020204" pitchFamily="34" charset="0"/>
                <a:cs typeface="Verdana"/>
              </a:rPr>
              <a:t>i</a:t>
            </a:r>
            <a:r>
              <a:rPr sz="1100" spc="-145" dirty="0">
                <a:latin typeface="Century Gothic" panose="020B0502020202020204" pitchFamily="34" charset="0"/>
                <a:cs typeface="Verdana"/>
              </a:rPr>
              <a:t>s</a:t>
            </a:r>
            <a:r>
              <a:rPr sz="1100" spc="-80" dirty="0">
                <a:latin typeface="Century Gothic" panose="020B0502020202020204" pitchFamily="34" charset="0"/>
                <a:cs typeface="Verdana"/>
              </a:rPr>
              <a:t>i</a:t>
            </a:r>
            <a:r>
              <a:rPr sz="1100" spc="-140" dirty="0">
                <a:latin typeface="Century Gothic" panose="020B0502020202020204" pitchFamily="34" charset="0"/>
                <a:cs typeface="Verdana"/>
              </a:rPr>
              <a:t>r</a:t>
            </a:r>
            <a:r>
              <a:rPr sz="1100" spc="-130" dirty="0">
                <a:latin typeface="Century Gothic" panose="020B0502020202020204" pitchFamily="34" charset="0"/>
                <a:cs typeface="Verdana"/>
              </a:rPr>
              <a:t> </a:t>
            </a:r>
            <a:r>
              <a:rPr sz="1100" spc="-65" dirty="0">
                <a:latin typeface="Century Gothic" panose="020B0502020202020204" pitchFamily="34" charset="0"/>
                <a:cs typeface="Verdana"/>
              </a:rPr>
              <a:t>y</a:t>
            </a:r>
            <a:r>
              <a:rPr sz="1100" spc="35" dirty="0">
                <a:latin typeface="Century Gothic" panose="020B0502020202020204" pitchFamily="34" charset="0"/>
                <a:cs typeface="Verdana"/>
              </a:rPr>
              <a:t>an</a:t>
            </a:r>
            <a:r>
              <a:rPr sz="1100" spc="40" dirty="0">
                <a:latin typeface="Century Gothic" panose="020B0502020202020204" pitchFamily="34" charset="0"/>
                <a:cs typeface="Verdana"/>
              </a:rPr>
              <a:t>g</a:t>
            </a:r>
            <a:r>
              <a:rPr sz="1100" spc="-100" dirty="0">
                <a:latin typeface="Century Gothic" panose="020B0502020202020204" pitchFamily="34" charset="0"/>
                <a:cs typeface="Verdana"/>
              </a:rPr>
              <a:t> </a:t>
            </a:r>
            <a:r>
              <a:rPr sz="1100" spc="-15" dirty="0">
                <a:latin typeface="Century Gothic" panose="020B0502020202020204" pitchFamily="34" charset="0"/>
                <a:cs typeface="Verdana"/>
              </a:rPr>
              <a:t>d</a:t>
            </a:r>
            <a:r>
              <a:rPr sz="1100" dirty="0">
                <a:latin typeface="Century Gothic" panose="020B0502020202020204" pitchFamily="34" charset="0"/>
                <a:cs typeface="Verdana"/>
              </a:rPr>
              <a:t>i</a:t>
            </a:r>
            <a:r>
              <a:rPr sz="1100" spc="-75" dirty="0">
                <a:latin typeface="Century Gothic" panose="020B0502020202020204" pitchFamily="34" charset="0"/>
                <a:cs typeface="Verdana"/>
              </a:rPr>
              <a:t>ukur</a:t>
            </a:r>
            <a:r>
              <a:rPr sz="1100" spc="-120" dirty="0">
                <a:latin typeface="Century Gothic" panose="020B0502020202020204" pitchFamily="34" charset="0"/>
                <a:cs typeface="Verdana"/>
              </a:rPr>
              <a:t> </a:t>
            </a:r>
            <a:r>
              <a:rPr sz="1100" spc="5" dirty="0">
                <a:latin typeface="Century Gothic" panose="020B0502020202020204" pitchFamily="34" charset="0"/>
                <a:cs typeface="Verdana"/>
              </a:rPr>
              <a:t>dar</a:t>
            </a:r>
            <a:r>
              <a:rPr sz="1100" spc="-85" dirty="0">
                <a:latin typeface="Century Gothic" panose="020B0502020202020204" pitchFamily="34" charset="0"/>
                <a:cs typeface="Verdana"/>
              </a:rPr>
              <a:t>i</a:t>
            </a:r>
            <a:r>
              <a:rPr sz="1100" spc="-114" dirty="0">
                <a:latin typeface="Century Gothic" panose="020B0502020202020204" pitchFamily="34" charset="0"/>
                <a:cs typeface="Verdana"/>
              </a:rPr>
              <a:t> </a:t>
            </a:r>
            <a:r>
              <a:rPr sz="1100" spc="5" dirty="0">
                <a:latin typeface="Century Gothic" panose="020B0502020202020204" pitchFamily="34" charset="0"/>
                <a:cs typeface="Verdana"/>
              </a:rPr>
              <a:t>gar</a:t>
            </a:r>
            <a:r>
              <a:rPr sz="1100" spc="-80" dirty="0">
                <a:latin typeface="Century Gothic" panose="020B0502020202020204" pitchFamily="34" charset="0"/>
                <a:cs typeface="Verdana"/>
              </a:rPr>
              <a:t>i</a:t>
            </a:r>
            <a:r>
              <a:rPr sz="1100" spc="-114" dirty="0">
                <a:latin typeface="Century Gothic" panose="020B0502020202020204" pitchFamily="34" charset="0"/>
                <a:cs typeface="Verdana"/>
              </a:rPr>
              <a:t>s  </a:t>
            </a:r>
            <a:r>
              <a:rPr sz="1100" spc="75" dirty="0">
                <a:latin typeface="Century Gothic" panose="020B0502020202020204" pitchFamily="34" charset="0"/>
                <a:cs typeface="Verdana"/>
              </a:rPr>
              <a:t>pa</a:t>
            </a:r>
            <a:r>
              <a:rPr sz="1100" spc="-55" dirty="0">
                <a:latin typeface="Century Gothic" panose="020B0502020202020204" pitchFamily="34" charset="0"/>
                <a:cs typeface="Verdana"/>
              </a:rPr>
              <a:t>n</a:t>
            </a:r>
            <a:r>
              <a:rPr sz="1100" spc="-40" dirty="0">
                <a:latin typeface="Century Gothic" panose="020B0502020202020204" pitchFamily="34" charset="0"/>
                <a:cs typeface="Verdana"/>
              </a:rPr>
              <a:t>t</a:t>
            </a:r>
            <a:r>
              <a:rPr sz="1100" dirty="0">
                <a:latin typeface="Century Gothic" panose="020B0502020202020204" pitchFamily="34" charset="0"/>
                <a:cs typeface="Verdana"/>
              </a:rPr>
              <a:t>ai</a:t>
            </a:r>
            <a:r>
              <a:rPr sz="1100" spc="-90" dirty="0">
                <a:latin typeface="Century Gothic" panose="020B0502020202020204" pitchFamily="34" charset="0"/>
                <a:cs typeface="Verdana"/>
              </a:rPr>
              <a:t> </a:t>
            </a:r>
            <a:r>
              <a:rPr sz="1100" spc="-20" dirty="0">
                <a:latin typeface="Century Gothic" panose="020B0502020202020204" pitchFamily="34" charset="0"/>
                <a:cs typeface="Verdana"/>
              </a:rPr>
              <a:t>kear</a:t>
            </a:r>
            <a:r>
              <a:rPr sz="1100" spc="25" dirty="0">
                <a:latin typeface="Century Gothic" panose="020B0502020202020204" pitchFamily="34" charset="0"/>
                <a:cs typeface="Verdana"/>
              </a:rPr>
              <a:t>a</a:t>
            </a:r>
            <a:r>
              <a:rPr sz="1100" spc="35" dirty="0">
                <a:latin typeface="Century Gothic" panose="020B0502020202020204" pitchFamily="34" charset="0"/>
                <a:cs typeface="Verdana"/>
              </a:rPr>
              <a:t>h</a:t>
            </a:r>
            <a:r>
              <a:rPr sz="1100" spc="-125" dirty="0">
                <a:latin typeface="Century Gothic" panose="020B0502020202020204" pitchFamily="34" charset="0"/>
                <a:cs typeface="Verdana"/>
              </a:rPr>
              <a:t> </a:t>
            </a:r>
            <a:r>
              <a:rPr sz="1100" spc="-80" dirty="0">
                <a:latin typeface="Century Gothic" panose="020B0502020202020204" pitchFamily="34" charset="0"/>
                <a:cs typeface="Verdana"/>
              </a:rPr>
              <a:t>l</a:t>
            </a:r>
            <a:r>
              <a:rPr sz="1100" spc="-5" dirty="0">
                <a:latin typeface="Century Gothic" panose="020B0502020202020204" pitchFamily="34" charset="0"/>
                <a:cs typeface="Verdana"/>
              </a:rPr>
              <a:t>au</a:t>
            </a:r>
            <a:r>
              <a:rPr sz="1100" dirty="0">
                <a:latin typeface="Century Gothic" panose="020B0502020202020204" pitchFamily="34" charset="0"/>
                <a:cs typeface="Verdana"/>
              </a:rPr>
              <a:t>t</a:t>
            </a:r>
            <a:r>
              <a:rPr sz="1100" spc="-100" dirty="0">
                <a:latin typeface="Century Gothic" panose="020B0502020202020204" pitchFamily="34" charset="0"/>
                <a:cs typeface="Verdana"/>
              </a:rPr>
              <a:t> </a:t>
            </a:r>
            <a:r>
              <a:rPr sz="1100" spc="-145" dirty="0">
                <a:latin typeface="Century Gothic" panose="020B0502020202020204" pitchFamily="34" charset="0"/>
                <a:cs typeface="Verdana"/>
              </a:rPr>
              <a:t>s</a:t>
            </a:r>
            <a:r>
              <a:rPr sz="1100" spc="50" dirty="0">
                <a:latin typeface="Century Gothic" panose="020B0502020202020204" pitchFamily="34" charset="0"/>
                <a:cs typeface="Verdana"/>
              </a:rPr>
              <a:t>amp</a:t>
            </a:r>
            <a:r>
              <a:rPr sz="1100" spc="45" dirty="0">
                <a:latin typeface="Century Gothic" panose="020B0502020202020204" pitchFamily="34" charset="0"/>
                <a:cs typeface="Verdana"/>
              </a:rPr>
              <a:t>a</a:t>
            </a:r>
            <a:r>
              <a:rPr sz="1100" spc="-85" dirty="0">
                <a:latin typeface="Century Gothic" panose="020B0502020202020204" pitchFamily="34" charset="0"/>
                <a:cs typeface="Verdana"/>
              </a:rPr>
              <a:t>i</a:t>
            </a:r>
            <a:r>
              <a:rPr sz="1100" spc="-105" dirty="0">
                <a:latin typeface="Century Gothic" panose="020B0502020202020204" pitchFamily="34" charset="0"/>
                <a:cs typeface="Verdana"/>
              </a:rPr>
              <a:t> </a:t>
            </a:r>
            <a:r>
              <a:rPr sz="1100" spc="-145" dirty="0">
                <a:latin typeface="Century Gothic" panose="020B0502020202020204" pitchFamily="34" charset="0"/>
                <a:cs typeface="Verdana"/>
              </a:rPr>
              <a:t>s</a:t>
            </a:r>
            <a:r>
              <a:rPr sz="1100" spc="-60" dirty="0">
                <a:latin typeface="Century Gothic" panose="020B0502020202020204" pitchFamily="34" charset="0"/>
                <a:cs typeface="Verdana"/>
              </a:rPr>
              <a:t>e</a:t>
            </a:r>
            <a:r>
              <a:rPr sz="1100" spc="-30" dirty="0">
                <a:latin typeface="Century Gothic" panose="020B0502020202020204" pitchFamily="34" charset="0"/>
                <a:cs typeface="Verdana"/>
              </a:rPr>
              <a:t>j</a:t>
            </a:r>
            <a:r>
              <a:rPr sz="1100" spc="10" dirty="0">
                <a:latin typeface="Century Gothic" panose="020B0502020202020204" pitchFamily="34" charset="0"/>
                <a:cs typeface="Verdana"/>
              </a:rPr>
              <a:t>au</a:t>
            </a:r>
            <a:r>
              <a:rPr sz="1100" spc="15" dirty="0">
                <a:latin typeface="Century Gothic" panose="020B0502020202020204" pitchFamily="34" charset="0"/>
                <a:cs typeface="Verdana"/>
              </a:rPr>
              <a:t>h</a:t>
            </a:r>
            <a:r>
              <a:rPr sz="1100" spc="-110" dirty="0">
                <a:latin typeface="Century Gothic" panose="020B0502020202020204" pitchFamily="34" charset="0"/>
                <a:cs typeface="Verdana"/>
              </a:rPr>
              <a:t> </a:t>
            </a:r>
            <a:r>
              <a:rPr sz="1100" spc="65" dirty="0">
                <a:latin typeface="Century Gothic" panose="020B0502020202020204" pitchFamily="34" charset="0"/>
                <a:cs typeface="Verdana"/>
              </a:rPr>
              <a:t>b</a:t>
            </a:r>
            <a:r>
              <a:rPr sz="1100" spc="90" dirty="0">
                <a:latin typeface="Century Gothic" panose="020B0502020202020204" pitchFamily="34" charset="0"/>
                <a:cs typeface="Verdana"/>
              </a:rPr>
              <a:t>a</a:t>
            </a:r>
            <a:r>
              <a:rPr sz="1100" spc="-35" dirty="0">
                <a:latin typeface="Century Gothic" panose="020B0502020202020204" pitchFamily="34" charset="0"/>
                <a:cs typeface="Verdana"/>
              </a:rPr>
              <a:t>tas  </a:t>
            </a:r>
            <a:r>
              <a:rPr sz="1100" spc="-80" dirty="0">
                <a:latin typeface="Century Gothic" panose="020B0502020202020204" pitchFamily="34" charset="0"/>
                <a:cs typeface="Verdana"/>
              </a:rPr>
              <a:t>l</a:t>
            </a:r>
            <a:r>
              <a:rPr sz="1100" spc="-5" dirty="0">
                <a:latin typeface="Century Gothic" panose="020B0502020202020204" pitchFamily="34" charset="0"/>
                <a:cs typeface="Verdana"/>
              </a:rPr>
              <a:t>au</a:t>
            </a:r>
            <a:r>
              <a:rPr sz="1100" dirty="0">
                <a:latin typeface="Century Gothic" panose="020B0502020202020204" pitchFamily="34" charset="0"/>
                <a:cs typeface="Verdana"/>
              </a:rPr>
              <a:t>t</a:t>
            </a:r>
            <a:r>
              <a:rPr sz="1100" spc="-100" dirty="0">
                <a:latin typeface="Century Gothic" panose="020B0502020202020204" pitchFamily="34" charset="0"/>
                <a:cs typeface="Verdana"/>
              </a:rPr>
              <a:t> </a:t>
            </a:r>
            <a:r>
              <a:rPr sz="1100" spc="5" dirty="0">
                <a:latin typeface="Century Gothic" panose="020B0502020202020204" pitchFamily="34" charset="0"/>
                <a:cs typeface="Verdana"/>
              </a:rPr>
              <a:t>w</a:t>
            </a:r>
            <a:r>
              <a:rPr sz="1100" spc="-80" dirty="0">
                <a:latin typeface="Century Gothic" panose="020B0502020202020204" pitchFamily="34" charset="0"/>
                <a:cs typeface="Verdana"/>
              </a:rPr>
              <a:t>il</a:t>
            </a:r>
            <a:r>
              <a:rPr sz="1100" spc="20" dirty="0">
                <a:latin typeface="Century Gothic" panose="020B0502020202020204" pitchFamily="34" charset="0"/>
                <a:cs typeface="Verdana"/>
              </a:rPr>
              <a:t>aya</a:t>
            </a:r>
            <a:r>
              <a:rPr sz="1100" spc="25" dirty="0">
                <a:latin typeface="Century Gothic" panose="020B0502020202020204" pitchFamily="34" charset="0"/>
                <a:cs typeface="Verdana"/>
              </a:rPr>
              <a:t>h</a:t>
            </a:r>
            <a:r>
              <a:rPr sz="1100" spc="-114" dirty="0">
                <a:latin typeface="Century Gothic" panose="020B0502020202020204" pitchFamily="34" charset="0"/>
                <a:cs typeface="Verdana"/>
              </a:rPr>
              <a:t> </a:t>
            </a:r>
            <a:r>
              <a:rPr sz="1100" spc="-50" dirty="0">
                <a:latin typeface="Century Gothic" panose="020B0502020202020204" pitchFamily="34" charset="0"/>
                <a:cs typeface="Verdana"/>
              </a:rPr>
              <a:t>p</a:t>
            </a:r>
            <a:r>
              <a:rPr sz="1100" spc="-25" dirty="0">
                <a:latin typeface="Century Gothic" panose="020B0502020202020204" pitchFamily="34" charset="0"/>
                <a:cs typeface="Verdana"/>
              </a:rPr>
              <a:t>r</a:t>
            </a:r>
            <a:r>
              <a:rPr sz="1100" spc="5" dirty="0">
                <a:latin typeface="Century Gothic" panose="020B0502020202020204" pitchFamily="34" charset="0"/>
                <a:cs typeface="Verdana"/>
              </a:rPr>
              <a:t>o</a:t>
            </a:r>
            <a:r>
              <a:rPr sz="1100" spc="10" dirty="0">
                <a:latin typeface="Century Gothic" panose="020B0502020202020204" pitchFamily="34" charset="0"/>
                <a:cs typeface="Verdana"/>
              </a:rPr>
              <a:t>v</a:t>
            </a:r>
            <a:r>
              <a:rPr sz="1100" spc="-80" dirty="0">
                <a:latin typeface="Century Gothic" panose="020B0502020202020204" pitchFamily="34" charset="0"/>
                <a:cs typeface="Verdana"/>
              </a:rPr>
              <a:t>i</a:t>
            </a:r>
            <a:r>
              <a:rPr sz="1100" spc="-85" dirty="0">
                <a:latin typeface="Century Gothic" panose="020B0502020202020204" pitchFamily="34" charset="0"/>
                <a:cs typeface="Verdana"/>
              </a:rPr>
              <a:t>nsi</a:t>
            </a:r>
            <a:endParaRPr sz="1100" dirty="0">
              <a:latin typeface="Century Gothic" panose="020B0502020202020204" pitchFamily="34" charset="0"/>
              <a:cs typeface="Verdana"/>
            </a:endParaRPr>
          </a:p>
        </p:txBody>
      </p:sp>
      <p:sp>
        <p:nvSpPr>
          <p:cNvPr id="12" name="object 17">
            <a:extLst>
              <a:ext uri="{FF2B5EF4-FFF2-40B4-BE49-F238E27FC236}">
                <a16:creationId xmlns:a16="http://schemas.microsoft.com/office/drawing/2014/main" id="{292639A4-A873-4B09-BF67-97315EB7F62E}"/>
              </a:ext>
            </a:extLst>
          </p:cNvPr>
          <p:cNvSpPr txBox="1"/>
          <p:nvPr/>
        </p:nvSpPr>
        <p:spPr>
          <a:xfrm>
            <a:off x="838413" y="1193147"/>
            <a:ext cx="2784819" cy="580287"/>
          </a:xfrm>
          <a:prstGeom prst="rect">
            <a:avLst/>
          </a:prstGeom>
        </p:spPr>
        <p:txBody>
          <a:bodyPr vert="horz" wrap="square" lIns="0" tIns="13335" rIns="0" bIns="0" rtlCol="0">
            <a:spAutoFit/>
          </a:bodyPr>
          <a:lstStyle/>
          <a:p>
            <a:pPr marL="12700" algn="ctr">
              <a:lnSpc>
                <a:spcPct val="100000"/>
              </a:lnSpc>
              <a:spcBef>
                <a:spcPts val="105"/>
              </a:spcBef>
            </a:pPr>
            <a:r>
              <a:rPr spc="45" dirty="0" err="1">
                <a:latin typeface="Century Gothic" panose="020B0502020202020204" pitchFamily="34" charset="0"/>
                <a:cs typeface="Verdana"/>
              </a:rPr>
              <a:t>P</a:t>
            </a:r>
            <a:r>
              <a:rPr spc="50" dirty="0" err="1">
                <a:latin typeface="Century Gothic" panose="020B0502020202020204" pitchFamily="34" charset="0"/>
                <a:cs typeface="Verdana"/>
              </a:rPr>
              <a:t>e</a:t>
            </a:r>
            <a:r>
              <a:rPr spc="-70" dirty="0" err="1">
                <a:latin typeface="Century Gothic" panose="020B0502020202020204" pitchFamily="34" charset="0"/>
                <a:cs typeface="Verdana"/>
              </a:rPr>
              <a:t>rme</a:t>
            </a:r>
            <a:r>
              <a:rPr spc="-45" dirty="0" err="1">
                <a:latin typeface="Century Gothic" panose="020B0502020202020204" pitchFamily="34" charset="0"/>
                <a:cs typeface="Verdana"/>
              </a:rPr>
              <a:t>n</a:t>
            </a:r>
            <a:r>
              <a:rPr lang="en-US" spc="-45" dirty="0">
                <a:latin typeface="Century Gothic" panose="020B0502020202020204" pitchFamily="34" charset="0"/>
                <a:cs typeface="Verdana"/>
              </a:rPr>
              <a:t> ATR/KBPN</a:t>
            </a:r>
            <a:endParaRPr lang="es-ES" spc="-170" dirty="0">
              <a:latin typeface="Century Gothic" panose="020B0502020202020204" pitchFamily="34" charset="0"/>
              <a:cs typeface="Verdana"/>
            </a:endParaRPr>
          </a:p>
          <a:p>
            <a:pPr marL="12700" algn="ctr">
              <a:lnSpc>
                <a:spcPct val="100000"/>
              </a:lnSpc>
              <a:spcBef>
                <a:spcPts val="105"/>
              </a:spcBef>
            </a:pPr>
            <a:r>
              <a:rPr lang="es-ES" spc="-30" dirty="0">
                <a:latin typeface="Century Gothic" panose="020B0502020202020204" pitchFamily="34" charset="0"/>
                <a:cs typeface="Verdana"/>
              </a:rPr>
              <a:t>No.</a:t>
            </a:r>
            <a:r>
              <a:rPr lang="es-ES" spc="-165" dirty="0">
                <a:latin typeface="Century Gothic" panose="020B0502020202020204" pitchFamily="34" charset="0"/>
                <a:cs typeface="Verdana"/>
              </a:rPr>
              <a:t> </a:t>
            </a:r>
            <a:r>
              <a:rPr lang="es-ES" spc="-170" dirty="0">
                <a:latin typeface="Century Gothic" panose="020B0502020202020204" pitchFamily="34" charset="0"/>
                <a:cs typeface="Verdana"/>
              </a:rPr>
              <a:t>1</a:t>
            </a:r>
            <a:r>
              <a:rPr lang="es-ES" spc="-160" dirty="0">
                <a:latin typeface="Century Gothic" panose="020B0502020202020204" pitchFamily="34" charset="0"/>
                <a:cs typeface="Verdana"/>
              </a:rPr>
              <a:t>7</a:t>
            </a:r>
            <a:r>
              <a:rPr lang="es-ES" spc="-100" dirty="0">
                <a:latin typeface="Century Gothic" panose="020B0502020202020204" pitchFamily="34" charset="0"/>
                <a:cs typeface="Verdana"/>
              </a:rPr>
              <a:t>/2</a:t>
            </a:r>
            <a:r>
              <a:rPr lang="es-ES" spc="-170" dirty="0">
                <a:latin typeface="Century Gothic" panose="020B0502020202020204" pitchFamily="34" charset="0"/>
                <a:cs typeface="Verdana"/>
              </a:rPr>
              <a:t>0</a:t>
            </a:r>
            <a:r>
              <a:rPr lang="es-ES" spc="-160" dirty="0">
                <a:latin typeface="Century Gothic" panose="020B0502020202020204" pitchFamily="34" charset="0"/>
                <a:cs typeface="Verdana"/>
              </a:rPr>
              <a:t>1</a:t>
            </a:r>
            <a:r>
              <a:rPr lang="es-ES" spc="-165" dirty="0">
                <a:latin typeface="Century Gothic" panose="020B0502020202020204" pitchFamily="34" charset="0"/>
                <a:cs typeface="Verdana"/>
              </a:rPr>
              <a:t>6</a:t>
            </a:r>
            <a:r>
              <a:rPr lang="es-ES" spc="-175" dirty="0">
                <a:latin typeface="Century Gothic" panose="020B0502020202020204" pitchFamily="34" charset="0"/>
                <a:cs typeface="Verdana"/>
              </a:rPr>
              <a:t> </a:t>
            </a:r>
            <a:r>
              <a:rPr lang="es-ES" spc="75" dirty="0">
                <a:latin typeface="Century Gothic" panose="020B0502020202020204" pitchFamily="34" charset="0"/>
                <a:cs typeface="Verdana"/>
              </a:rPr>
              <a:t>da</a:t>
            </a:r>
            <a:r>
              <a:rPr lang="es-ES" spc="85" dirty="0">
                <a:latin typeface="Century Gothic" panose="020B0502020202020204" pitchFamily="34" charset="0"/>
                <a:cs typeface="Verdana"/>
              </a:rPr>
              <a:t>n</a:t>
            </a:r>
            <a:r>
              <a:rPr lang="es-ES" spc="-160" dirty="0">
                <a:latin typeface="Century Gothic" panose="020B0502020202020204" pitchFamily="34" charset="0"/>
                <a:cs typeface="Verdana"/>
              </a:rPr>
              <a:t> </a:t>
            </a:r>
            <a:r>
              <a:rPr lang="es-ES" spc="-25" dirty="0">
                <a:latin typeface="Century Gothic" panose="020B0502020202020204" pitchFamily="34" charset="0"/>
                <a:cs typeface="Verdana"/>
              </a:rPr>
              <a:t>PP</a:t>
            </a:r>
            <a:r>
              <a:rPr lang="es-ES" spc="-150" dirty="0">
                <a:latin typeface="Century Gothic" panose="020B0502020202020204" pitchFamily="34" charset="0"/>
                <a:cs typeface="Verdana"/>
              </a:rPr>
              <a:t> </a:t>
            </a:r>
            <a:r>
              <a:rPr lang="es-ES" spc="-170" dirty="0">
                <a:latin typeface="Century Gothic" panose="020B0502020202020204" pitchFamily="34" charset="0"/>
                <a:cs typeface="Verdana"/>
              </a:rPr>
              <a:t>1</a:t>
            </a:r>
            <a:r>
              <a:rPr lang="es-ES" spc="-160" dirty="0">
                <a:latin typeface="Century Gothic" panose="020B0502020202020204" pitchFamily="34" charset="0"/>
                <a:cs typeface="Verdana"/>
              </a:rPr>
              <a:t>8</a:t>
            </a:r>
            <a:r>
              <a:rPr lang="es-ES" spc="-100" dirty="0">
                <a:latin typeface="Century Gothic" panose="020B0502020202020204" pitchFamily="34" charset="0"/>
                <a:cs typeface="Verdana"/>
              </a:rPr>
              <a:t>/2</a:t>
            </a:r>
            <a:r>
              <a:rPr lang="es-ES" spc="-170" dirty="0">
                <a:latin typeface="Century Gothic" panose="020B0502020202020204" pitchFamily="34" charset="0"/>
                <a:cs typeface="Verdana"/>
              </a:rPr>
              <a:t>0</a:t>
            </a:r>
            <a:r>
              <a:rPr lang="es-ES" spc="-160" dirty="0">
                <a:latin typeface="Century Gothic" panose="020B0502020202020204" pitchFamily="34" charset="0"/>
                <a:cs typeface="Verdana"/>
              </a:rPr>
              <a:t>2</a:t>
            </a:r>
            <a:r>
              <a:rPr lang="es-ES" spc="-165" dirty="0">
                <a:latin typeface="Century Gothic" panose="020B0502020202020204" pitchFamily="34" charset="0"/>
                <a:cs typeface="Verdana"/>
              </a:rPr>
              <a:t>1</a:t>
            </a:r>
            <a:endParaRPr lang="es-ES" dirty="0">
              <a:latin typeface="Century Gothic" panose="020B0502020202020204" pitchFamily="34" charset="0"/>
              <a:cs typeface="Verdana"/>
            </a:endParaRPr>
          </a:p>
        </p:txBody>
      </p:sp>
      <p:sp>
        <p:nvSpPr>
          <p:cNvPr id="13" name="object 18">
            <a:extLst>
              <a:ext uri="{FF2B5EF4-FFF2-40B4-BE49-F238E27FC236}">
                <a16:creationId xmlns:a16="http://schemas.microsoft.com/office/drawing/2014/main" id="{5F1EFA78-51BB-4037-ADF8-07809AEC35CB}"/>
              </a:ext>
            </a:extLst>
          </p:cNvPr>
          <p:cNvSpPr txBox="1"/>
          <p:nvPr/>
        </p:nvSpPr>
        <p:spPr>
          <a:xfrm>
            <a:off x="7056301" y="1253985"/>
            <a:ext cx="2163445" cy="2552622"/>
          </a:xfrm>
          <a:prstGeom prst="rect">
            <a:avLst/>
          </a:prstGeom>
        </p:spPr>
        <p:txBody>
          <a:bodyPr vert="horz" wrap="square" lIns="0" tIns="13335" rIns="0" bIns="0" rtlCol="0">
            <a:spAutoFit/>
          </a:bodyPr>
          <a:lstStyle/>
          <a:p>
            <a:pPr marL="283845" marR="74930" indent="-271780">
              <a:lnSpc>
                <a:spcPct val="100000"/>
              </a:lnSpc>
              <a:spcBef>
                <a:spcPts val="105"/>
              </a:spcBef>
              <a:buAutoNum type="alphaLcPeriod"/>
              <a:tabLst>
                <a:tab pos="283845" algn="l"/>
                <a:tab pos="284480" algn="l"/>
              </a:tabLst>
            </a:pPr>
            <a:r>
              <a:rPr sz="1100" spc="25" dirty="0">
                <a:latin typeface="Century Gothic" panose="020B0502020202020204" pitchFamily="34" charset="0"/>
                <a:cs typeface="Verdana"/>
              </a:rPr>
              <a:t>bang</a:t>
            </a:r>
            <a:r>
              <a:rPr sz="1100" spc="20"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25" dirty="0">
                <a:latin typeface="Century Gothic" panose="020B0502020202020204" pitchFamily="34" charset="0"/>
                <a:cs typeface="Verdana"/>
              </a:rPr>
              <a:t>a</a:t>
            </a:r>
            <a:r>
              <a:rPr sz="1100" spc="35" dirty="0">
                <a:latin typeface="Century Gothic" panose="020B0502020202020204" pitchFamily="34" charset="0"/>
                <a:cs typeface="Verdana"/>
              </a:rPr>
              <a:t>n</a:t>
            </a:r>
            <a:r>
              <a:rPr sz="1100" spc="-125" dirty="0">
                <a:latin typeface="Century Gothic" panose="020B0502020202020204" pitchFamily="34" charset="0"/>
                <a:cs typeface="Verdana"/>
              </a:rPr>
              <a:t> </a:t>
            </a:r>
            <a:r>
              <a:rPr sz="1100" spc="-75" dirty="0">
                <a:latin typeface="Century Gothic" panose="020B0502020202020204" pitchFamily="34" charset="0"/>
                <a:cs typeface="Verdana"/>
              </a:rPr>
              <a:t>y</a:t>
            </a:r>
            <a:r>
              <a:rPr sz="1100" spc="35" dirty="0">
                <a:latin typeface="Century Gothic" panose="020B0502020202020204" pitchFamily="34" charset="0"/>
                <a:cs typeface="Verdana"/>
              </a:rPr>
              <a:t>an</a:t>
            </a:r>
            <a:r>
              <a:rPr sz="1100" spc="40" dirty="0">
                <a:latin typeface="Century Gothic" panose="020B0502020202020204" pitchFamily="34" charset="0"/>
                <a:cs typeface="Verdana"/>
              </a:rPr>
              <a:t>g</a:t>
            </a:r>
            <a:r>
              <a:rPr sz="1100" spc="-85" dirty="0">
                <a:latin typeface="Century Gothic" panose="020B0502020202020204" pitchFamily="34" charset="0"/>
                <a:cs typeface="Verdana"/>
              </a:rPr>
              <a:t> </a:t>
            </a:r>
            <a:r>
              <a:rPr sz="1100" spc="60" dirty="0">
                <a:latin typeface="Century Gothic" panose="020B0502020202020204" pitchFamily="34" charset="0"/>
                <a:cs typeface="Verdana"/>
              </a:rPr>
              <a:t>d</a:t>
            </a:r>
            <a:r>
              <a:rPr sz="1100" spc="-80" dirty="0">
                <a:latin typeface="Century Gothic" panose="020B0502020202020204" pitchFamily="34" charset="0"/>
                <a:cs typeface="Verdana"/>
              </a:rPr>
              <a:t>i</a:t>
            </a:r>
            <a:r>
              <a:rPr sz="1100" spc="15" dirty="0">
                <a:latin typeface="Century Gothic" panose="020B0502020202020204" pitchFamily="34" charset="0"/>
                <a:cs typeface="Verdana"/>
              </a:rPr>
              <a:t>g</a:t>
            </a:r>
            <a:r>
              <a:rPr sz="1100" spc="5"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10" dirty="0">
                <a:latin typeface="Century Gothic" panose="020B0502020202020204" pitchFamily="34" charset="0"/>
                <a:cs typeface="Verdana"/>
              </a:rPr>
              <a:t>ak</a:t>
            </a:r>
            <a:r>
              <a:rPr sz="1100" spc="20" dirty="0">
                <a:latin typeface="Century Gothic" panose="020B0502020202020204" pitchFamily="34" charset="0"/>
                <a:cs typeface="Verdana"/>
              </a:rPr>
              <a:t>an  </a:t>
            </a:r>
            <a:r>
              <a:rPr sz="1100" spc="-35"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70" dirty="0">
                <a:latin typeface="Century Gothic" panose="020B0502020202020204" pitchFamily="34" charset="0"/>
                <a:cs typeface="Verdana"/>
              </a:rPr>
              <a:t>t</a:t>
            </a:r>
            <a:r>
              <a:rPr sz="1100" spc="-35" dirty="0">
                <a:latin typeface="Century Gothic" panose="020B0502020202020204" pitchFamily="34" charset="0"/>
                <a:cs typeface="Verdana"/>
              </a:rPr>
              <a:t>u</a:t>
            </a:r>
            <a:r>
              <a:rPr sz="1100" spc="-95" dirty="0">
                <a:latin typeface="Century Gothic" panose="020B0502020202020204" pitchFamily="34" charset="0"/>
                <a:cs typeface="Verdana"/>
              </a:rPr>
              <a:t>k </a:t>
            </a:r>
            <a:r>
              <a:rPr sz="1100" spc="-10" dirty="0">
                <a:latin typeface="Century Gothic" panose="020B0502020202020204" pitchFamily="34" charset="0"/>
                <a:cs typeface="Verdana"/>
              </a:rPr>
              <a:t>pe</a:t>
            </a:r>
            <a:r>
              <a:rPr sz="1100" spc="-15" dirty="0">
                <a:latin typeface="Century Gothic" panose="020B0502020202020204" pitchFamily="34" charset="0"/>
                <a:cs typeface="Verdana"/>
              </a:rPr>
              <a:t>r</a:t>
            </a:r>
            <a:r>
              <a:rPr sz="1100" spc="-70" dirty="0">
                <a:latin typeface="Century Gothic" panose="020B0502020202020204" pitchFamily="34" charset="0"/>
                <a:cs typeface="Verdana"/>
              </a:rPr>
              <a:t>t</a:t>
            </a:r>
            <a:r>
              <a:rPr sz="1100" spc="25" dirty="0">
                <a:latin typeface="Century Gothic" panose="020B0502020202020204" pitchFamily="34" charset="0"/>
                <a:cs typeface="Verdana"/>
              </a:rPr>
              <a:t>aha</a:t>
            </a:r>
            <a:r>
              <a:rPr sz="1100" spc="35" dirty="0">
                <a:latin typeface="Century Gothic" panose="020B0502020202020204" pitchFamily="34" charset="0"/>
                <a:cs typeface="Verdana"/>
              </a:rPr>
              <a:t>n</a:t>
            </a:r>
            <a:r>
              <a:rPr sz="1100" spc="75" dirty="0">
                <a:latin typeface="Century Gothic" panose="020B0502020202020204" pitchFamily="34" charset="0"/>
                <a:cs typeface="Verdana"/>
              </a:rPr>
              <a:t>a</a:t>
            </a:r>
            <a:r>
              <a:rPr sz="1100" spc="-25" dirty="0">
                <a:latin typeface="Century Gothic" panose="020B0502020202020204" pitchFamily="34" charset="0"/>
                <a:cs typeface="Verdana"/>
              </a:rPr>
              <a:t>n</a:t>
            </a:r>
            <a:r>
              <a:rPr sz="1100" spc="-114" dirty="0">
                <a:latin typeface="Century Gothic" panose="020B0502020202020204" pitchFamily="34" charset="0"/>
                <a:cs typeface="Verdana"/>
              </a:rPr>
              <a:t> </a:t>
            </a:r>
            <a:r>
              <a:rPr sz="1100" spc="60" dirty="0">
                <a:latin typeface="Century Gothic" panose="020B0502020202020204" pitchFamily="34" charset="0"/>
                <a:cs typeface="Verdana"/>
              </a:rPr>
              <a:t>d</a:t>
            </a:r>
            <a:r>
              <a:rPr sz="1100" spc="20" dirty="0">
                <a:latin typeface="Century Gothic" panose="020B0502020202020204" pitchFamily="34" charset="0"/>
                <a:cs typeface="Verdana"/>
              </a:rPr>
              <a:t>an  </a:t>
            </a:r>
            <a:r>
              <a:rPr sz="1100" spc="-5" dirty="0">
                <a:latin typeface="Century Gothic" panose="020B0502020202020204" pitchFamily="34" charset="0"/>
                <a:cs typeface="Verdana"/>
              </a:rPr>
              <a:t>keamanan;</a:t>
            </a:r>
            <a:endParaRPr sz="1100" dirty="0">
              <a:latin typeface="Century Gothic" panose="020B0502020202020204" pitchFamily="34" charset="0"/>
              <a:cs typeface="Verdana"/>
            </a:endParaRPr>
          </a:p>
          <a:p>
            <a:pPr marL="283845" indent="-271780">
              <a:lnSpc>
                <a:spcPct val="100000"/>
              </a:lnSpc>
              <a:buAutoNum type="alphaLcPeriod"/>
              <a:tabLst>
                <a:tab pos="283845" algn="l"/>
                <a:tab pos="284480" algn="l"/>
              </a:tabLst>
            </a:pPr>
            <a:r>
              <a:rPr sz="1100" spc="15" dirty="0">
                <a:latin typeface="Century Gothic" panose="020B0502020202020204" pitchFamily="34" charset="0"/>
                <a:cs typeface="Verdana"/>
              </a:rPr>
              <a:t>pel</a:t>
            </a:r>
            <a:r>
              <a:rPr sz="1100" spc="35" dirty="0">
                <a:latin typeface="Century Gothic" panose="020B0502020202020204" pitchFamily="34" charset="0"/>
                <a:cs typeface="Verdana"/>
              </a:rPr>
              <a:t>abu</a:t>
            </a:r>
            <a:r>
              <a:rPr sz="1100" spc="-35" dirty="0">
                <a:latin typeface="Century Gothic" panose="020B0502020202020204" pitchFamily="34" charset="0"/>
                <a:cs typeface="Verdana"/>
              </a:rPr>
              <a:t>h</a:t>
            </a:r>
            <a:r>
              <a:rPr sz="1100" spc="25" dirty="0">
                <a:latin typeface="Century Gothic" panose="020B0502020202020204" pitchFamily="34" charset="0"/>
                <a:cs typeface="Verdana"/>
              </a:rPr>
              <a:t>a</a:t>
            </a:r>
            <a:r>
              <a:rPr sz="1100" spc="35" dirty="0">
                <a:latin typeface="Century Gothic" panose="020B0502020202020204" pitchFamily="34" charset="0"/>
                <a:cs typeface="Verdana"/>
              </a:rPr>
              <a:t>n</a:t>
            </a:r>
            <a:r>
              <a:rPr sz="1100" spc="-125" dirty="0">
                <a:latin typeface="Century Gothic" panose="020B0502020202020204" pitchFamily="34" charset="0"/>
                <a:cs typeface="Verdana"/>
              </a:rPr>
              <a:t> </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25" dirty="0">
                <a:latin typeface="Century Gothic" panose="020B0502020202020204" pitchFamily="34" charset="0"/>
                <a:cs typeface="Verdana"/>
              </a:rPr>
              <a:t>a</a:t>
            </a:r>
            <a:r>
              <a:rPr sz="1100" spc="35" dirty="0">
                <a:latin typeface="Century Gothic" panose="020B0502020202020204" pitchFamily="34" charset="0"/>
                <a:cs typeface="Verdana"/>
              </a:rPr>
              <a:t>u</a:t>
            </a:r>
            <a:r>
              <a:rPr sz="1100" spc="-100" dirty="0">
                <a:latin typeface="Century Gothic" panose="020B0502020202020204" pitchFamily="34" charset="0"/>
                <a:cs typeface="Verdana"/>
              </a:rPr>
              <a:t> </a:t>
            </a:r>
            <a:r>
              <a:rPr sz="1100" spc="60" dirty="0">
                <a:latin typeface="Century Gothic" panose="020B0502020202020204" pitchFamily="34" charset="0"/>
                <a:cs typeface="Verdana"/>
              </a:rPr>
              <a:t>d</a:t>
            </a:r>
            <a:r>
              <a:rPr sz="1100" spc="-45" dirty="0">
                <a:latin typeface="Century Gothic" panose="020B0502020202020204" pitchFamily="34" charset="0"/>
                <a:cs typeface="Verdana"/>
              </a:rPr>
              <a:t>e</a:t>
            </a:r>
            <a:r>
              <a:rPr sz="1100" spc="-40" dirty="0">
                <a:latin typeface="Century Gothic" panose="020B0502020202020204" pitchFamily="34" charset="0"/>
                <a:cs typeface="Verdana"/>
              </a:rPr>
              <a:t>r</a:t>
            </a:r>
            <a:r>
              <a:rPr sz="1100" spc="-20" dirty="0">
                <a:latin typeface="Century Gothic" panose="020B0502020202020204" pitchFamily="34" charset="0"/>
                <a:cs typeface="Verdana"/>
              </a:rPr>
              <a:t>m</a:t>
            </a:r>
            <a:r>
              <a:rPr sz="1100" spc="65" dirty="0">
                <a:latin typeface="Century Gothic" panose="020B0502020202020204" pitchFamily="34" charset="0"/>
                <a:cs typeface="Verdana"/>
              </a:rPr>
              <a:t>ag</a:t>
            </a:r>
            <a:r>
              <a:rPr sz="1100" spc="85" dirty="0">
                <a:latin typeface="Century Gothic" panose="020B0502020202020204" pitchFamily="34" charset="0"/>
                <a:cs typeface="Verdana"/>
              </a:rPr>
              <a:t>a</a:t>
            </a:r>
            <a:r>
              <a:rPr sz="1100" spc="-185" dirty="0">
                <a:latin typeface="Century Gothic" panose="020B0502020202020204" pitchFamily="34" charset="0"/>
                <a:cs typeface="Verdana"/>
              </a:rPr>
              <a:t>;</a:t>
            </a:r>
            <a:endParaRPr sz="1100" dirty="0">
              <a:latin typeface="Century Gothic" panose="020B0502020202020204" pitchFamily="34" charset="0"/>
              <a:cs typeface="Verdana"/>
            </a:endParaRPr>
          </a:p>
          <a:p>
            <a:pPr marL="283845" marR="24130" indent="-271780">
              <a:lnSpc>
                <a:spcPct val="100000"/>
              </a:lnSpc>
              <a:buAutoNum type="alphaLcPeriod"/>
              <a:tabLst>
                <a:tab pos="283845" algn="l"/>
                <a:tab pos="284480" algn="l"/>
              </a:tabLst>
            </a:pPr>
            <a:r>
              <a:rPr sz="1100" spc="-70" dirty="0">
                <a:latin typeface="Century Gothic" panose="020B0502020202020204" pitchFamily="34" charset="0"/>
                <a:cs typeface="Verdana"/>
              </a:rPr>
              <a:t>t</a:t>
            </a:r>
            <a:r>
              <a:rPr sz="1100" spc="50" dirty="0">
                <a:latin typeface="Century Gothic" panose="020B0502020202020204" pitchFamily="34" charset="0"/>
                <a:cs typeface="Verdana"/>
              </a:rPr>
              <a:t>o</a:t>
            </a:r>
            <a:r>
              <a:rPr sz="1100" spc="20" dirty="0">
                <a:latin typeface="Century Gothic" panose="020B0502020202020204" pitchFamily="34" charset="0"/>
                <a:cs typeface="Verdana"/>
              </a:rPr>
              <a:t>w</a:t>
            </a:r>
            <a:r>
              <a:rPr sz="1100" spc="-35" dirty="0">
                <a:latin typeface="Century Gothic" panose="020B0502020202020204" pitchFamily="34" charset="0"/>
                <a:cs typeface="Verdana"/>
              </a:rPr>
              <a:t>er</a:t>
            </a:r>
            <a:r>
              <a:rPr sz="1100" spc="-100" dirty="0">
                <a:latin typeface="Century Gothic" panose="020B0502020202020204" pitchFamily="34" charset="0"/>
                <a:cs typeface="Verdana"/>
              </a:rPr>
              <a:t> </a:t>
            </a:r>
            <a:r>
              <a:rPr sz="1100" spc="-20" dirty="0">
                <a:latin typeface="Century Gothic" panose="020B0502020202020204" pitchFamily="34" charset="0"/>
                <a:cs typeface="Verdana"/>
              </a:rPr>
              <a:t>penj</a:t>
            </a:r>
            <a:r>
              <a:rPr sz="1100" spc="65" dirty="0">
                <a:latin typeface="Century Gothic" panose="020B0502020202020204" pitchFamily="34" charset="0"/>
                <a:cs typeface="Verdana"/>
              </a:rPr>
              <a:t>ag</a:t>
            </a:r>
            <a:r>
              <a:rPr sz="1100" spc="90" dirty="0">
                <a:latin typeface="Century Gothic" panose="020B0502020202020204" pitchFamily="34" charset="0"/>
                <a:cs typeface="Verdana"/>
              </a:rPr>
              <a:t>a</a:t>
            </a:r>
            <a:r>
              <a:rPr sz="1100" spc="-105" dirty="0">
                <a:latin typeface="Century Gothic" panose="020B0502020202020204" pitchFamily="34" charset="0"/>
                <a:cs typeface="Verdana"/>
              </a:rPr>
              <a:t> </a:t>
            </a:r>
            <a:r>
              <a:rPr sz="1100" spc="-20" dirty="0">
                <a:latin typeface="Century Gothic" panose="020B0502020202020204" pitchFamily="34" charset="0"/>
                <a:cs typeface="Verdana"/>
              </a:rPr>
              <a:t>k</a:t>
            </a:r>
            <a:r>
              <a:rPr sz="1100" spc="-25" dirty="0">
                <a:latin typeface="Century Gothic" panose="020B0502020202020204" pitchFamily="34" charset="0"/>
                <a:cs typeface="Verdana"/>
              </a:rPr>
              <a:t>e</a:t>
            </a:r>
            <a:r>
              <a:rPr sz="1100" spc="-45" dirty="0">
                <a:latin typeface="Century Gothic" panose="020B0502020202020204" pitchFamily="34" charset="0"/>
                <a:cs typeface="Verdana"/>
              </a:rPr>
              <a:t>se</a:t>
            </a:r>
            <a:r>
              <a:rPr sz="1100" spc="-65" dirty="0">
                <a:latin typeface="Century Gothic" panose="020B0502020202020204" pitchFamily="34" charset="0"/>
                <a:cs typeface="Verdana"/>
              </a:rPr>
              <a:t>l</a:t>
            </a:r>
            <a:r>
              <a:rPr sz="1100" spc="15" dirty="0">
                <a:latin typeface="Century Gothic" panose="020B0502020202020204" pitchFamily="34" charset="0"/>
                <a:cs typeface="Verdana"/>
              </a:rPr>
              <a:t>a</a:t>
            </a:r>
            <a:r>
              <a:rPr sz="1100" spc="45" dirty="0">
                <a:latin typeface="Century Gothic" panose="020B0502020202020204" pitchFamily="34" charset="0"/>
                <a:cs typeface="Verdana"/>
              </a:rPr>
              <a:t>m</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75" dirty="0">
                <a:latin typeface="Century Gothic" panose="020B0502020202020204" pitchFamily="34" charset="0"/>
                <a:cs typeface="Verdana"/>
              </a:rPr>
              <a:t>a</a:t>
            </a:r>
            <a:r>
              <a:rPr sz="1100" spc="-15" dirty="0">
                <a:latin typeface="Century Gothic" panose="020B0502020202020204" pitchFamily="34" charset="0"/>
                <a:cs typeface="Verdana"/>
              </a:rPr>
              <a:t>n  </a:t>
            </a:r>
            <a:r>
              <a:rPr sz="1100" spc="20" dirty="0">
                <a:latin typeface="Century Gothic" panose="020B0502020202020204" pitchFamily="34" charset="0"/>
                <a:cs typeface="Verdana"/>
              </a:rPr>
              <a:t>peng</a:t>
            </a:r>
            <a:r>
              <a:rPr sz="1100" spc="15"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165" dirty="0">
                <a:latin typeface="Century Gothic" panose="020B0502020202020204" pitchFamily="34" charset="0"/>
                <a:cs typeface="Verdana"/>
              </a:rPr>
              <a:t>j</a:t>
            </a:r>
            <a:r>
              <a:rPr sz="1100" spc="-35"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55" dirty="0">
                <a:latin typeface="Century Gothic" panose="020B0502020202020204" pitchFamily="34" charset="0"/>
                <a:cs typeface="Verdana"/>
              </a:rPr>
              <a:t>g</a:t>
            </a:r>
            <a:r>
              <a:rPr sz="1100" spc="-95" dirty="0">
                <a:latin typeface="Century Gothic" panose="020B0502020202020204" pitchFamily="34" charset="0"/>
                <a:cs typeface="Verdana"/>
              </a:rPr>
              <a:t> </a:t>
            </a:r>
            <a:r>
              <a:rPr sz="1100" spc="15" dirty="0">
                <a:latin typeface="Century Gothic" panose="020B0502020202020204" pitchFamily="34" charset="0"/>
                <a:cs typeface="Verdana"/>
              </a:rPr>
              <a:t>pan</a:t>
            </a:r>
            <a:r>
              <a:rPr sz="1100" dirty="0">
                <a:latin typeface="Century Gothic" panose="020B0502020202020204" pitchFamily="34" charset="0"/>
                <a:cs typeface="Verdana"/>
              </a:rPr>
              <a:t>tai</a:t>
            </a:r>
            <a:r>
              <a:rPr sz="1100" spc="-185" dirty="0">
                <a:latin typeface="Century Gothic" panose="020B0502020202020204" pitchFamily="34" charset="0"/>
                <a:cs typeface="Verdana"/>
              </a:rPr>
              <a:t>;</a:t>
            </a:r>
            <a:endParaRPr sz="1100" dirty="0">
              <a:latin typeface="Century Gothic" panose="020B0502020202020204" pitchFamily="34" charset="0"/>
              <a:cs typeface="Verdana"/>
            </a:endParaRPr>
          </a:p>
          <a:p>
            <a:pPr marL="283845" marR="5080" indent="-271780">
              <a:lnSpc>
                <a:spcPct val="100000"/>
              </a:lnSpc>
              <a:buAutoNum type="alphaLcPeriod"/>
              <a:tabLst>
                <a:tab pos="283845" algn="l"/>
                <a:tab pos="284480" algn="l"/>
              </a:tabLst>
            </a:pPr>
            <a:r>
              <a:rPr sz="1100" spc="-70" dirty="0">
                <a:latin typeface="Century Gothic" panose="020B0502020202020204" pitchFamily="34" charset="0"/>
                <a:cs typeface="Verdana"/>
              </a:rPr>
              <a:t>t</a:t>
            </a:r>
            <a:r>
              <a:rPr sz="1100" spc="10" dirty="0">
                <a:latin typeface="Century Gothic" panose="020B0502020202020204" pitchFamily="34" charset="0"/>
                <a:cs typeface="Verdana"/>
              </a:rPr>
              <a:t>e</a:t>
            </a:r>
            <a:r>
              <a:rPr sz="1100" spc="25" dirty="0">
                <a:latin typeface="Century Gothic" panose="020B0502020202020204" pitchFamily="34" charset="0"/>
                <a:cs typeface="Verdana"/>
              </a:rPr>
              <a:t>m</a:t>
            </a:r>
            <a:r>
              <a:rPr sz="1100" spc="30" dirty="0">
                <a:latin typeface="Century Gothic" panose="020B0502020202020204" pitchFamily="34" charset="0"/>
                <a:cs typeface="Verdana"/>
              </a:rPr>
              <a:t>pa</a:t>
            </a:r>
            <a:r>
              <a:rPr sz="1100" spc="20" dirty="0">
                <a:latin typeface="Century Gothic" panose="020B0502020202020204" pitchFamily="34" charset="0"/>
                <a:cs typeface="Verdana"/>
              </a:rPr>
              <a:t>t</a:t>
            </a:r>
            <a:r>
              <a:rPr sz="1100" spc="-120" dirty="0">
                <a:latin typeface="Century Gothic" panose="020B0502020202020204" pitchFamily="34" charset="0"/>
                <a:cs typeface="Verdana"/>
              </a:rPr>
              <a:t> </a:t>
            </a:r>
            <a:r>
              <a:rPr sz="1100" spc="-70" dirty="0">
                <a:latin typeface="Century Gothic" panose="020B0502020202020204" pitchFamily="34" charset="0"/>
                <a:cs typeface="Verdana"/>
              </a:rPr>
              <a:t>t</a:t>
            </a:r>
            <a:r>
              <a:rPr sz="1100" spc="-80" dirty="0">
                <a:latin typeface="Century Gothic" panose="020B0502020202020204" pitchFamily="34" charset="0"/>
                <a:cs typeface="Verdana"/>
              </a:rPr>
              <a:t>i</a:t>
            </a:r>
            <a:r>
              <a:rPr sz="1100" spc="-25" dirty="0">
                <a:latin typeface="Century Gothic" panose="020B0502020202020204" pitchFamily="34" charset="0"/>
                <a:cs typeface="Verdana"/>
              </a:rPr>
              <a:t>n</a:t>
            </a:r>
            <a:r>
              <a:rPr sz="1100" spc="55" dirty="0">
                <a:latin typeface="Century Gothic" panose="020B0502020202020204" pitchFamily="34" charset="0"/>
                <a:cs typeface="Verdana"/>
              </a:rPr>
              <a:t>g</a:t>
            </a:r>
            <a:r>
              <a:rPr sz="1100" spc="45" dirty="0">
                <a:latin typeface="Century Gothic" panose="020B0502020202020204" pitchFamily="34" charset="0"/>
                <a:cs typeface="Verdana"/>
              </a:rPr>
              <a:t>g</a:t>
            </a:r>
            <a:r>
              <a:rPr sz="1100" dirty="0">
                <a:latin typeface="Century Gothic" panose="020B0502020202020204" pitchFamily="34" charset="0"/>
                <a:cs typeface="Verdana"/>
              </a:rPr>
              <a:t>al</a:t>
            </a:r>
            <a:r>
              <a:rPr sz="1100" spc="-105" dirty="0">
                <a:latin typeface="Century Gothic" panose="020B0502020202020204" pitchFamily="34" charset="0"/>
                <a:cs typeface="Verdana"/>
              </a:rPr>
              <a:t> </a:t>
            </a:r>
            <a:r>
              <a:rPr sz="1100" spc="-20" dirty="0">
                <a:latin typeface="Century Gothic" panose="020B0502020202020204" pitchFamily="34" charset="0"/>
                <a:cs typeface="Verdana"/>
              </a:rPr>
              <a:t>m</a:t>
            </a:r>
            <a:r>
              <a:rPr sz="1100" spc="-40" dirty="0">
                <a:latin typeface="Century Gothic" panose="020B0502020202020204" pitchFamily="34" charset="0"/>
                <a:cs typeface="Verdana"/>
              </a:rPr>
              <a:t>as</a:t>
            </a:r>
            <a:r>
              <a:rPr sz="1100" spc="-60" dirty="0">
                <a:latin typeface="Century Gothic" panose="020B0502020202020204" pitchFamily="34" charset="0"/>
                <a:cs typeface="Verdana"/>
              </a:rPr>
              <a:t>y</a:t>
            </a:r>
            <a:r>
              <a:rPr sz="1100" spc="-30" dirty="0">
                <a:latin typeface="Century Gothic" panose="020B0502020202020204" pitchFamily="34" charset="0"/>
                <a:cs typeface="Verdana"/>
              </a:rPr>
              <a:t>ar</a:t>
            </a:r>
            <a:r>
              <a:rPr sz="1100" spc="-10" dirty="0">
                <a:latin typeface="Century Gothic" panose="020B0502020202020204" pitchFamily="34" charset="0"/>
                <a:cs typeface="Verdana"/>
              </a:rPr>
              <a:t>ak</a:t>
            </a:r>
            <a:r>
              <a:rPr sz="1100" spc="5" dirty="0">
                <a:latin typeface="Century Gothic" panose="020B0502020202020204" pitchFamily="34" charset="0"/>
                <a:cs typeface="Verdana"/>
              </a:rPr>
              <a:t>at  </a:t>
            </a:r>
            <a:r>
              <a:rPr sz="1100" spc="-25" dirty="0">
                <a:latin typeface="Century Gothic" panose="020B0502020202020204" pitchFamily="34" charset="0"/>
                <a:cs typeface="Verdana"/>
              </a:rPr>
              <a:t>h</a:t>
            </a:r>
            <a:r>
              <a:rPr sz="1100" spc="-35" dirty="0">
                <a:latin typeface="Century Gothic" panose="020B0502020202020204" pitchFamily="34" charset="0"/>
                <a:cs typeface="Verdana"/>
              </a:rPr>
              <a:t>u</a:t>
            </a:r>
            <a:r>
              <a:rPr sz="1100" spc="-55" dirty="0">
                <a:latin typeface="Century Gothic" panose="020B0502020202020204" pitchFamily="34" charset="0"/>
                <a:cs typeface="Verdana"/>
              </a:rPr>
              <a:t>k</a:t>
            </a:r>
            <a:r>
              <a:rPr sz="1100" spc="-70" dirty="0">
                <a:latin typeface="Century Gothic" panose="020B0502020202020204" pitchFamily="34" charset="0"/>
                <a:cs typeface="Verdana"/>
              </a:rPr>
              <a:t>u</a:t>
            </a:r>
            <a:r>
              <a:rPr sz="1100" spc="-35" dirty="0">
                <a:latin typeface="Century Gothic" panose="020B0502020202020204" pitchFamily="34" charset="0"/>
                <a:cs typeface="Verdana"/>
              </a:rPr>
              <a:t>m</a:t>
            </a:r>
            <a:r>
              <a:rPr sz="1100" spc="-100" dirty="0">
                <a:latin typeface="Century Gothic" panose="020B0502020202020204" pitchFamily="34" charset="0"/>
                <a:cs typeface="Verdana"/>
              </a:rPr>
              <a:t> </a:t>
            </a:r>
            <a:r>
              <a:rPr sz="1100" spc="75" dirty="0">
                <a:latin typeface="Century Gothic" panose="020B0502020202020204" pitchFamily="34" charset="0"/>
                <a:cs typeface="Verdana"/>
              </a:rPr>
              <a:t>ad</a:t>
            </a:r>
            <a:r>
              <a:rPr sz="1100" spc="15" dirty="0">
                <a:latin typeface="Century Gothic" panose="020B0502020202020204" pitchFamily="34" charset="0"/>
                <a:cs typeface="Verdana"/>
              </a:rPr>
              <a:t>a</a:t>
            </a:r>
            <a:r>
              <a:rPr sz="1100" spc="10" dirty="0">
                <a:latin typeface="Century Gothic" panose="020B0502020202020204" pitchFamily="34" charset="0"/>
                <a:cs typeface="Verdana"/>
              </a:rPr>
              <a:t>t</a:t>
            </a:r>
            <a:r>
              <a:rPr sz="1100" spc="-95" dirty="0">
                <a:latin typeface="Century Gothic" panose="020B0502020202020204" pitchFamily="34" charset="0"/>
                <a:cs typeface="Verdana"/>
              </a:rPr>
              <a:t> </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25" dirty="0">
                <a:latin typeface="Century Gothic" panose="020B0502020202020204" pitchFamily="34" charset="0"/>
                <a:cs typeface="Verdana"/>
              </a:rPr>
              <a:t>a</a:t>
            </a:r>
            <a:r>
              <a:rPr sz="1100" spc="35" dirty="0">
                <a:latin typeface="Century Gothic" panose="020B0502020202020204" pitchFamily="34" charset="0"/>
                <a:cs typeface="Verdana"/>
              </a:rPr>
              <a:t>u</a:t>
            </a:r>
            <a:r>
              <a:rPr sz="1100" spc="-100" dirty="0">
                <a:latin typeface="Century Gothic" panose="020B0502020202020204" pitchFamily="34" charset="0"/>
                <a:cs typeface="Verdana"/>
              </a:rPr>
              <a:t> </a:t>
            </a:r>
            <a:r>
              <a:rPr sz="1100" spc="25" dirty="0">
                <a:latin typeface="Century Gothic" panose="020B0502020202020204" pitchFamily="34" charset="0"/>
                <a:cs typeface="Verdana"/>
              </a:rPr>
              <a:t>anggo</a:t>
            </a:r>
            <a:r>
              <a:rPr sz="1100" spc="10" dirty="0">
                <a:latin typeface="Century Gothic" panose="020B0502020202020204" pitchFamily="34" charset="0"/>
                <a:cs typeface="Verdana"/>
              </a:rPr>
              <a:t>t</a:t>
            </a:r>
            <a:r>
              <a:rPr sz="1100" spc="65" dirty="0">
                <a:latin typeface="Century Gothic" panose="020B0502020202020204" pitchFamily="34" charset="0"/>
                <a:cs typeface="Verdana"/>
              </a:rPr>
              <a:t>a  </a:t>
            </a:r>
            <a:r>
              <a:rPr sz="1100" spc="-20" dirty="0">
                <a:latin typeface="Century Gothic" panose="020B0502020202020204" pitchFamily="34" charset="0"/>
                <a:cs typeface="Verdana"/>
              </a:rPr>
              <a:t>m</a:t>
            </a:r>
            <a:r>
              <a:rPr sz="1100" spc="-40" dirty="0">
                <a:latin typeface="Century Gothic" panose="020B0502020202020204" pitchFamily="34" charset="0"/>
                <a:cs typeface="Verdana"/>
              </a:rPr>
              <a:t>as</a:t>
            </a:r>
            <a:r>
              <a:rPr sz="1100" spc="-60" dirty="0">
                <a:latin typeface="Century Gothic" panose="020B0502020202020204" pitchFamily="34" charset="0"/>
                <a:cs typeface="Verdana"/>
              </a:rPr>
              <a:t>y</a:t>
            </a:r>
            <a:r>
              <a:rPr sz="1100" spc="-30" dirty="0">
                <a:latin typeface="Century Gothic" panose="020B0502020202020204" pitchFamily="34" charset="0"/>
                <a:cs typeface="Verdana"/>
              </a:rPr>
              <a:t>ar</a:t>
            </a:r>
            <a:r>
              <a:rPr sz="1100" spc="-10" dirty="0">
                <a:latin typeface="Century Gothic" panose="020B0502020202020204" pitchFamily="34" charset="0"/>
                <a:cs typeface="Verdana"/>
              </a:rPr>
              <a:t>ak</a:t>
            </a:r>
            <a:r>
              <a:rPr sz="1100" spc="15" dirty="0">
                <a:latin typeface="Century Gothic" panose="020B0502020202020204" pitchFamily="34" charset="0"/>
                <a:cs typeface="Verdana"/>
              </a:rPr>
              <a:t>a</a:t>
            </a:r>
            <a:r>
              <a:rPr sz="1100" spc="10" dirty="0">
                <a:latin typeface="Century Gothic" panose="020B0502020202020204" pitchFamily="34" charset="0"/>
                <a:cs typeface="Verdana"/>
              </a:rPr>
              <a:t>t</a:t>
            </a:r>
            <a:r>
              <a:rPr sz="1100" spc="-130" dirty="0">
                <a:latin typeface="Century Gothic" panose="020B0502020202020204" pitchFamily="34" charset="0"/>
                <a:cs typeface="Verdana"/>
              </a:rPr>
              <a:t> </a:t>
            </a:r>
            <a:r>
              <a:rPr sz="1100" spc="-75" dirty="0">
                <a:latin typeface="Century Gothic" panose="020B0502020202020204" pitchFamily="34" charset="0"/>
                <a:cs typeface="Verdana"/>
              </a:rPr>
              <a:t>y</a:t>
            </a:r>
            <a:r>
              <a:rPr sz="1100" spc="35" dirty="0">
                <a:latin typeface="Century Gothic" panose="020B0502020202020204" pitchFamily="34" charset="0"/>
                <a:cs typeface="Verdana"/>
              </a:rPr>
              <a:t>an</a:t>
            </a:r>
            <a:r>
              <a:rPr sz="1100" spc="40" dirty="0">
                <a:latin typeface="Century Gothic" panose="020B0502020202020204" pitchFamily="34" charset="0"/>
                <a:cs typeface="Verdana"/>
              </a:rPr>
              <a:t>g</a:t>
            </a:r>
            <a:r>
              <a:rPr sz="1100" spc="-85" dirty="0">
                <a:latin typeface="Century Gothic" panose="020B0502020202020204" pitchFamily="34" charset="0"/>
                <a:cs typeface="Verdana"/>
              </a:rPr>
              <a:t> </a:t>
            </a:r>
            <a:r>
              <a:rPr sz="1100" spc="-45" dirty="0">
                <a:latin typeface="Century Gothic" panose="020B0502020202020204" pitchFamily="34" charset="0"/>
                <a:cs typeface="Verdana"/>
              </a:rPr>
              <a:t>se</a:t>
            </a:r>
            <a:r>
              <a:rPr sz="1100" spc="30" dirty="0">
                <a:latin typeface="Century Gothic" panose="020B0502020202020204" pitchFamily="34" charset="0"/>
                <a:cs typeface="Verdana"/>
              </a:rPr>
              <a:t>ca</a:t>
            </a:r>
            <a:r>
              <a:rPr sz="1100" spc="15" dirty="0">
                <a:latin typeface="Century Gothic" panose="020B0502020202020204" pitchFamily="34" charset="0"/>
                <a:cs typeface="Verdana"/>
              </a:rPr>
              <a:t>r</a:t>
            </a:r>
            <a:r>
              <a:rPr sz="1100" spc="65" dirty="0">
                <a:latin typeface="Century Gothic" panose="020B0502020202020204" pitchFamily="34" charset="0"/>
                <a:cs typeface="Verdana"/>
              </a:rPr>
              <a:t>a  </a:t>
            </a:r>
            <a:r>
              <a:rPr sz="1100" spc="-70" dirty="0">
                <a:latin typeface="Century Gothic" panose="020B0502020202020204" pitchFamily="34" charset="0"/>
                <a:cs typeface="Verdana"/>
              </a:rPr>
              <a:t>t</a:t>
            </a:r>
            <a:r>
              <a:rPr sz="1100" spc="-35" dirty="0">
                <a:latin typeface="Century Gothic" panose="020B0502020202020204" pitchFamily="34" charset="0"/>
                <a:cs typeface="Verdana"/>
              </a:rPr>
              <a:t>u</a:t>
            </a:r>
            <a:r>
              <a:rPr sz="1100" spc="-145" dirty="0">
                <a:latin typeface="Century Gothic" panose="020B0502020202020204" pitchFamily="34" charset="0"/>
                <a:cs typeface="Verdana"/>
              </a:rPr>
              <a:t>r</a:t>
            </a:r>
            <a:r>
              <a:rPr sz="1100" spc="-35"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135" dirty="0">
                <a:latin typeface="Century Gothic" panose="020B0502020202020204" pitchFamily="34" charset="0"/>
                <a:cs typeface="Verdana"/>
              </a:rPr>
              <a:t>-</a:t>
            </a:r>
            <a:r>
              <a:rPr sz="1100" spc="-70" dirty="0">
                <a:latin typeface="Century Gothic" panose="020B0502020202020204" pitchFamily="34" charset="0"/>
                <a:cs typeface="Verdana"/>
              </a:rPr>
              <a:t>t</a:t>
            </a:r>
            <a:r>
              <a:rPr sz="1100" spc="10" dirty="0">
                <a:latin typeface="Century Gothic" panose="020B0502020202020204" pitchFamily="34" charset="0"/>
                <a:cs typeface="Verdana"/>
              </a:rPr>
              <a:t>e</a:t>
            </a:r>
            <a:r>
              <a:rPr sz="1100" spc="25" dirty="0">
                <a:latin typeface="Century Gothic" panose="020B0502020202020204" pitchFamily="34" charset="0"/>
                <a:cs typeface="Verdana"/>
              </a:rPr>
              <a:t>m</a:t>
            </a:r>
            <a:r>
              <a:rPr sz="1100" spc="-35" dirty="0">
                <a:latin typeface="Century Gothic" panose="020B0502020202020204" pitchFamily="34" charset="0"/>
                <a:cs typeface="Verdana"/>
              </a:rPr>
              <a:t>u</a:t>
            </a:r>
            <a:r>
              <a:rPr sz="1100" spc="-145" dirty="0">
                <a:latin typeface="Century Gothic" panose="020B0502020202020204" pitchFamily="34" charset="0"/>
                <a:cs typeface="Verdana"/>
              </a:rPr>
              <a:t>r</a:t>
            </a:r>
            <a:r>
              <a:rPr sz="1100" spc="-35" dirty="0">
                <a:latin typeface="Century Gothic" panose="020B0502020202020204" pitchFamily="34" charset="0"/>
                <a:cs typeface="Verdana"/>
              </a:rPr>
              <a:t>u</a:t>
            </a:r>
            <a:r>
              <a:rPr sz="1100" spc="-25" dirty="0">
                <a:latin typeface="Century Gothic" panose="020B0502020202020204" pitchFamily="34" charset="0"/>
                <a:cs typeface="Verdana"/>
              </a:rPr>
              <a:t>n</a:t>
            </a:r>
            <a:r>
              <a:rPr sz="1100" spc="-100" dirty="0">
                <a:latin typeface="Century Gothic" panose="020B0502020202020204" pitchFamily="34" charset="0"/>
                <a:cs typeface="Verdana"/>
              </a:rPr>
              <a:t> </a:t>
            </a:r>
            <a:r>
              <a:rPr sz="1100" spc="-80" dirty="0">
                <a:latin typeface="Century Gothic" panose="020B0502020202020204" pitchFamily="34" charset="0"/>
                <a:cs typeface="Verdana"/>
              </a:rPr>
              <a:t>s</a:t>
            </a:r>
            <a:r>
              <a:rPr sz="1100" spc="-100" dirty="0">
                <a:latin typeface="Century Gothic" panose="020B0502020202020204" pitchFamily="34" charset="0"/>
                <a:cs typeface="Verdana"/>
              </a:rPr>
              <a:t>u</a:t>
            </a:r>
            <a:r>
              <a:rPr sz="1100" spc="60" dirty="0">
                <a:latin typeface="Century Gothic" panose="020B0502020202020204" pitchFamily="34" charset="0"/>
                <a:cs typeface="Verdana"/>
              </a:rPr>
              <a:t>d</a:t>
            </a:r>
            <a:r>
              <a:rPr sz="1100" spc="20" dirty="0">
                <a:latin typeface="Century Gothic" panose="020B0502020202020204" pitchFamily="34" charset="0"/>
                <a:cs typeface="Verdana"/>
              </a:rPr>
              <a:t>ah  </a:t>
            </a:r>
            <a:r>
              <a:rPr sz="1100" spc="-10" dirty="0">
                <a:latin typeface="Century Gothic" panose="020B0502020202020204" pitchFamily="34" charset="0"/>
                <a:cs typeface="Verdana"/>
              </a:rPr>
              <a:t>be</a:t>
            </a:r>
            <a:r>
              <a:rPr sz="1100" spc="-15" dirty="0">
                <a:latin typeface="Century Gothic" panose="020B0502020202020204" pitchFamily="34" charset="0"/>
                <a:cs typeface="Verdana"/>
              </a:rPr>
              <a:t>r</a:t>
            </a:r>
            <a:r>
              <a:rPr sz="1100" spc="-70" dirty="0">
                <a:latin typeface="Century Gothic" panose="020B0502020202020204" pitchFamily="34" charset="0"/>
                <a:cs typeface="Verdana"/>
              </a:rPr>
              <a:t>t</a:t>
            </a:r>
            <a:r>
              <a:rPr sz="1100" spc="10" dirty="0">
                <a:latin typeface="Century Gothic" panose="020B0502020202020204" pitchFamily="34" charset="0"/>
                <a:cs typeface="Verdana"/>
              </a:rPr>
              <a:t>e</a:t>
            </a:r>
            <a:r>
              <a:rPr sz="1100" spc="25" dirty="0">
                <a:latin typeface="Century Gothic" panose="020B0502020202020204" pitchFamily="34" charset="0"/>
                <a:cs typeface="Verdana"/>
              </a:rPr>
              <a:t>m</a:t>
            </a:r>
            <a:r>
              <a:rPr sz="1100" spc="30" dirty="0">
                <a:latin typeface="Century Gothic" panose="020B0502020202020204" pitchFamily="34" charset="0"/>
                <a:cs typeface="Verdana"/>
              </a:rPr>
              <a:t>pa</a:t>
            </a:r>
            <a:r>
              <a:rPr sz="1100" spc="20" dirty="0">
                <a:latin typeface="Century Gothic" panose="020B0502020202020204" pitchFamily="34" charset="0"/>
                <a:cs typeface="Verdana"/>
              </a:rPr>
              <a:t>t</a:t>
            </a:r>
            <a:r>
              <a:rPr sz="1100" spc="-130" dirty="0">
                <a:latin typeface="Century Gothic" panose="020B0502020202020204" pitchFamily="34" charset="0"/>
                <a:cs typeface="Verdana"/>
              </a:rPr>
              <a:t> </a:t>
            </a:r>
            <a:r>
              <a:rPr sz="1100" spc="-70" dirty="0">
                <a:latin typeface="Century Gothic" panose="020B0502020202020204" pitchFamily="34" charset="0"/>
                <a:cs typeface="Verdana"/>
              </a:rPr>
              <a:t>t</a:t>
            </a:r>
            <a:r>
              <a:rPr sz="1100" spc="-80" dirty="0">
                <a:latin typeface="Century Gothic" panose="020B0502020202020204" pitchFamily="34" charset="0"/>
                <a:cs typeface="Verdana"/>
              </a:rPr>
              <a:t>i</a:t>
            </a:r>
            <a:r>
              <a:rPr sz="1100" spc="-25" dirty="0">
                <a:latin typeface="Century Gothic" panose="020B0502020202020204" pitchFamily="34" charset="0"/>
                <a:cs typeface="Verdana"/>
              </a:rPr>
              <a:t>n</a:t>
            </a:r>
            <a:r>
              <a:rPr sz="1100" spc="55" dirty="0">
                <a:latin typeface="Century Gothic" panose="020B0502020202020204" pitchFamily="34" charset="0"/>
                <a:cs typeface="Verdana"/>
              </a:rPr>
              <a:t>g</a:t>
            </a:r>
            <a:r>
              <a:rPr sz="1100" spc="45" dirty="0">
                <a:latin typeface="Century Gothic" panose="020B0502020202020204" pitchFamily="34" charset="0"/>
                <a:cs typeface="Verdana"/>
              </a:rPr>
              <a:t>g</a:t>
            </a:r>
            <a:r>
              <a:rPr sz="1100" dirty="0">
                <a:latin typeface="Century Gothic" panose="020B0502020202020204" pitchFamily="34" charset="0"/>
                <a:cs typeface="Verdana"/>
              </a:rPr>
              <a:t>al</a:t>
            </a:r>
            <a:r>
              <a:rPr sz="1100" spc="-90" dirty="0">
                <a:latin typeface="Century Gothic" panose="020B0502020202020204" pitchFamily="34" charset="0"/>
                <a:cs typeface="Verdana"/>
              </a:rPr>
              <a:t> </a:t>
            </a:r>
            <a:r>
              <a:rPr sz="1100" spc="60" dirty="0">
                <a:latin typeface="Century Gothic" panose="020B0502020202020204" pitchFamily="34" charset="0"/>
                <a:cs typeface="Verdana"/>
              </a:rPr>
              <a:t>d</a:t>
            </a:r>
            <a:r>
              <a:rPr sz="1100" spc="-80" dirty="0">
                <a:latin typeface="Century Gothic" panose="020B0502020202020204" pitchFamily="34" charset="0"/>
                <a:cs typeface="Verdana"/>
              </a:rPr>
              <a:t>i </a:t>
            </a:r>
            <a:r>
              <a:rPr sz="1100" spc="-70" dirty="0">
                <a:latin typeface="Century Gothic" panose="020B0502020202020204" pitchFamily="34" charset="0"/>
                <a:cs typeface="Verdana"/>
              </a:rPr>
              <a:t>t</a:t>
            </a:r>
            <a:r>
              <a:rPr sz="1100" spc="10" dirty="0">
                <a:latin typeface="Century Gothic" panose="020B0502020202020204" pitchFamily="34" charset="0"/>
                <a:cs typeface="Verdana"/>
              </a:rPr>
              <a:t>e</a:t>
            </a:r>
            <a:r>
              <a:rPr sz="1100" spc="25" dirty="0">
                <a:latin typeface="Century Gothic" panose="020B0502020202020204" pitchFamily="34" charset="0"/>
                <a:cs typeface="Verdana"/>
              </a:rPr>
              <a:t>m</a:t>
            </a:r>
            <a:r>
              <a:rPr sz="1100" spc="20" dirty="0">
                <a:latin typeface="Century Gothic" panose="020B0502020202020204" pitchFamily="34" charset="0"/>
                <a:cs typeface="Verdana"/>
              </a:rPr>
              <a:t>pat  </a:t>
            </a:r>
            <a:r>
              <a:rPr sz="1100" spc="-70" dirty="0">
                <a:latin typeface="Century Gothic" panose="020B0502020202020204" pitchFamily="34" charset="0"/>
                <a:cs typeface="Verdana"/>
              </a:rPr>
              <a:t>t</a:t>
            </a:r>
            <a:r>
              <a:rPr sz="1100" spc="-45" dirty="0">
                <a:latin typeface="Century Gothic" panose="020B0502020202020204" pitchFamily="34" charset="0"/>
                <a:cs typeface="Verdana"/>
              </a:rPr>
              <a:t>e</a:t>
            </a:r>
            <a:r>
              <a:rPr sz="1100" spc="-40" dirty="0">
                <a:latin typeface="Century Gothic" panose="020B0502020202020204" pitchFamily="34" charset="0"/>
                <a:cs typeface="Verdana"/>
              </a:rPr>
              <a:t>r</a:t>
            </a:r>
            <a:r>
              <a:rPr sz="1100" spc="-45" dirty="0">
                <a:latin typeface="Century Gothic" panose="020B0502020202020204" pitchFamily="34" charset="0"/>
                <a:cs typeface="Verdana"/>
              </a:rPr>
              <a:t>se</a:t>
            </a:r>
            <a:r>
              <a:rPr sz="1100" spc="15" dirty="0">
                <a:latin typeface="Century Gothic" panose="020B0502020202020204" pitchFamily="34" charset="0"/>
                <a:cs typeface="Verdana"/>
              </a:rPr>
              <a:t>b</a:t>
            </a:r>
            <a:r>
              <a:rPr sz="1100" spc="10" dirty="0">
                <a:latin typeface="Century Gothic" panose="020B0502020202020204" pitchFamily="34" charset="0"/>
                <a:cs typeface="Verdana"/>
              </a:rPr>
              <a:t>u</a:t>
            </a:r>
            <a:r>
              <a:rPr sz="1100" spc="-70" dirty="0">
                <a:latin typeface="Century Gothic" panose="020B0502020202020204" pitchFamily="34" charset="0"/>
                <a:cs typeface="Verdana"/>
              </a:rPr>
              <a:t>t</a:t>
            </a:r>
            <a:r>
              <a:rPr sz="1100" spc="-185" dirty="0">
                <a:latin typeface="Century Gothic" panose="020B0502020202020204" pitchFamily="34" charset="0"/>
                <a:cs typeface="Verdana"/>
              </a:rPr>
              <a:t>;</a:t>
            </a:r>
            <a:r>
              <a:rPr sz="1100" spc="-80" dirty="0">
                <a:latin typeface="Century Gothic" panose="020B0502020202020204" pitchFamily="34" charset="0"/>
                <a:cs typeface="Verdana"/>
              </a:rPr>
              <a:t> </a:t>
            </a:r>
            <a:r>
              <a:rPr sz="1100" spc="60" dirty="0">
                <a:latin typeface="Century Gothic" panose="020B0502020202020204" pitchFamily="34" charset="0"/>
                <a:cs typeface="Verdana"/>
              </a:rPr>
              <a:t>d</a:t>
            </a:r>
            <a:r>
              <a:rPr sz="1100" spc="10" dirty="0">
                <a:latin typeface="Century Gothic" panose="020B0502020202020204" pitchFamily="34" charset="0"/>
                <a:cs typeface="Verdana"/>
              </a:rPr>
              <a:t>an/</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25" dirty="0">
                <a:latin typeface="Century Gothic" panose="020B0502020202020204" pitchFamily="34" charset="0"/>
                <a:cs typeface="Verdana"/>
              </a:rPr>
              <a:t>au</a:t>
            </a:r>
            <a:endParaRPr sz="1100" dirty="0">
              <a:latin typeface="Century Gothic" panose="020B0502020202020204" pitchFamily="34" charset="0"/>
              <a:cs typeface="Verdana"/>
            </a:endParaRPr>
          </a:p>
          <a:p>
            <a:pPr marL="283845" indent="-271780">
              <a:lnSpc>
                <a:spcPct val="100000"/>
              </a:lnSpc>
              <a:buAutoNum type="alphaLcPeriod"/>
              <a:tabLst>
                <a:tab pos="283845" algn="l"/>
                <a:tab pos="284480" algn="l"/>
              </a:tabLst>
            </a:pPr>
            <a:r>
              <a:rPr sz="1100" spc="20" dirty="0">
                <a:latin typeface="Century Gothic" panose="020B0502020202020204" pitchFamily="34" charset="0"/>
                <a:cs typeface="Verdana"/>
              </a:rPr>
              <a:t>pe</a:t>
            </a:r>
            <a:r>
              <a:rPr sz="1100" spc="50" dirty="0">
                <a:latin typeface="Century Gothic" panose="020B0502020202020204" pitchFamily="34" charset="0"/>
                <a:cs typeface="Verdana"/>
              </a:rPr>
              <a:t>m</a:t>
            </a:r>
            <a:r>
              <a:rPr sz="1100" spc="40" dirty="0">
                <a:latin typeface="Century Gothic" panose="020B0502020202020204" pitchFamily="34" charset="0"/>
                <a:cs typeface="Verdana"/>
              </a:rPr>
              <a:t>ba</a:t>
            </a:r>
            <a:r>
              <a:rPr sz="1100" spc="35" dirty="0">
                <a:latin typeface="Century Gothic" panose="020B0502020202020204" pitchFamily="34" charset="0"/>
                <a:cs typeface="Verdana"/>
              </a:rPr>
              <a:t>n</a:t>
            </a:r>
            <a:r>
              <a:rPr sz="1100" spc="-20" dirty="0">
                <a:latin typeface="Century Gothic" panose="020B0502020202020204" pitchFamily="34" charset="0"/>
                <a:cs typeface="Verdana"/>
              </a:rPr>
              <a:t>g</a:t>
            </a:r>
            <a:r>
              <a:rPr sz="1100" spc="-30" dirty="0">
                <a:latin typeface="Century Gothic" panose="020B0502020202020204" pitchFamily="34" charset="0"/>
                <a:cs typeface="Verdana"/>
              </a:rPr>
              <a:t>k</a:t>
            </a:r>
            <a:r>
              <a:rPr sz="1100" spc="-80" dirty="0">
                <a:latin typeface="Century Gothic" panose="020B0502020202020204" pitchFamily="34" charset="0"/>
                <a:cs typeface="Verdana"/>
              </a:rPr>
              <a:t>i</a:t>
            </a:r>
            <a:r>
              <a:rPr sz="1100" spc="-60" dirty="0">
                <a:latin typeface="Century Gothic" panose="020B0502020202020204" pitchFamily="34" charset="0"/>
                <a:cs typeface="Verdana"/>
              </a:rPr>
              <a:t>t</a:t>
            </a:r>
            <a:r>
              <a:rPr sz="1100" spc="-125" dirty="0">
                <a:latin typeface="Century Gothic" panose="020B0502020202020204" pitchFamily="34" charset="0"/>
                <a:cs typeface="Verdana"/>
              </a:rPr>
              <a:t> </a:t>
            </a:r>
            <a:r>
              <a:rPr sz="1100" spc="-70" dirty="0">
                <a:latin typeface="Century Gothic" panose="020B0502020202020204" pitchFamily="34" charset="0"/>
                <a:cs typeface="Verdana"/>
              </a:rPr>
              <a:t>t</a:t>
            </a:r>
            <a:r>
              <a:rPr sz="1100" spc="55" dirty="0">
                <a:latin typeface="Century Gothic" panose="020B0502020202020204" pitchFamily="34" charset="0"/>
                <a:cs typeface="Verdana"/>
              </a:rPr>
              <a:t>enaga</a:t>
            </a:r>
            <a:r>
              <a:rPr sz="1100" spc="-110" dirty="0">
                <a:latin typeface="Century Gothic" panose="020B0502020202020204" pitchFamily="34" charset="0"/>
                <a:cs typeface="Verdana"/>
              </a:rPr>
              <a:t> </a:t>
            </a:r>
            <a:r>
              <a:rPr sz="1100" spc="-65" dirty="0">
                <a:latin typeface="Century Gothic" panose="020B0502020202020204" pitchFamily="34" charset="0"/>
                <a:cs typeface="Verdana"/>
              </a:rPr>
              <a:t>l</a:t>
            </a:r>
            <a:r>
              <a:rPr sz="1100" spc="-80" dirty="0">
                <a:latin typeface="Century Gothic" panose="020B0502020202020204" pitchFamily="34" charset="0"/>
                <a:cs typeface="Verdana"/>
              </a:rPr>
              <a:t>i</a:t>
            </a:r>
            <a:r>
              <a:rPr sz="1100" spc="-114" dirty="0">
                <a:latin typeface="Century Gothic" panose="020B0502020202020204" pitchFamily="34" charset="0"/>
                <a:cs typeface="Verdana"/>
              </a:rPr>
              <a:t>s</a:t>
            </a:r>
            <a:r>
              <a:rPr sz="1100" spc="-100" dirty="0">
                <a:latin typeface="Century Gothic" panose="020B0502020202020204" pitchFamily="34" charset="0"/>
                <a:cs typeface="Verdana"/>
              </a:rPr>
              <a:t>t</a:t>
            </a:r>
            <a:r>
              <a:rPr sz="1100" spc="-145" dirty="0">
                <a:latin typeface="Century Gothic" panose="020B0502020202020204" pitchFamily="34" charset="0"/>
                <a:cs typeface="Verdana"/>
              </a:rPr>
              <a:t>r</a:t>
            </a:r>
            <a:r>
              <a:rPr sz="1100" spc="-80" dirty="0">
                <a:latin typeface="Century Gothic" panose="020B0502020202020204" pitchFamily="34" charset="0"/>
                <a:cs typeface="Verdana"/>
              </a:rPr>
              <a:t>i</a:t>
            </a:r>
            <a:r>
              <a:rPr sz="1100" spc="-95" dirty="0">
                <a:latin typeface="Century Gothic" panose="020B0502020202020204" pitchFamily="34" charset="0"/>
                <a:cs typeface="Verdana"/>
              </a:rPr>
              <a:t>k</a:t>
            </a:r>
            <a:endParaRPr sz="1100" dirty="0">
              <a:latin typeface="Century Gothic" panose="020B0502020202020204" pitchFamily="34" charset="0"/>
              <a:cs typeface="Verdana"/>
            </a:endParaRPr>
          </a:p>
        </p:txBody>
      </p:sp>
      <p:sp>
        <p:nvSpPr>
          <p:cNvPr id="14" name="object 19">
            <a:extLst>
              <a:ext uri="{FF2B5EF4-FFF2-40B4-BE49-F238E27FC236}">
                <a16:creationId xmlns:a16="http://schemas.microsoft.com/office/drawing/2014/main" id="{3829BD2B-D804-4107-9FB6-4878947337AB}"/>
              </a:ext>
            </a:extLst>
          </p:cNvPr>
          <p:cNvSpPr txBox="1"/>
          <p:nvPr/>
        </p:nvSpPr>
        <p:spPr>
          <a:xfrm>
            <a:off x="6987974" y="961885"/>
            <a:ext cx="2319655" cy="208390"/>
          </a:xfrm>
          <a:prstGeom prst="rect">
            <a:avLst/>
          </a:prstGeom>
          <a:solidFill>
            <a:srgbClr val="FFC000"/>
          </a:solidFill>
        </p:spPr>
        <p:txBody>
          <a:bodyPr vert="horz" wrap="square" lIns="0" tIns="38735" rIns="0" bIns="0" rtlCol="0">
            <a:spAutoFit/>
          </a:bodyPr>
          <a:lstStyle/>
          <a:p>
            <a:pPr marL="91440">
              <a:lnSpc>
                <a:spcPct val="100000"/>
              </a:lnSpc>
              <a:spcBef>
                <a:spcPts val="305"/>
              </a:spcBef>
            </a:pPr>
            <a:r>
              <a:rPr sz="1100" b="1" spc="-55" dirty="0">
                <a:latin typeface="Century Gothic" panose="020B0502020202020204" pitchFamily="34" charset="0"/>
                <a:cs typeface="Tahoma"/>
              </a:rPr>
              <a:t>Wila</a:t>
            </a:r>
            <a:r>
              <a:rPr sz="1100" b="1" dirty="0">
                <a:latin typeface="Century Gothic" panose="020B0502020202020204" pitchFamily="34" charset="0"/>
                <a:cs typeface="Tahoma"/>
              </a:rPr>
              <a:t>y</a:t>
            </a:r>
            <a:r>
              <a:rPr sz="1100" b="1" spc="70" dirty="0">
                <a:latin typeface="Century Gothic" panose="020B0502020202020204" pitchFamily="34" charset="0"/>
                <a:cs typeface="Tahoma"/>
              </a:rPr>
              <a:t>a</a:t>
            </a:r>
            <a:r>
              <a:rPr sz="1100" b="1" spc="-45" dirty="0">
                <a:latin typeface="Century Gothic" panose="020B0502020202020204" pitchFamily="34" charset="0"/>
                <a:cs typeface="Tahoma"/>
              </a:rPr>
              <a:t>h</a:t>
            </a:r>
            <a:r>
              <a:rPr sz="1100" b="1" spc="-35" dirty="0">
                <a:latin typeface="Century Gothic" panose="020B0502020202020204" pitchFamily="34" charset="0"/>
                <a:cs typeface="Tahoma"/>
              </a:rPr>
              <a:t> </a:t>
            </a:r>
            <a:r>
              <a:rPr sz="1100" b="1" spc="-105" dirty="0">
                <a:latin typeface="Century Gothic" panose="020B0502020202020204" pitchFamily="34" charset="0"/>
                <a:cs typeface="Tahoma"/>
              </a:rPr>
              <a:t>P</a:t>
            </a:r>
            <a:r>
              <a:rPr sz="1100" b="1" spc="-20" dirty="0">
                <a:latin typeface="Century Gothic" panose="020B0502020202020204" pitchFamily="34" charset="0"/>
                <a:cs typeface="Tahoma"/>
              </a:rPr>
              <a:t>es</a:t>
            </a:r>
            <a:r>
              <a:rPr sz="1100" b="1" spc="-55" dirty="0">
                <a:latin typeface="Century Gothic" panose="020B0502020202020204" pitchFamily="34" charset="0"/>
                <a:cs typeface="Tahoma"/>
              </a:rPr>
              <a:t>i</a:t>
            </a:r>
            <a:r>
              <a:rPr sz="1100" b="1" spc="-105" dirty="0">
                <a:latin typeface="Century Gothic" panose="020B0502020202020204" pitchFamily="34" charset="0"/>
                <a:cs typeface="Tahoma"/>
              </a:rPr>
              <a:t>s</a:t>
            </a:r>
            <a:r>
              <a:rPr sz="1100" b="1" spc="-100" dirty="0">
                <a:latin typeface="Century Gothic" panose="020B0502020202020204" pitchFamily="34" charset="0"/>
                <a:cs typeface="Tahoma"/>
              </a:rPr>
              <a:t>ir</a:t>
            </a:r>
            <a:r>
              <a:rPr sz="1100" b="1" spc="-15" dirty="0">
                <a:latin typeface="Century Gothic" panose="020B0502020202020204" pitchFamily="34" charset="0"/>
                <a:cs typeface="Tahoma"/>
              </a:rPr>
              <a:t> </a:t>
            </a:r>
            <a:r>
              <a:rPr sz="1100" b="1" spc="-105" dirty="0">
                <a:latin typeface="Century Gothic" panose="020B0502020202020204" pitchFamily="34" charset="0"/>
                <a:cs typeface="Tahoma"/>
              </a:rPr>
              <a:t>P</a:t>
            </a:r>
            <a:r>
              <a:rPr sz="1100" b="1" spc="70" dirty="0">
                <a:latin typeface="Century Gothic" panose="020B0502020202020204" pitchFamily="34" charset="0"/>
                <a:cs typeface="Tahoma"/>
              </a:rPr>
              <a:t>a</a:t>
            </a:r>
            <a:r>
              <a:rPr sz="1100" b="1" spc="-40" dirty="0">
                <a:latin typeface="Century Gothic" panose="020B0502020202020204" pitchFamily="34" charset="0"/>
                <a:cs typeface="Tahoma"/>
              </a:rPr>
              <a:t>nta</a:t>
            </a:r>
            <a:r>
              <a:rPr sz="1100" b="1" spc="-70" dirty="0">
                <a:latin typeface="Century Gothic" panose="020B0502020202020204" pitchFamily="34" charset="0"/>
                <a:cs typeface="Tahoma"/>
              </a:rPr>
              <a:t>i</a:t>
            </a:r>
            <a:endParaRPr sz="1100">
              <a:latin typeface="Century Gothic" panose="020B0502020202020204" pitchFamily="34" charset="0"/>
              <a:cs typeface="Tahoma"/>
            </a:endParaRPr>
          </a:p>
        </p:txBody>
      </p:sp>
      <p:sp>
        <p:nvSpPr>
          <p:cNvPr id="15" name="object 20">
            <a:extLst>
              <a:ext uri="{FF2B5EF4-FFF2-40B4-BE49-F238E27FC236}">
                <a16:creationId xmlns:a16="http://schemas.microsoft.com/office/drawing/2014/main" id="{4EDBB56D-AB94-4403-8DBA-6E5775BBB61D}"/>
              </a:ext>
            </a:extLst>
          </p:cNvPr>
          <p:cNvSpPr txBox="1"/>
          <p:nvPr/>
        </p:nvSpPr>
        <p:spPr>
          <a:xfrm>
            <a:off x="9430947" y="974077"/>
            <a:ext cx="2418715" cy="209031"/>
          </a:xfrm>
          <a:prstGeom prst="rect">
            <a:avLst/>
          </a:prstGeom>
          <a:solidFill>
            <a:srgbClr val="FFC000"/>
          </a:solidFill>
        </p:spPr>
        <p:txBody>
          <a:bodyPr vert="horz" wrap="square" lIns="0" tIns="39369" rIns="0" bIns="0" rtlCol="0">
            <a:spAutoFit/>
          </a:bodyPr>
          <a:lstStyle/>
          <a:p>
            <a:pPr marL="92710">
              <a:lnSpc>
                <a:spcPct val="100000"/>
              </a:lnSpc>
              <a:spcBef>
                <a:spcPts val="309"/>
              </a:spcBef>
            </a:pPr>
            <a:r>
              <a:rPr sz="1100" b="1" spc="-55" dirty="0">
                <a:latin typeface="Century Gothic" panose="020B0502020202020204" pitchFamily="34" charset="0"/>
                <a:cs typeface="Tahoma"/>
              </a:rPr>
              <a:t>Wila</a:t>
            </a:r>
            <a:r>
              <a:rPr sz="1100" b="1" dirty="0">
                <a:latin typeface="Century Gothic" panose="020B0502020202020204" pitchFamily="34" charset="0"/>
                <a:cs typeface="Tahoma"/>
              </a:rPr>
              <a:t>y</a:t>
            </a:r>
            <a:r>
              <a:rPr sz="1100" b="1" spc="70" dirty="0">
                <a:latin typeface="Century Gothic" panose="020B0502020202020204" pitchFamily="34" charset="0"/>
                <a:cs typeface="Tahoma"/>
              </a:rPr>
              <a:t>a</a:t>
            </a:r>
            <a:r>
              <a:rPr sz="1100" b="1" spc="-45" dirty="0">
                <a:latin typeface="Century Gothic" panose="020B0502020202020204" pitchFamily="34" charset="0"/>
                <a:cs typeface="Tahoma"/>
              </a:rPr>
              <a:t>h</a:t>
            </a:r>
            <a:r>
              <a:rPr sz="1100" b="1" spc="-35" dirty="0">
                <a:latin typeface="Century Gothic" panose="020B0502020202020204" pitchFamily="34" charset="0"/>
                <a:cs typeface="Tahoma"/>
              </a:rPr>
              <a:t> </a:t>
            </a:r>
            <a:r>
              <a:rPr sz="1100" b="1" spc="-105" dirty="0">
                <a:latin typeface="Century Gothic" panose="020B0502020202020204" pitchFamily="34" charset="0"/>
                <a:cs typeface="Tahoma"/>
              </a:rPr>
              <a:t>P</a:t>
            </a:r>
            <a:r>
              <a:rPr sz="1100" b="1" spc="-45" dirty="0">
                <a:latin typeface="Century Gothic" panose="020B0502020202020204" pitchFamily="34" charset="0"/>
                <a:cs typeface="Tahoma"/>
              </a:rPr>
              <a:t>er</a:t>
            </a:r>
            <a:r>
              <a:rPr sz="1100" b="1" spc="70" dirty="0">
                <a:latin typeface="Century Gothic" panose="020B0502020202020204" pitchFamily="34" charset="0"/>
                <a:cs typeface="Tahoma"/>
              </a:rPr>
              <a:t>a</a:t>
            </a:r>
            <a:r>
              <a:rPr sz="1100" b="1" spc="-80" dirty="0">
                <a:latin typeface="Century Gothic" panose="020B0502020202020204" pitchFamily="34" charset="0"/>
                <a:cs typeface="Tahoma"/>
              </a:rPr>
              <a:t>i</a:t>
            </a:r>
            <a:r>
              <a:rPr sz="1100" b="1" spc="-125" dirty="0">
                <a:latin typeface="Century Gothic" panose="020B0502020202020204" pitchFamily="34" charset="0"/>
                <a:cs typeface="Tahoma"/>
              </a:rPr>
              <a:t>r</a:t>
            </a:r>
            <a:r>
              <a:rPr sz="1100" b="1" spc="70" dirty="0">
                <a:latin typeface="Century Gothic" panose="020B0502020202020204" pitchFamily="34" charset="0"/>
                <a:cs typeface="Tahoma"/>
              </a:rPr>
              <a:t>a</a:t>
            </a:r>
            <a:r>
              <a:rPr sz="1100" b="1" spc="-45" dirty="0">
                <a:latin typeface="Century Gothic" panose="020B0502020202020204" pitchFamily="34" charset="0"/>
                <a:cs typeface="Tahoma"/>
              </a:rPr>
              <a:t>n</a:t>
            </a:r>
            <a:r>
              <a:rPr sz="1100" b="1" spc="-35" dirty="0">
                <a:latin typeface="Century Gothic" panose="020B0502020202020204" pitchFamily="34" charset="0"/>
                <a:cs typeface="Tahoma"/>
              </a:rPr>
              <a:t> </a:t>
            </a:r>
            <a:r>
              <a:rPr sz="1100" b="1" spc="-105" dirty="0">
                <a:latin typeface="Century Gothic" panose="020B0502020202020204" pitchFamily="34" charset="0"/>
                <a:cs typeface="Tahoma"/>
              </a:rPr>
              <a:t>P</a:t>
            </a:r>
            <a:r>
              <a:rPr sz="1100" b="1" spc="-20" dirty="0">
                <a:latin typeface="Century Gothic" panose="020B0502020202020204" pitchFamily="34" charset="0"/>
                <a:cs typeface="Tahoma"/>
              </a:rPr>
              <a:t>es</a:t>
            </a:r>
            <a:r>
              <a:rPr sz="1100" b="1" spc="-55" dirty="0">
                <a:latin typeface="Century Gothic" panose="020B0502020202020204" pitchFamily="34" charset="0"/>
                <a:cs typeface="Tahoma"/>
              </a:rPr>
              <a:t>i</a:t>
            </a:r>
            <a:r>
              <a:rPr sz="1100" b="1" spc="-105" dirty="0">
                <a:latin typeface="Century Gothic" panose="020B0502020202020204" pitchFamily="34" charset="0"/>
                <a:cs typeface="Tahoma"/>
              </a:rPr>
              <a:t>s</a:t>
            </a:r>
            <a:r>
              <a:rPr sz="1100" b="1" spc="-100" dirty="0">
                <a:latin typeface="Century Gothic" panose="020B0502020202020204" pitchFamily="34" charset="0"/>
                <a:cs typeface="Tahoma"/>
              </a:rPr>
              <a:t>ir</a:t>
            </a:r>
            <a:endParaRPr sz="1100">
              <a:latin typeface="Century Gothic" panose="020B0502020202020204" pitchFamily="34" charset="0"/>
              <a:cs typeface="Tahoma"/>
            </a:endParaRPr>
          </a:p>
        </p:txBody>
      </p:sp>
      <p:sp>
        <p:nvSpPr>
          <p:cNvPr id="16" name="object 21">
            <a:extLst>
              <a:ext uri="{FF2B5EF4-FFF2-40B4-BE49-F238E27FC236}">
                <a16:creationId xmlns:a16="http://schemas.microsoft.com/office/drawing/2014/main" id="{07E771E4-1A2F-4AF3-A9F4-5F8BF50E003C}"/>
              </a:ext>
            </a:extLst>
          </p:cNvPr>
          <p:cNvSpPr txBox="1"/>
          <p:nvPr/>
        </p:nvSpPr>
        <p:spPr>
          <a:xfrm>
            <a:off x="9454568" y="1262876"/>
            <a:ext cx="2075180" cy="1029128"/>
          </a:xfrm>
          <a:prstGeom prst="rect">
            <a:avLst/>
          </a:prstGeom>
        </p:spPr>
        <p:txBody>
          <a:bodyPr vert="horz" wrap="square" lIns="0" tIns="13335" rIns="0" bIns="0" rtlCol="0">
            <a:spAutoFit/>
          </a:bodyPr>
          <a:lstStyle/>
          <a:p>
            <a:pPr marL="283845" indent="-271780">
              <a:lnSpc>
                <a:spcPct val="100000"/>
              </a:lnSpc>
              <a:spcBef>
                <a:spcPts val="105"/>
              </a:spcBef>
              <a:buAutoNum type="alphaLcPeriod"/>
              <a:tabLst>
                <a:tab pos="283845" algn="l"/>
                <a:tab pos="284480" algn="l"/>
              </a:tabLst>
            </a:pPr>
            <a:r>
              <a:rPr sz="1100" spc="-45" dirty="0">
                <a:latin typeface="Century Gothic" panose="020B0502020202020204" pitchFamily="34" charset="0"/>
                <a:cs typeface="Verdana"/>
              </a:rPr>
              <a:t>p</a:t>
            </a:r>
            <a:r>
              <a:rPr sz="1100" spc="-40" dirty="0">
                <a:latin typeface="Century Gothic" panose="020B0502020202020204" pitchFamily="34" charset="0"/>
                <a:cs typeface="Verdana"/>
              </a:rPr>
              <a:t>r</a:t>
            </a:r>
            <a:r>
              <a:rPr sz="1100" spc="50" dirty="0">
                <a:latin typeface="Century Gothic" panose="020B0502020202020204" pitchFamily="34" charset="0"/>
                <a:cs typeface="Verdana"/>
              </a:rPr>
              <a:t>o</a:t>
            </a:r>
            <a:r>
              <a:rPr sz="1100" spc="-45" dirty="0">
                <a:latin typeface="Century Gothic" panose="020B0502020202020204" pitchFamily="34" charset="0"/>
                <a:cs typeface="Verdana"/>
              </a:rPr>
              <a:t>gr</a:t>
            </a:r>
            <a:r>
              <a:rPr sz="1100" spc="15" dirty="0">
                <a:latin typeface="Century Gothic" panose="020B0502020202020204" pitchFamily="34" charset="0"/>
                <a:cs typeface="Verdana"/>
              </a:rPr>
              <a:t>a</a:t>
            </a:r>
            <a:r>
              <a:rPr sz="1100" spc="35" dirty="0">
                <a:latin typeface="Century Gothic" panose="020B0502020202020204" pitchFamily="34" charset="0"/>
                <a:cs typeface="Verdana"/>
              </a:rPr>
              <a:t>m</a:t>
            </a:r>
            <a:r>
              <a:rPr sz="1100" spc="-100" dirty="0">
                <a:latin typeface="Century Gothic" panose="020B0502020202020204" pitchFamily="34" charset="0"/>
                <a:cs typeface="Verdana"/>
              </a:rPr>
              <a:t> </a:t>
            </a:r>
            <a:r>
              <a:rPr sz="1100" spc="-114" dirty="0">
                <a:latin typeface="Century Gothic" panose="020B0502020202020204" pitchFamily="34" charset="0"/>
                <a:cs typeface="Verdana"/>
              </a:rPr>
              <a:t>s</a:t>
            </a:r>
            <a:r>
              <a:rPr sz="1100" spc="-100" dirty="0">
                <a:latin typeface="Century Gothic" panose="020B0502020202020204" pitchFamily="34" charset="0"/>
                <a:cs typeface="Verdana"/>
              </a:rPr>
              <a:t>t</a:t>
            </a:r>
            <a:r>
              <a:rPr sz="1100" spc="-145" dirty="0">
                <a:latin typeface="Century Gothic" panose="020B0502020202020204" pitchFamily="34" charset="0"/>
                <a:cs typeface="Verdana"/>
              </a:rPr>
              <a:t>r</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55" dirty="0">
                <a:latin typeface="Century Gothic" panose="020B0502020202020204" pitchFamily="34" charset="0"/>
                <a:cs typeface="Verdana"/>
              </a:rPr>
              <a:t>e</a:t>
            </a:r>
            <a:r>
              <a:rPr sz="1100" spc="45" dirty="0">
                <a:latin typeface="Century Gothic" panose="020B0502020202020204" pitchFamily="34" charset="0"/>
                <a:cs typeface="Verdana"/>
              </a:rPr>
              <a:t>g</a:t>
            </a:r>
            <a:r>
              <a:rPr sz="1100" spc="-80" dirty="0">
                <a:latin typeface="Century Gothic" panose="020B0502020202020204" pitchFamily="34" charset="0"/>
                <a:cs typeface="Verdana"/>
              </a:rPr>
              <a:t>i</a:t>
            </a:r>
            <a:r>
              <a:rPr sz="1100" spc="-140" dirty="0">
                <a:latin typeface="Century Gothic" panose="020B0502020202020204" pitchFamily="34" charset="0"/>
                <a:cs typeface="Verdana"/>
              </a:rPr>
              <a:t>s</a:t>
            </a:r>
            <a:r>
              <a:rPr sz="1100" spc="-70" dirty="0">
                <a:latin typeface="Century Gothic" panose="020B0502020202020204" pitchFamily="34" charset="0"/>
                <a:cs typeface="Verdana"/>
              </a:rPr>
              <a:t> </a:t>
            </a:r>
            <a:r>
              <a:rPr sz="1100" spc="-25" dirty="0">
                <a:latin typeface="Century Gothic" panose="020B0502020202020204" pitchFamily="34" charset="0"/>
                <a:cs typeface="Verdana"/>
              </a:rPr>
              <a:t>n</a:t>
            </a:r>
            <a:r>
              <a:rPr sz="1100" spc="55" dirty="0">
                <a:latin typeface="Century Gothic" panose="020B0502020202020204" pitchFamily="34" charset="0"/>
                <a:cs typeface="Verdana"/>
              </a:rPr>
              <a:t>e</a:t>
            </a:r>
            <a:r>
              <a:rPr sz="1100" spc="45" dirty="0">
                <a:latin typeface="Century Gothic" panose="020B0502020202020204" pitchFamily="34" charset="0"/>
                <a:cs typeface="Verdana"/>
              </a:rPr>
              <a:t>g</a:t>
            </a:r>
            <a:r>
              <a:rPr sz="1100" spc="-30" dirty="0">
                <a:latin typeface="Century Gothic" panose="020B0502020202020204" pitchFamily="34" charset="0"/>
                <a:cs typeface="Verdana"/>
              </a:rPr>
              <a:t>ar</a:t>
            </a:r>
            <a:r>
              <a:rPr sz="1100" spc="-55" dirty="0">
                <a:latin typeface="Century Gothic" panose="020B0502020202020204" pitchFamily="34" charset="0"/>
                <a:cs typeface="Verdana"/>
              </a:rPr>
              <a:t>a;</a:t>
            </a:r>
            <a:endParaRPr sz="1100">
              <a:latin typeface="Century Gothic" panose="020B0502020202020204" pitchFamily="34" charset="0"/>
              <a:cs typeface="Verdana"/>
            </a:endParaRPr>
          </a:p>
          <a:p>
            <a:pPr marL="283845" indent="-271780">
              <a:lnSpc>
                <a:spcPct val="100000"/>
              </a:lnSpc>
              <a:buAutoNum type="alphaLcPeriod"/>
              <a:tabLst>
                <a:tab pos="283845" algn="l"/>
                <a:tab pos="284480" algn="l"/>
              </a:tabLst>
            </a:pPr>
            <a:r>
              <a:rPr sz="1100" spc="-20" dirty="0">
                <a:latin typeface="Century Gothic" panose="020B0502020202020204" pitchFamily="34" charset="0"/>
                <a:cs typeface="Verdana"/>
              </a:rPr>
              <a:t>k</a:t>
            </a:r>
            <a:r>
              <a:rPr sz="1100" spc="-25" dirty="0">
                <a:latin typeface="Century Gothic" panose="020B0502020202020204" pitchFamily="34" charset="0"/>
                <a:cs typeface="Verdana"/>
              </a:rPr>
              <a:t>e</a:t>
            </a:r>
            <a:r>
              <a:rPr sz="1100" spc="5" dirty="0">
                <a:latin typeface="Century Gothic" panose="020B0502020202020204" pitchFamily="34" charset="0"/>
                <a:cs typeface="Verdana"/>
              </a:rPr>
              <a:t>pen</a:t>
            </a:r>
            <a:r>
              <a:rPr sz="1100" spc="-5" dirty="0">
                <a:latin typeface="Century Gothic" panose="020B0502020202020204" pitchFamily="34" charset="0"/>
                <a:cs typeface="Verdana"/>
              </a:rPr>
              <a:t>t</a:t>
            </a:r>
            <a:r>
              <a:rPr sz="1100" spc="-80" dirty="0">
                <a:latin typeface="Century Gothic" panose="020B0502020202020204" pitchFamily="34" charset="0"/>
                <a:cs typeface="Verdana"/>
              </a:rPr>
              <a:t>i</a:t>
            </a:r>
            <a:r>
              <a:rPr sz="1100" spc="-25" dirty="0">
                <a:latin typeface="Century Gothic" panose="020B0502020202020204" pitchFamily="34" charset="0"/>
                <a:cs typeface="Verdana"/>
              </a:rPr>
              <a:t>n</a:t>
            </a:r>
            <a:r>
              <a:rPr sz="1100" spc="70" dirty="0">
                <a:latin typeface="Century Gothic" panose="020B0502020202020204" pitchFamily="34" charset="0"/>
                <a:cs typeface="Verdana"/>
              </a:rPr>
              <a:t>g</a:t>
            </a:r>
            <a:r>
              <a:rPr sz="1100" spc="65" dirty="0">
                <a:latin typeface="Century Gothic" panose="020B0502020202020204" pitchFamily="34" charset="0"/>
                <a:cs typeface="Verdana"/>
              </a:rPr>
              <a:t>a</a:t>
            </a:r>
            <a:r>
              <a:rPr sz="1100" spc="-25" dirty="0">
                <a:latin typeface="Century Gothic" panose="020B0502020202020204" pitchFamily="34" charset="0"/>
                <a:cs typeface="Verdana"/>
              </a:rPr>
              <a:t>n</a:t>
            </a:r>
            <a:r>
              <a:rPr sz="1100" spc="-110" dirty="0">
                <a:latin typeface="Century Gothic" panose="020B0502020202020204" pitchFamily="34" charset="0"/>
                <a:cs typeface="Verdana"/>
              </a:rPr>
              <a:t> </a:t>
            </a:r>
            <a:r>
              <a:rPr sz="1100" spc="-35" dirty="0">
                <a:latin typeface="Century Gothic" panose="020B0502020202020204" pitchFamily="34" charset="0"/>
                <a:cs typeface="Verdana"/>
              </a:rPr>
              <a:t>u</a:t>
            </a:r>
            <a:r>
              <a:rPr sz="1100" spc="-20" dirty="0">
                <a:latin typeface="Century Gothic" panose="020B0502020202020204" pitchFamily="34" charset="0"/>
                <a:cs typeface="Verdana"/>
              </a:rPr>
              <a:t>m</a:t>
            </a:r>
            <a:r>
              <a:rPr sz="1100" spc="-35" dirty="0">
                <a:latin typeface="Century Gothic" panose="020B0502020202020204" pitchFamily="34" charset="0"/>
                <a:cs typeface="Verdana"/>
              </a:rPr>
              <a:t>u</a:t>
            </a:r>
            <a:r>
              <a:rPr sz="1100" spc="-30" dirty="0">
                <a:latin typeface="Century Gothic" panose="020B0502020202020204" pitchFamily="34" charset="0"/>
                <a:cs typeface="Verdana"/>
              </a:rPr>
              <a:t>m</a:t>
            </a:r>
            <a:r>
              <a:rPr sz="1100" spc="-185" dirty="0">
                <a:latin typeface="Century Gothic" panose="020B0502020202020204" pitchFamily="34" charset="0"/>
                <a:cs typeface="Verdana"/>
              </a:rPr>
              <a:t>;</a:t>
            </a:r>
            <a:endParaRPr sz="1100">
              <a:latin typeface="Century Gothic" panose="020B0502020202020204" pitchFamily="34" charset="0"/>
              <a:cs typeface="Verdana"/>
            </a:endParaRPr>
          </a:p>
          <a:p>
            <a:pPr marL="283845" marR="5080" indent="-271780">
              <a:lnSpc>
                <a:spcPct val="100000"/>
              </a:lnSpc>
              <a:buAutoNum type="alphaLcPeriod"/>
              <a:tabLst>
                <a:tab pos="283845" algn="l"/>
                <a:tab pos="284480" algn="l"/>
              </a:tabLst>
            </a:pPr>
            <a:r>
              <a:rPr sz="1100" spc="-10" dirty="0">
                <a:latin typeface="Century Gothic" panose="020B0502020202020204" pitchFamily="34" charset="0"/>
                <a:cs typeface="Verdana"/>
              </a:rPr>
              <a:t>pe</a:t>
            </a:r>
            <a:r>
              <a:rPr sz="1100" spc="-15" dirty="0">
                <a:latin typeface="Century Gothic" panose="020B0502020202020204" pitchFamily="34" charset="0"/>
                <a:cs typeface="Verdana"/>
              </a:rPr>
              <a:t>r</a:t>
            </a:r>
            <a:r>
              <a:rPr sz="1100" spc="-20" dirty="0">
                <a:latin typeface="Century Gothic" panose="020B0502020202020204" pitchFamily="34" charset="0"/>
                <a:cs typeface="Verdana"/>
              </a:rPr>
              <a:t>m</a:t>
            </a:r>
            <a:r>
              <a:rPr sz="1100" spc="-35" dirty="0">
                <a:latin typeface="Century Gothic" panose="020B0502020202020204" pitchFamily="34" charset="0"/>
                <a:cs typeface="Verdana"/>
              </a:rPr>
              <a:t>u</a:t>
            </a:r>
            <a:r>
              <a:rPr sz="1100" spc="-50" dirty="0">
                <a:latin typeface="Century Gothic" panose="020B0502020202020204" pitchFamily="34" charset="0"/>
                <a:cs typeface="Verdana"/>
              </a:rPr>
              <a:t>ki</a:t>
            </a:r>
            <a:r>
              <a:rPr sz="1100" spc="-105" dirty="0">
                <a:latin typeface="Century Gothic" panose="020B0502020202020204" pitchFamily="34" charset="0"/>
                <a:cs typeface="Verdana"/>
              </a:rPr>
              <a:t>m</a:t>
            </a:r>
            <a:r>
              <a:rPr sz="1100" spc="75" dirty="0">
                <a:latin typeface="Century Gothic" panose="020B0502020202020204" pitchFamily="34" charset="0"/>
                <a:cs typeface="Verdana"/>
              </a:rPr>
              <a:t>a</a:t>
            </a:r>
            <a:r>
              <a:rPr sz="1100" spc="-25" dirty="0">
                <a:latin typeface="Century Gothic" panose="020B0502020202020204" pitchFamily="34" charset="0"/>
                <a:cs typeface="Verdana"/>
              </a:rPr>
              <a:t>n</a:t>
            </a:r>
            <a:r>
              <a:rPr sz="1100" spc="-125" dirty="0">
                <a:latin typeface="Century Gothic" panose="020B0502020202020204" pitchFamily="34" charset="0"/>
                <a:cs typeface="Verdana"/>
              </a:rPr>
              <a:t> </a:t>
            </a:r>
            <a:r>
              <a:rPr sz="1100" spc="60" dirty="0">
                <a:latin typeface="Century Gothic" panose="020B0502020202020204" pitchFamily="34" charset="0"/>
                <a:cs typeface="Verdana"/>
              </a:rPr>
              <a:t>d</a:t>
            </a:r>
            <a:r>
              <a:rPr sz="1100" spc="-80" dirty="0">
                <a:latin typeface="Century Gothic" panose="020B0502020202020204" pitchFamily="34" charset="0"/>
                <a:cs typeface="Verdana"/>
              </a:rPr>
              <a:t>i</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30" dirty="0">
                <a:latin typeface="Century Gothic" panose="020B0502020202020204" pitchFamily="34" charset="0"/>
                <a:cs typeface="Verdana"/>
              </a:rPr>
              <a:t>a</a:t>
            </a:r>
            <a:r>
              <a:rPr sz="1100" spc="-25" dirty="0">
                <a:latin typeface="Century Gothic" panose="020B0502020202020204" pitchFamily="34" charset="0"/>
                <a:cs typeface="Verdana"/>
              </a:rPr>
              <a:t>s</a:t>
            </a:r>
            <a:r>
              <a:rPr sz="1100" spc="-85" dirty="0">
                <a:latin typeface="Century Gothic" panose="020B0502020202020204" pitchFamily="34" charset="0"/>
                <a:cs typeface="Verdana"/>
              </a:rPr>
              <a:t> </a:t>
            </a:r>
            <a:r>
              <a:rPr sz="1100" dirty="0">
                <a:latin typeface="Century Gothic" panose="020B0502020202020204" pitchFamily="34" charset="0"/>
                <a:cs typeface="Verdana"/>
              </a:rPr>
              <a:t>ai</a:t>
            </a:r>
            <a:r>
              <a:rPr sz="1100" spc="-135" dirty="0">
                <a:latin typeface="Century Gothic" panose="020B0502020202020204" pitchFamily="34" charset="0"/>
                <a:cs typeface="Verdana"/>
              </a:rPr>
              <a:t>r</a:t>
            </a:r>
            <a:r>
              <a:rPr sz="1100" spc="-100" dirty="0">
                <a:latin typeface="Century Gothic" panose="020B0502020202020204" pitchFamily="34" charset="0"/>
                <a:cs typeface="Verdana"/>
              </a:rPr>
              <a:t> </a:t>
            </a:r>
            <a:r>
              <a:rPr sz="1100" spc="65" dirty="0">
                <a:latin typeface="Century Gothic" panose="020B0502020202020204" pitchFamily="34" charset="0"/>
                <a:cs typeface="Verdana"/>
              </a:rPr>
              <a:t>bag</a:t>
            </a:r>
            <a:r>
              <a:rPr sz="1100" spc="-95" dirty="0">
                <a:latin typeface="Century Gothic" panose="020B0502020202020204" pitchFamily="34" charset="0"/>
                <a:cs typeface="Verdana"/>
              </a:rPr>
              <a:t>i  </a:t>
            </a:r>
            <a:r>
              <a:rPr sz="1100" spc="-20" dirty="0">
                <a:latin typeface="Century Gothic" panose="020B0502020202020204" pitchFamily="34" charset="0"/>
                <a:cs typeface="Verdana"/>
              </a:rPr>
              <a:t>m</a:t>
            </a:r>
            <a:r>
              <a:rPr sz="1100" spc="-40" dirty="0">
                <a:latin typeface="Century Gothic" panose="020B0502020202020204" pitchFamily="34" charset="0"/>
                <a:cs typeface="Verdana"/>
              </a:rPr>
              <a:t>as</a:t>
            </a:r>
            <a:r>
              <a:rPr sz="1100" spc="-60" dirty="0">
                <a:latin typeface="Century Gothic" panose="020B0502020202020204" pitchFamily="34" charset="0"/>
                <a:cs typeface="Verdana"/>
              </a:rPr>
              <a:t>y</a:t>
            </a:r>
            <a:r>
              <a:rPr sz="1100" spc="-30" dirty="0">
                <a:latin typeface="Century Gothic" panose="020B0502020202020204" pitchFamily="34" charset="0"/>
                <a:cs typeface="Verdana"/>
              </a:rPr>
              <a:t>ar</a:t>
            </a:r>
            <a:r>
              <a:rPr sz="1100" spc="-10" dirty="0">
                <a:latin typeface="Century Gothic" panose="020B0502020202020204" pitchFamily="34" charset="0"/>
                <a:cs typeface="Verdana"/>
              </a:rPr>
              <a:t>ak</a:t>
            </a:r>
            <a:r>
              <a:rPr sz="1100" spc="15" dirty="0">
                <a:latin typeface="Century Gothic" panose="020B0502020202020204" pitchFamily="34" charset="0"/>
                <a:cs typeface="Verdana"/>
              </a:rPr>
              <a:t>a</a:t>
            </a:r>
            <a:r>
              <a:rPr sz="1100" spc="10" dirty="0">
                <a:latin typeface="Century Gothic" panose="020B0502020202020204" pitchFamily="34" charset="0"/>
                <a:cs typeface="Verdana"/>
              </a:rPr>
              <a:t>t</a:t>
            </a:r>
            <a:r>
              <a:rPr sz="1100" spc="-130" dirty="0">
                <a:latin typeface="Century Gothic" panose="020B0502020202020204" pitchFamily="34" charset="0"/>
                <a:cs typeface="Verdana"/>
              </a:rPr>
              <a:t> </a:t>
            </a:r>
            <a:r>
              <a:rPr sz="1100" spc="-20" dirty="0">
                <a:latin typeface="Century Gothic" panose="020B0502020202020204" pitchFamily="34" charset="0"/>
                <a:cs typeface="Verdana"/>
              </a:rPr>
              <a:t>h</a:t>
            </a:r>
            <a:r>
              <a:rPr sz="1100" spc="-30" dirty="0">
                <a:latin typeface="Century Gothic" panose="020B0502020202020204" pitchFamily="34" charset="0"/>
                <a:cs typeface="Verdana"/>
              </a:rPr>
              <a:t>u</a:t>
            </a:r>
            <a:r>
              <a:rPr sz="1100" spc="-55" dirty="0">
                <a:latin typeface="Century Gothic" panose="020B0502020202020204" pitchFamily="34" charset="0"/>
                <a:cs typeface="Verdana"/>
              </a:rPr>
              <a:t>k</a:t>
            </a:r>
            <a:r>
              <a:rPr sz="1100" spc="-70" dirty="0">
                <a:latin typeface="Century Gothic" panose="020B0502020202020204" pitchFamily="34" charset="0"/>
                <a:cs typeface="Verdana"/>
              </a:rPr>
              <a:t>u</a:t>
            </a:r>
            <a:r>
              <a:rPr sz="1100" spc="-35" dirty="0">
                <a:latin typeface="Century Gothic" panose="020B0502020202020204" pitchFamily="34" charset="0"/>
                <a:cs typeface="Verdana"/>
              </a:rPr>
              <a:t>m</a:t>
            </a:r>
            <a:r>
              <a:rPr sz="1100" spc="-105" dirty="0">
                <a:latin typeface="Century Gothic" panose="020B0502020202020204" pitchFamily="34" charset="0"/>
                <a:cs typeface="Verdana"/>
              </a:rPr>
              <a:t> </a:t>
            </a:r>
            <a:r>
              <a:rPr sz="1100" spc="75" dirty="0">
                <a:latin typeface="Century Gothic" panose="020B0502020202020204" pitchFamily="34" charset="0"/>
                <a:cs typeface="Verdana"/>
              </a:rPr>
              <a:t>ad</a:t>
            </a:r>
            <a:r>
              <a:rPr sz="1100" spc="15" dirty="0">
                <a:latin typeface="Century Gothic" panose="020B0502020202020204" pitchFamily="34" charset="0"/>
                <a:cs typeface="Verdana"/>
              </a:rPr>
              <a:t>a</a:t>
            </a:r>
            <a:r>
              <a:rPr sz="1100" spc="-5" dirty="0">
                <a:latin typeface="Century Gothic" panose="020B0502020202020204" pitchFamily="34" charset="0"/>
                <a:cs typeface="Verdana"/>
              </a:rPr>
              <a:t>t</a:t>
            </a:r>
            <a:r>
              <a:rPr sz="1100" spc="-160" dirty="0">
                <a:latin typeface="Century Gothic" panose="020B0502020202020204" pitchFamily="34" charset="0"/>
                <a:cs typeface="Verdana"/>
              </a:rPr>
              <a:t>;  </a:t>
            </a:r>
            <a:r>
              <a:rPr sz="1100" spc="20" dirty="0">
                <a:latin typeface="Century Gothic" panose="020B0502020202020204" pitchFamily="34" charset="0"/>
                <a:cs typeface="Verdana"/>
              </a:rPr>
              <a:t>dan/atau</a:t>
            </a:r>
            <a:endParaRPr sz="1100">
              <a:latin typeface="Century Gothic" panose="020B0502020202020204" pitchFamily="34" charset="0"/>
              <a:cs typeface="Verdana"/>
            </a:endParaRPr>
          </a:p>
          <a:p>
            <a:pPr marL="283845" indent="-271780">
              <a:lnSpc>
                <a:spcPct val="100000"/>
              </a:lnSpc>
              <a:buAutoNum type="alphaLcPeriod"/>
              <a:tabLst>
                <a:tab pos="283845" algn="l"/>
                <a:tab pos="284480" algn="l"/>
              </a:tabLst>
            </a:pPr>
            <a:r>
              <a:rPr sz="1100" spc="-20" dirty="0">
                <a:latin typeface="Century Gothic" panose="020B0502020202020204" pitchFamily="34" charset="0"/>
                <a:cs typeface="Verdana"/>
              </a:rPr>
              <a:t>pariwisata</a:t>
            </a:r>
            <a:endParaRPr sz="1100">
              <a:latin typeface="Century Gothic" panose="020B0502020202020204" pitchFamily="34" charset="0"/>
              <a:cs typeface="Verdana"/>
            </a:endParaRPr>
          </a:p>
        </p:txBody>
      </p:sp>
      <p:sp>
        <p:nvSpPr>
          <p:cNvPr id="17" name="object 32">
            <a:extLst>
              <a:ext uri="{FF2B5EF4-FFF2-40B4-BE49-F238E27FC236}">
                <a16:creationId xmlns:a16="http://schemas.microsoft.com/office/drawing/2014/main" id="{9C06DD46-9AFC-456B-8B59-B335B749671F}"/>
              </a:ext>
            </a:extLst>
          </p:cNvPr>
          <p:cNvSpPr txBox="1"/>
          <p:nvPr/>
        </p:nvSpPr>
        <p:spPr>
          <a:xfrm>
            <a:off x="8165641" y="4100665"/>
            <a:ext cx="3510281" cy="1951175"/>
          </a:xfrm>
          <a:prstGeom prst="rect">
            <a:avLst/>
          </a:prstGeom>
        </p:spPr>
        <p:txBody>
          <a:bodyPr vert="horz" wrap="square" lIns="0" tIns="12065" rIns="0" bIns="0" rtlCol="0">
            <a:spAutoFit/>
          </a:bodyPr>
          <a:lstStyle/>
          <a:p>
            <a:pPr marL="12700" algn="just">
              <a:lnSpc>
                <a:spcPct val="100000"/>
              </a:lnSpc>
              <a:spcBef>
                <a:spcPts val="95"/>
              </a:spcBef>
            </a:pPr>
            <a:r>
              <a:rPr sz="1400" b="1" spc="-50" dirty="0">
                <a:latin typeface="Century Gothic" panose="020B0502020202020204" pitchFamily="34" charset="0"/>
                <a:cs typeface="Tahoma"/>
              </a:rPr>
              <a:t>Dikuatk</a:t>
            </a:r>
            <a:r>
              <a:rPr sz="1400" b="1" spc="-45" dirty="0">
                <a:latin typeface="Century Gothic" panose="020B0502020202020204" pitchFamily="34" charset="0"/>
                <a:cs typeface="Tahoma"/>
              </a:rPr>
              <a:t>a</a:t>
            </a:r>
            <a:r>
              <a:rPr sz="1400" b="1" spc="-70" dirty="0">
                <a:latin typeface="Century Gothic" panose="020B0502020202020204" pitchFamily="34" charset="0"/>
                <a:cs typeface="Tahoma"/>
              </a:rPr>
              <a:t>n</a:t>
            </a:r>
            <a:r>
              <a:rPr sz="1400" b="1" spc="20" dirty="0">
                <a:latin typeface="Century Gothic" panose="020B0502020202020204" pitchFamily="34" charset="0"/>
                <a:cs typeface="Tahoma"/>
              </a:rPr>
              <a:t> </a:t>
            </a:r>
            <a:r>
              <a:rPr sz="1400" b="1" spc="65" dirty="0">
                <a:latin typeface="Century Gothic" panose="020B0502020202020204" pitchFamily="34" charset="0"/>
                <a:cs typeface="Tahoma"/>
              </a:rPr>
              <a:t>da</a:t>
            </a:r>
            <a:r>
              <a:rPr sz="1400" b="1" spc="-10" dirty="0">
                <a:latin typeface="Century Gothic" panose="020B0502020202020204" pitchFamily="34" charset="0"/>
                <a:cs typeface="Tahoma"/>
              </a:rPr>
              <a:t>lam</a:t>
            </a:r>
            <a:r>
              <a:rPr sz="1400" b="1" dirty="0">
                <a:latin typeface="Century Gothic" panose="020B0502020202020204" pitchFamily="34" charset="0"/>
                <a:cs typeface="Tahoma"/>
              </a:rPr>
              <a:t> </a:t>
            </a:r>
            <a:r>
              <a:rPr sz="1400" b="1" spc="-170" dirty="0">
                <a:latin typeface="Century Gothic" panose="020B0502020202020204" pitchFamily="34" charset="0"/>
                <a:cs typeface="Tahoma"/>
              </a:rPr>
              <a:t>P</a:t>
            </a:r>
            <a:r>
              <a:rPr sz="1400" b="1" spc="-160" dirty="0">
                <a:latin typeface="Century Gothic" panose="020B0502020202020204" pitchFamily="34" charset="0"/>
                <a:cs typeface="Tahoma"/>
              </a:rPr>
              <a:t>P</a:t>
            </a:r>
            <a:r>
              <a:rPr sz="1400" b="1" dirty="0">
                <a:latin typeface="Century Gothic" panose="020B0502020202020204" pitchFamily="34" charset="0"/>
                <a:cs typeface="Tahoma"/>
              </a:rPr>
              <a:t> </a:t>
            </a:r>
            <a:r>
              <a:rPr sz="1400" b="1" spc="-135" dirty="0">
                <a:latin typeface="Century Gothic" panose="020B0502020202020204" pitchFamily="34" charset="0"/>
                <a:cs typeface="Tahoma"/>
              </a:rPr>
              <a:t>18</a:t>
            </a:r>
            <a:r>
              <a:rPr sz="1400" b="1" spc="-150" dirty="0">
                <a:latin typeface="Century Gothic" panose="020B0502020202020204" pitchFamily="34" charset="0"/>
                <a:cs typeface="Tahoma"/>
              </a:rPr>
              <a:t>/</a:t>
            </a:r>
            <a:r>
              <a:rPr sz="1400" b="1" spc="-175" dirty="0">
                <a:latin typeface="Century Gothic" panose="020B0502020202020204" pitchFamily="34" charset="0"/>
                <a:cs typeface="Tahoma"/>
              </a:rPr>
              <a:t>2</a:t>
            </a:r>
            <a:r>
              <a:rPr sz="1400" b="1" spc="-135" dirty="0">
                <a:latin typeface="Century Gothic" panose="020B0502020202020204" pitchFamily="34" charset="0"/>
                <a:cs typeface="Tahoma"/>
              </a:rPr>
              <a:t>0</a:t>
            </a:r>
            <a:r>
              <a:rPr sz="1400" b="1" spc="-125" dirty="0">
                <a:latin typeface="Century Gothic" panose="020B0502020202020204" pitchFamily="34" charset="0"/>
                <a:cs typeface="Tahoma"/>
              </a:rPr>
              <a:t>21</a:t>
            </a:r>
            <a:endParaRPr sz="1400" dirty="0">
              <a:latin typeface="Century Gothic" panose="020B0502020202020204" pitchFamily="34" charset="0"/>
              <a:cs typeface="Tahoma"/>
            </a:endParaRPr>
          </a:p>
          <a:p>
            <a:pPr marL="12700" marR="5080" algn="just">
              <a:lnSpc>
                <a:spcPct val="100000"/>
              </a:lnSpc>
              <a:spcBef>
                <a:spcPts val="5"/>
              </a:spcBef>
            </a:pPr>
            <a:r>
              <a:rPr sz="1400" i="1" spc="-15" dirty="0">
                <a:latin typeface="Century Gothic" panose="020B0502020202020204" pitchFamily="34" charset="0"/>
                <a:cs typeface="Verdana"/>
              </a:rPr>
              <a:t>Pasal</a:t>
            </a:r>
            <a:r>
              <a:rPr sz="1400" i="1" spc="-100" dirty="0">
                <a:latin typeface="Century Gothic" panose="020B0502020202020204" pitchFamily="34" charset="0"/>
                <a:cs typeface="Verdana"/>
              </a:rPr>
              <a:t> </a:t>
            </a:r>
            <a:r>
              <a:rPr sz="1400" i="1" spc="-90" dirty="0">
                <a:latin typeface="Century Gothic" panose="020B0502020202020204" pitchFamily="34" charset="0"/>
                <a:cs typeface="Verdana"/>
              </a:rPr>
              <a:t>65</a:t>
            </a:r>
            <a:r>
              <a:rPr sz="1400" i="1" spc="-85" dirty="0">
                <a:latin typeface="Century Gothic" panose="020B0502020202020204" pitchFamily="34" charset="0"/>
                <a:cs typeface="Verdana"/>
              </a:rPr>
              <a:t> </a:t>
            </a:r>
            <a:r>
              <a:rPr sz="1400" i="1" spc="10" dirty="0">
                <a:latin typeface="Century Gothic" panose="020B0502020202020204" pitchFamily="34" charset="0"/>
                <a:cs typeface="Verdana"/>
              </a:rPr>
              <a:t>ayat</a:t>
            </a:r>
            <a:r>
              <a:rPr sz="1400" i="1" spc="-75" dirty="0">
                <a:latin typeface="Century Gothic" panose="020B0502020202020204" pitchFamily="34" charset="0"/>
                <a:cs typeface="Verdana"/>
              </a:rPr>
              <a:t> </a:t>
            </a:r>
            <a:r>
              <a:rPr sz="1400" i="1" spc="-105" dirty="0">
                <a:latin typeface="Century Gothic" panose="020B0502020202020204" pitchFamily="34" charset="0"/>
                <a:cs typeface="Verdana"/>
              </a:rPr>
              <a:t>(2)</a:t>
            </a:r>
            <a:r>
              <a:rPr sz="1400" i="1" spc="-85" dirty="0">
                <a:latin typeface="Century Gothic" panose="020B0502020202020204" pitchFamily="34" charset="0"/>
                <a:cs typeface="Verdana"/>
              </a:rPr>
              <a:t> </a:t>
            </a:r>
            <a:r>
              <a:rPr sz="1400" i="1" dirty="0">
                <a:latin typeface="Century Gothic" panose="020B0502020202020204" pitchFamily="34" charset="0"/>
                <a:cs typeface="Verdana"/>
              </a:rPr>
              <a:t>“</a:t>
            </a:r>
            <a:r>
              <a:rPr sz="1400" dirty="0">
                <a:latin typeface="Century Gothic" panose="020B0502020202020204" pitchFamily="34" charset="0"/>
                <a:cs typeface="Verdana"/>
              </a:rPr>
              <a:t>Pemberian</a:t>
            </a:r>
            <a:r>
              <a:rPr sz="1400" spc="-105" dirty="0">
                <a:latin typeface="Century Gothic" panose="020B0502020202020204" pitchFamily="34" charset="0"/>
                <a:cs typeface="Verdana"/>
              </a:rPr>
              <a:t> </a:t>
            </a:r>
            <a:r>
              <a:rPr sz="1400" spc="-30" dirty="0">
                <a:latin typeface="Century Gothic" panose="020B0502020202020204" pitchFamily="34" charset="0"/>
                <a:cs typeface="Verdana"/>
              </a:rPr>
              <a:t>Hak</a:t>
            </a:r>
            <a:r>
              <a:rPr sz="1400" spc="-110" dirty="0">
                <a:latin typeface="Century Gothic" panose="020B0502020202020204" pitchFamily="34" charset="0"/>
                <a:cs typeface="Verdana"/>
              </a:rPr>
              <a:t> </a:t>
            </a:r>
            <a:r>
              <a:rPr sz="1400" spc="-20" dirty="0">
                <a:latin typeface="Century Gothic" panose="020B0502020202020204" pitchFamily="34" charset="0"/>
                <a:cs typeface="Verdana"/>
              </a:rPr>
              <a:t>Atas</a:t>
            </a:r>
            <a:r>
              <a:rPr sz="1400" spc="-70" dirty="0">
                <a:latin typeface="Century Gothic" panose="020B0502020202020204" pitchFamily="34" charset="0"/>
                <a:cs typeface="Verdana"/>
              </a:rPr>
              <a:t> </a:t>
            </a:r>
            <a:r>
              <a:rPr sz="1400" spc="-15" dirty="0">
                <a:latin typeface="Century Gothic" panose="020B0502020202020204" pitchFamily="34" charset="0"/>
                <a:cs typeface="Verdana"/>
              </a:rPr>
              <a:t>Tanah</a:t>
            </a:r>
            <a:r>
              <a:rPr sz="1400" spc="-100" dirty="0">
                <a:latin typeface="Century Gothic" panose="020B0502020202020204" pitchFamily="34" charset="0"/>
                <a:cs typeface="Verdana"/>
              </a:rPr>
              <a:t> </a:t>
            </a:r>
            <a:r>
              <a:rPr sz="1400" spc="-10" dirty="0">
                <a:latin typeface="Century Gothic" panose="020B0502020202020204" pitchFamily="34" charset="0"/>
                <a:cs typeface="Verdana"/>
              </a:rPr>
              <a:t>di</a:t>
            </a:r>
            <a:r>
              <a:rPr sz="1400" spc="-80" dirty="0">
                <a:latin typeface="Century Gothic" panose="020B0502020202020204" pitchFamily="34" charset="0"/>
                <a:cs typeface="Verdana"/>
              </a:rPr>
              <a:t> </a:t>
            </a:r>
            <a:r>
              <a:rPr sz="1400" spc="-10" dirty="0">
                <a:latin typeface="Century Gothic" panose="020B0502020202020204" pitchFamily="34" charset="0"/>
                <a:cs typeface="Verdana"/>
              </a:rPr>
              <a:t>wilayah</a:t>
            </a:r>
            <a:r>
              <a:rPr sz="1400" spc="-105" dirty="0">
                <a:latin typeface="Century Gothic" panose="020B0502020202020204" pitchFamily="34" charset="0"/>
                <a:cs typeface="Verdana"/>
              </a:rPr>
              <a:t> </a:t>
            </a:r>
            <a:r>
              <a:rPr sz="1400" spc="-15" dirty="0">
                <a:latin typeface="Century Gothic" panose="020B0502020202020204" pitchFamily="34" charset="0"/>
                <a:cs typeface="Verdana"/>
              </a:rPr>
              <a:t>perairan </a:t>
            </a:r>
            <a:r>
              <a:rPr sz="1400" spc="-370" dirty="0">
                <a:latin typeface="Century Gothic" panose="020B0502020202020204" pitchFamily="34" charset="0"/>
                <a:cs typeface="Verdana"/>
              </a:rPr>
              <a:t> </a:t>
            </a:r>
            <a:r>
              <a:rPr sz="1400" spc="-15" dirty="0">
                <a:latin typeface="Century Gothic" panose="020B0502020202020204" pitchFamily="34" charset="0"/>
                <a:cs typeface="Verdana"/>
              </a:rPr>
              <a:t>dilaksanakan berdasarkan </a:t>
            </a:r>
            <a:r>
              <a:rPr sz="1400" spc="-30" dirty="0">
                <a:latin typeface="Century Gothic" panose="020B0502020202020204" pitchFamily="34" charset="0"/>
                <a:cs typeface="Verdana"/>
              </a:rPr>
              <a:t>perizinan </a:t>
            </a:r>
            <a:r>
              <a:rPr sz="1400" spc="10" dirty="0">
                <a:latin typeface="Century Gothic" panose="020B0502020202020204" pitchFamily="34" charset="0"/>
                <a:cs typeface="Verdana"/>
              </a:rPr>
              <a:t>yang </a:t>
            </a:r>
            <a:r>
              <a:rPr sz="1400" spc="-25" dirty="0">
                <a:latin typeface="Century Gothic" panose="020B0502020202020204" pitchFamily="34" charset="0"/>
                <a:cs typeface="Verdana"/>
              </a:rPr>
              <a:t>diterbitkan </a:t>
            </a:r>
            <a:r>
              <a:rPr sz="1400" dirty="0">
                <a:latin typeface="Century Gothic" panose="020B0502020202020204" pitchFamily="34" charset="0"/>
                <a:cs typeface="Verdana"/>
              </a:rPr>
              <a:t>oleh </a:t>
            </a:r>
            <a:r>
              <a:rPr sz="1400" spc="5" dirty="0">
                <a:latin typeface="Century Gothic" panose="020B0502020202020204" pitchFamily="34" charset="0"/>
                <a:cs typeface="Verdana"/>
              </a:rPr>
              <a:t> </a:t>
            </a:r>
            <a:r>
              <a:rPr sz="1400" spc="-20" dirty="0">
                <a:latin typeface="Century Gothic" panose="020B0502020202020204" pitchFamily="34" charset="0"/>
                <a:cs typeface="Verdana"/>
              </a:rPr>
              <a:t>kementerian </a:t>
            </a:r>
            <a:r>
              <a:rPr sz="1400" spc="10" dirty="0">
                <a:latin typeface="Century Gothic" panose="020B0502020202020204" pitchFamily="34" charset="0"/>
                <a:cs typeface="Verdana"/>
              </a:rPr>
              <a:t>yang </a:t>
            </a:r>
            <a:r>
              <a:rPr sz="1400" spc="5" dirty="0">
                <a:latin typeface="Century Gothic" panose="020B0502020202020204" pitchFamily="34" charset="0"/>
                <a:cs typeface="Verdana"/>
              </a:rPr>
              <a:t>menyelenggarakan </a:t>
            </a:r>
            <a:r>
              <a:rPr sz="1400" spc="-50" dirty="0">
                <a:latin typeface="Century Gothic" panose="020B0502020202020204" pitchFamily="34" charset="0"/>
                <a:cs typeface="Verdana"/>
              </a:rPr>
              <a:t>urusan </a:t>
            </a:r>
            <a:r>
              <a:rPr sz="1400" spc="-5" dirty="0">
                <a:latin typeface="Century Gothic" panose="020B0502020202020204" pitchFamily="34" charset="0"/>
                <a:cs typeface="Verdana"/>
              </a:rPr>
              <a:t>pemerintahan </a:t>
            </a:r>
            <a:r>
              <a:rPr sz="1400" spc="-10" dirty="0">
                <a:latin typeface="Century Gothic" panose="020B0502020202020204" pitchFamily="34" charset="0"/>
                <a:cs typeface="Verdana"/>
              </a:rPr>
              <a:t>di </a:t>
            </a:r>
            <a:r>
              <a:rPr sz="1400" spc="-5" dirty="0">
                <a:latin typeface="Century Gothic" panose="020B0502020202020204" pitchFamily="34" charset="0"/>
                <a:cs typeface="Verdana"/>
              </a:rPr>
              <a:t> </a:t>
            </a:r>
            <a:r>
              <a:rPr sz="1400" spc="-15" dirty="0">
                <a:latin typeface="Century Gothic" panose="020B0502020202020204" pitchFamily="34" charset="0"/>
                <a:cs typeface="Verdana"/>
              </a:rPr>
              <a:t>b</a:t>
            </a:r>
            <a:r>
              <a:rPr sz="1400" dirty="0">
                <a:latin typeface="Century Gothic" panose="020B0502020202020204" pitchFamily="34" charset="0"/>
                <a:cs typeface="Verdana"/>
              </a:rPr>
              <a:t>i</a:t>
            </a:r>
            <a:r>
              <a:rPr sz="1400" spc="40" dirty="0">
                <a:latin typeface="Century Gothic" panose="020B0502020202020204" pitchFamily="34" charset="0"/>
                <a:cs typeface="Verdana"/>
              </a:rPr>
              <a:t>dan</a:t>
            </a:r>
            <a:r>
              <a:rPr sz="1400" spc="50" dirty="0">
                <a:latin typeface="Century Gothic" panose="020B0502020202020204" pitchFamily="34" charset="0"/>
                <a:cs typeface="Verdana"/>
              </a:rPr>
              <a:t>g</a:t>
            </a:r>
            <a:r>
              <a:rPr sz="1400" spc="-105" dirty="0">
                <a:latin typeface="Century Gothic" panose="020B0502020202020204" pitchFamily="34" charset="0"/>
                <a:cs typeface="Verdana"/>
              </a:rPr>
              <a:t> </a:t>
            </a:r>
            <a:r>
              <a:rPr sz="1400" spc="-50" dirty="0">
                <a:latin typeface="Century Gothic" panose="020B0502020202020204" pitchFamily="34" charset="0"/>
                <a:cs typeface="Verdana"/>
              </a:rPr>
              <a:t>ke</a:t>
            </a:r>
            <a:r>
              <a:rPr sz="1400" spc="-20" dirty="0">
                <a:latin typeface="Century Gothic" panose="020B0502020202020204" pitchFamily="34" charset="0"/>
                <a:cs typeface="Verdana"/>
              </a:rPr>
              <a:t>l</a:t>
            </a:r>
            <a:r>
              <a:rPr sz="1400" spc="10" dirty="0">
                <a:latin typeface="Century Gothic" panose="020B0502020202020204" pitchFamily="34" charset="0"/>
                <a:cs typeface="Verdana"/>
              </a:rPr>
              <a:t>auta</a:t>
            </a:r>
            <a:r>
              <a:rPr sz="1400" spc="15" dirty="0">
                <a:latin typeface="Century Gothic" panose="020B0502020202020204" pitchFamily="34" charset="0"/>
                <a:cs typeface="Verdana"/>
              </a:rPr>
              <a:t>n</a:t>
            </a:r>
            <a:r>
              <a:rPr sz="1400" spc="-110" dirty="0">
                <a:latin typeface="Century Gothic" panose="020B0502020202020204" pitchFamily="34" charset="0"/>
                <a:cs typeface="Verdana"/>
              </a:rPr>
              <a:t> </a:t>
            </a:r>
            <a:r>
              <a:rPr sz="1400" spc="40" dirty="0">
                <a:latin typeface="Century Gothic" panose="020B0502020202020204" pitchFamily="34" charset="0"/>
                <a:cs typeface="Verdana"/>
              </a:rPr>
              <a:t>da</a:t>
            </a:r>
            <a:r>
              <a:rPr sz="1400" spc="45" dirty="0">
                <a:latin typeface="Century Gothic" panose="020B0502020202020204" pitchFamily="34" charset="0"/>
                <a:cs typeface="Verdana"/>
              </a:rPr>
              <a:t>n</a:t>
            </a:r>
            <a:r>
              <a:rPr sz="1400" spc="-100" dirty="0">
                <a:latin typeface="Century Gothic" panose="020B0502020202020204" pitchFamily="34" charset="0"/>
                <a:cs typeface="Verdana"/>
              </a:rPr>
              <a:t> </a:t>
            </a:r>
            <a:r>
              <a:rPr sz="1400" spc="60" dirty="0">
                <a:latin typeface="Century Gothic" panose="020B0502020202020204" pitchFamily="34" charset="0"/>
                <a:cs typeface="Verdana"/>
              </a:rPr>
              <a:t>pe</a:t>
            </a:r>
            <a:r>
              <a:rPr sz="1400" spc="-140" dirty="0">
                <a:latin typeface="Century Gothic" panose="020B0502020202020204" pitchFamily="34" charset="0"/>
                <a:cs typeface="Verdana"/>
              </a:rPr>
              <a:t>r</a:t>
            </a:r>
            <a:r>
              <a:rPr sz="1400" spc="-80" dirty="0">
                <a:latin typeface="Century Gothic" panose="020B0502020202020204" pitchFamily="34" charset="0"/>
                <a:cs typeface="Verdana"/>
              </a:rPr>
              <a:t>i</a:t>
            </a:r>
            <a:r>
              <a:rPr sz="1400" spc="5" dirty="0">
                <a:latin typeface="Century Gothic" panose="020B0502020202020204" pitchFamily="34" charset="0"/>
                <a:cs typeface="Verdana"/>
              </a:rPr>
              <a:t>kanan</a:t>
            </a:r>
            <a:r>
              <a:rPr sz="1400" spc="-125" dirty="0">
                <a:latin typeface="Century Gothic" panose="020B0502020202020204" pitchFamily="34" charset="0"/>
                <a:cs typeface="Verdana"/>
              </a:rPr>
              <a:t> </a:t>
            </a:r>
            <a:r>
              <a:rPr sz="1400" spc="-145" dirty="0">
                <a:latin typeface="Century Gothic" panose="020B0502020202020204" pitchFamily="34" charset="0"/>
                <a:cs typeface="Verdana"/>
              </a:rPr>
              <a:t>s</a:t>
            </a:r>
            <a:r>
              <a:rPr sz="1400" spc="-45" dirty="0">
                <a:latin typeface="Century Gothic" panose="020B0502020202020204" pitchFamily="34" charset="0"/>
                <a:cs typeface="Verdana"/>
              </a:rPr>
              <a:t>es</a:t>
            </a:r>
            <a:r>
              <a:rPr sz="1400" spc="-5" dirty="0">
                <a:latin typeface="Century Gothic" panose="020B0502020202020204" pitchFamily="34" charset="0"/>
                <a:cs typeface="Verdana"/>
              </a:rPr>
              <a:t>uai</a:t>
            </a:r>
            <a:r>
              <a:rPr sz="1400" spc="-110" dirty="0">
                <a:latin typeface="Century Gothic" panose="020B0502020202020204" pitchFamily="34" charset="0"/>
                <a:cs typeface="Verdana"/>
              </a:rPr>
              <a:t> </a:t>
            </a:r>
            <a:r>
              <a:rPr sz="1400" spc="45" dirty="0">
                <a:latin typeface="Century Gothic" panose="020B0502020202020204" pitchFamily="34" charset="0"/>
                <a:cs typeface="Verdana"/>
              </a:rPr>
              <a:t>deng</a:t>
            </a:r>
            <a:r>
              <a:rPr sz="1400" spc="50" dirty="0">
                <a:latin typeface="Century Gothic" panose="020B0502020202020204" pitchFamily="34" charset="0"/>
                <a:cs typeface="Verdana"/>
              </a:rPr>
              <a:t>a</a:t>
            </a:r>
            <a:r>
              <a:rPr sz="1400" spc="-25" dirty="0">
                <a:latin typeface="Century Gothic" panose="020B0502020202020204" pitchFamily="34" charset="0"/>
                <a:cs typeface="Verdana"/>
              </a:rPr>
              <a:t>n</a:t>
            </a:r>
            <a:r>
              <a:rPr sz="1400" spc="-110" dirty="0">
                <a:latin typeface="Century Gothic" panose="020B0502020202020204" pitchFamily="34" charset="0"/>
                <a:cs typeface="Verdana"/>
              </a:rPr>
              <a:t> </a:t>
            </a:r>
            <a:r>
              <a:rPr sz="1400" spc="-20" dirty="0">
                <a:latin typeface="Century Gothic" panose="020B0502020202020204" pitchFamily="34" charset="0"/>
                <a:cs typeface="Verdana"/>
              </a:rPr>
              <a:t>ketent</a:t>
            </a:r>
            <a:r>
              <a:rPr sz="1400" spc="10" dirty="0">
                <a:latin typeface="Century Gothic" panose="020B0502020202020204" pitchFamily="34" charset="0"/>
                <a:cs typeface="Verdana"/>
              </a:rPr>
              <a:t>uan  </a:t>
            </a:r>
            <a:r>
              <a:rPr sz="1400" spc="60" dirty="0">
                <a:latin typeface="Century Gothic" panose="020B0502020202020204" pitchFamily="34" charset="0"/>
                <a:cs typeface="Verdana"/>
              </a:rPr>
              <a:t>pe</a:t>
            </a:r>
            <a:r>
              <a:rPr sz="1400" spc="-140" dirty="0">
                <a:latin typeface="Century Gothic" panose="020B0502020202020204" pitchFamily="34" charset="0"/>
                <a:cs typeface="Verdana"/>
              </a:rPr>
              <a:t>r</a:t>
            </a:r>
            <a:r>
              <a:rPr sz="1400" spc="-40" dirty="0">
                <a:latin typeface="Century Gothic" panose="020B0502020202020204" pitchFamily="34" charset="0"/>
                <a:cs typeface="Verdana"/>
              </a:rPr>
              <a:t>atur</a:t>
            </a:r>
            <a:r>
              <a:rPr sz="1400" spc="75" dirty="0">
                <a:latin typeface="Century Gothic" panose="020B0502020202020204" pitchFamily="34" charset="0"/>
                <a:cs typeface="Verdana"/>
              </a:rPr>
              <a:t>a</a:t>
            </a:r>
            <a:r>
              <a:rPr sz="1400" spc="-25" dirty="0">
                <a:latin typeface="Century Gothic" panose="020B0502020202020204" pitchFamily="34" charset="0"/>
                <a:cs typeface="Verdana"/>
              </a:rPr>
              <a:t>n</a:t>
            </a:r>
            <a:r>
              <a:rPr sz="1400" spc="-110" dirty="0">
                <a:latin typeface="Century Gothic" panose="020B0502020202020204" pitchFamily="34" charset="0"/>
                <a:cs typeface="Verdana"/>
              </a:rPr>
              <a:t> </a:t>
            </a:r>
            <a:r>
              <a:rPr sz="1400" spc="60" dirty="0">
                <a:latin typeface="Century Gothic" panose="020B0502020202020204" pitchFamily="34" charset="0"/>
                <a:cs typeface="Verdana"/>
              </a:rPr>
              <a:t>pe</a:t>
            </a:r>
            <a:r>
              <a:rPr sz="1400" spc="-140" dirty="0">
                <a:latin typeface="Century Gothic" panose="020B0502020202020204" pitchFamily="34" charset="0"/>
                <a:cs typeface="Verdana"/>
              </a:rPr>
              <a:t>r</a:t>
            </a:r>
            <a:r>
              <a:rPr sz="1400" spc="25" dirty="0">
                <a:latin typeface="Century Gothic" panose="020B0502020202020204" pitchFamily="34" charset="0"/>
                <a:cs typeface="Verdana"/>
              </a:rPr>
              <a:t>und</a:t>
            </a:r>
            <a:r>
              <a:rPr sz="1400" spc="10" dirty="0">
                <a:latin typeface="Century Gothic" panose="020B0502020202020204" pitchFamily="34" charset="0"/>
                <a:cs typeface="Verdana"/>
              </a:rPr>
              <a:t>a</a:t>
            </a:r>
            <a:r>
              <a:rPr sz="1400" spc="15" dirty="0">
                <a:latin typeface="Century Gothic" panose="020B0502020202020204" pitchFamily="34" charset="0"/>
                <a:cs typeface="Verdana"/>
              </a:rPr>
              <a:t>ng</a:t>
            </a:r>
            <a:r>
              <a:rPr sz="1400" spc="-145" dirty="0">
                <a:latin typeface="Century Gothic" panose="020B0502020202020204" pitchFamily="34" charset="0"/>
                <a:cs typeface="Verdana"/>
              </a:rPr>
              <a:t>-</a:t>
            </a:r>
            <a:r>
              <a:rPr sz="1400" spc="-40" dirty="0">
                <a:latin typeface="Century Gothic" panose="020B0502020202020204" pitchFamily="34" charset="0"/>
                <a:cs typeface="Verdana"/>
              </a:rPr>
              <a:t>u</a:t>
            </a:r>
            <a:r>
              <a:rPr sz="1400" spc="35" dirty="0">
                <a:latin typeface="Century Gothic" panose="020B0502020202020204" pitchFamily="34" charset="0"/>
                <a:cs typeface="Verdana"/>
              </a:rPr>
              <a:t>ndan</a:t>
            </a:r>
            <a:r>
              <a:rPr sz="1400" spc="20" dirty="0">
                <a:latin typeface="Century Gothic" panose="020B0502020202020204" pitchFamily="34" charset="0"/>
                <a:cs typeface="Verdana"/>
              </a:rPr>
              <a:t>g</a:t>
            </a:r>
            <a:r>
              <a:rPr sz="1400" spc="25" dirty="0">
                <a:latin typeface="Century Gothic" panose="020B0502020202020204" pitchFamily="34" charset="0"/>
                <a:cs typeface="Verdana"/>
              </a:rPr>
              <a:t>a</a:t>
            </a:r>
            <a:r>
              <a:rPr sz="1400" spc="35" dirty="0">
                <a:latin typeface="Century Gothic" panose="020B0502020202020204" pitchFamily="34" charset="0"/>
                <a:cs typeface="Verdana"/>
              </a:rPr>
              <a:t>n</a:t>
            </a:r>
            <a:r>
              <a:rPr sz="1400" spc="25" dirty="0">
                <a:latin typeface="Century Gothic" panose="020B0502020202020204" pitchFamily="34" charset="0"/>
                <a:cs typeface="Verdana"/>
              </a:rPr>
              <a:t>”</a:t>
            </a:r>
            <a:endParaRPr sz="1400" dirty="0">
              <a:latin typeface="Century Gothic" panose="020B0502020202020204" pitchFamily="34" charset="0"/>
              <a:cs typeface="Verdana"/>
            </a:endParaRPr>
          </a:p>
        </p:txBody>
      </p:sp>
    </p:spTree>
    <p:extLst>
      <p:ext uri="{BB962C8B-B14F-4D97-AF65-F5344CB8AC3E}">
        <p14:creationId xmlns:p14="http://schemas.microsoft.com/office/powerpoint/2010/main" val="170962240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BCAB324-266E-58EA-536A-29EB73A98B6F}"/>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9" b="15353"/>
          <a:stretch/>
        </p:blipFill>
        <p:spPr>
          <a:xfrm flipH="1">
            <a:off x="0" y="-19672"/>
            <a:ext cx="12192000" cy="6877672"/>
          </a:xfrm>
          <a:prstGeom prst="rect">
            <a:avLst/>
          </a:prstGeom>
        </p:spPr>
      </p:pic>
      <p:pic>
        <p:nvPicPr>
          <p:cNvPr id="23" name="Picture 22">
            <a:extLst>
              <a:ext uri="{FF2B5EF4-FFF2-40B4-BE49-F238E27FC236}">
                <a16:creationId xmlns:a16="http://schemas.microsoft.com/office/drawing/2014/main" id="{C09C0B05-D128-91E4-5429-945D0361E3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031" r="83968"/>
          <a:stretch/>
        </p:blipFill>
        <p:spPr>
          <a:xfrm flipV="1">
            <a:off x="7877642" y="0"/>
            <a:ext cx="2086149" cy="2052453"/>
          </a:xfrm>
          <a:prstGeom prst="rect">
            <a:avLst/>
          </a:prstGeom>
        </p:spPr>
      </p:pic>
      <p:sp>
        <p:nvSpPr>
          <p:cNvPr id="12" name="Oval 11">
            <a:extLst>
              <a:ext uri="{FF2B5EF4-FFF2-40B4-BE49-F238E27FC236}">
                <a16:creationId xmlns:a16="http://schemas.microsoft.com/office/drawing/2014/main" id="{C5E690A4-7E42-33FD-4218-C0B4D51BC281}"/>
              </a:ext>
            </a:extLst>
          </p:cNvPr>
          <p:cNvSpPr/>
          <p:nvPr/>
        </p:nvSpPr>
        <p:spPr>
          <a:xfrm>
            <a:off x="11705634" y="6382935"/>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Slide Number Placeholder 1">
            <a:extLst>
              <a:ext uri="{FF2B5EF4-FFF2-40B4-BE49-F238E27FC236}">
                <a16:creationId xmlns:a16="http://schemas.microsoft.com/office/drawing/2014/main" id="{2B861D3E-8E3E-7DA0-DC96-ED9B6211CC71}"/>
              </a:ext>
            </a:extLst>
          </p:cNvPr>
          <p:cNvSpPr txBox="1">
            <a:spLocks/>
          </p:cNvSpPr>
          <p:nvPr/>
        </p:nvSpPr>
        <p:spPr>
          <a:xfrm>
            <a:off x="11644997" y="6346139"/>
            <a:ext cx="438912" cy="448056"/>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b="1" smtClean="0">
                <a:solidFill>
                  <a:schemeClr val="tx2">
                    <a:lumMod val="50000"/>
                  </a:schemeClr>
                </a:solidFill>
                <a:latin typeface="Century Gothic" panose="020B0502020202020204" pitchFamily="34" charset="0"/>
              </a:rPr>
              <a:pPr/>
              <a:t>18</a:t>
            </a:fld>
            <a:endParaRPr lang="en-US" b="1" dirty="0">
              <a:solidFill>
                <a:schemeClr val="tx2">
                  <a:lumMod val="50000"/>
                </a:schemeClr>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6F1569E8-E9F9-45DE-C141-B11D45116A9A}"/>
              </a:ext>
            </a:extLst>
          </p:cNvPr>
          <p:cNvCxnSpPr>
            <a:cxnSpLocks/>
          </p:cNvCxnSpPr>
          <p:nvPr/>
        </p:nvCxnSpPr>
        <p:spPr>
          <a:xfrm flipV="1">
            <a:off x="647811" y="658969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F45B942-0572-96DB-4FFE-7BA4E63D6238}"/>
              </a:ext>
            </a:extLst>
          </p:cNvPr>
          <p:cNvGrpSpPr/>
          <p:nvPr/>
        </p:nvGrpSpPr>
        <p:grpSpPr>
          <a:xfrm>
            <a:off x="0" y="6401988"/>
            <a:ext cx="6045016" cy="367562"/>
            <a:chOff x="678935" y="6126366"/>
            <a:chExt cx="10910553" cy="524011"/>
          </a:xfrm>
        </p:grpSpPr>
        <p:sp>
          <p:nvSpPr>
            <p:cNvPr id="16" name="Rectangle: Rounded Corners 15">
              <a:extLst>
                <a:ext uri="{FF2B5EF4-FFF2-40B4-BE49-F238E27FC236}">
                  <a16:creationId xmlns:a16="http://schemas.microsoft.com/office/drawing/2014/main" id="{D565F2BF-1332-EA5F-989A-EE0030E50FB0}"/>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7ADD681-0DEA-4444-5B0B-861F792568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pic>
        <p:nvPicPr>
          <p:cNvPr id="18" name="Picture 17">
            <a:extLst>
              <a:ext uri="{FF2B5EF4-FFF2-40B4-BE49-F238E27FC236}">
                <a16:creationId xmlns:a16="http://schemas.microsoft.com/office/drawing/2014/main" id="{6F176964-BA09-198E-0322-4FBB22B811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cxnSp>
        <p:nvCxnSpPr>
          <p:cNvPr id="19" name="Straight Connector 18">
            <a:extLst>
              <a:ext uri="{FF2B5EF4-FFF2-40B4-BE49-F238E27FC236}">
                <a16:creationId xmlns:a16="http://schemas.microsoft.com/office/drawing/2014/main" id="{C39A5045-CE23-A504-AA91-92CAE390CC20}"/>
              </a:ext>
            </a:extLst>
          </p:cNvPr>
          <p:cNvCxnSpPr>
            <a:cxnSpLocks/>
          </p:cNvCxnSpPr>
          <p:nvPr/>
        </p:nvCxnSpPr>
        <p:spPr>
          <a:xfrm>
            <a:off x="312326" y="108037"/>
            <a:ext cx="0" cy="997749"/>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EB3E590-8A4E-8979-C2F3-BB7C77D84216}"/>
              </a:ext>
            </a:extLst>
          </p:cNvPr>
          <p:cNvSpPr/>
          <p:nvPr/>
        </p:nvSpPr>
        <p:spPr>
          <a:xfrm>
            <a:off x="377964" y="219799"/>
            <a:ext cx="8542753" cy="77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3200" b="1" dirty="0">
                <a:solidFill>
                  <a:schemeClr val="tx2">
                    <a:lumMod val="75000"/>
                  </a:schemeClr>
                </a:solidFill>
                <a:latin typeface="Century Gothic" panose="020B0502020202020204" pitchFamily="34" charset="0"/>
              </a:rPr>
              <a:t>Konsep Pemberian Hak Atas Tanah</a:t>
            </a:r>
          </a:p>
          <a:p>
            <a:r>
              <a:rPr lang="sv-SE" sz="3200" b="1" dirty="0">
                <a:solidFill>
                  <a:schemeClr val="tx2">
                    <a:lumMod val="75000"/>
                  </a:schemeClr>
                </a:solidFill>
                <a:latin typeface="Century Gothic" panose="020B0502020202020204" pitchFamily="34" charset="0"/>
              </a:rPr>
              <a:t>di Wilayah Pesisir dan Perairan</a:t>
            </a:r>
          </a:p>
        </p:txBody>
      </p:sp>
      <p:pic>
        <p:nvPicPr>
          <p:cNvPr id="4" name="Picture 3">
            <a:extLst>
              <a:ext uri="{FF2B5EF4-FFF2-40B4-BE49-F238E27FC236}">
                <a16:creationId xmlns:a16="http://schemas.microsoft.com/office/drawing/2014/main" id="{C415C3D8-5454-41F4-B620-850C50D98192}"/>
              </a:ext>
            </a:extLst>
          </p:cNvPr>
          <p:cNvPicPr>
            <a:picLocks noChangeAspect="1"/>
          </p:cNvPicPr>
          <p:nvPr/>
        </p:nvPicPr>
        <p:blipFill>
          <a:blip r:embed="rId7"/>
          <a:stretch>
            <a:fillRect/>
          </a:stretch>
        </p:blipFill>
        <p:spPr>
          <a:xfrm>
            <a:off x="920211" y="1183993"/>
            <a:ext cx="10327519" cy="5041829"/>
          </a:xfrm>
          <a:prstGeom prst="rect">
            <a:avLst/>
          </a:prstGeom>
        </p:spPr>
      </p:pic>
    </p:spTree>
    <p:extLst>
      <p:ext uri="{BB962C8B-B14F-4D97-AF65-F5344CB8AC3E}">
        <p14:creationId xmlns:p14="http://schemas.microsoft.com/office/powerpoint/2010/main" val="1366882966"/>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DCB9306-782A-7DA3-D969-9095E97C9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 y="-28906"/>
            <a:ext cx="12240673" cy="6886906"/>
          </a:xfrm>
          <a:prstGeom prst="rect">
            <a:avLst/>
          </a:prstGeom>
        </p:spPr>
      </p:pic>
      <p:pic>
        <p:nvPicPr>
          <p:cNvPr id="40" name="Picture 39">
            <a:extLst>
              <a:ext uri="{FF2B5EF4-FFF2-40B4-BE49-F238E27FC236}">
                <a16:creationId xmlns:a16="http://schemas.microsoft.com/office/drawing/2014/main" id="{6CE21637-43A4-1068-C762-2D35EECF79B8}"/>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t="29" b="15353"/>
          <a:stretch/>
        </p:blipFill>
        <p:spPr>
          <a:xfrm>
            <a:off x="0" y="-83477"/>
            <a:ext cx="12192000" cy="6877672"/>
          </a:xfrm>
          <a:prstGeom prst="rect">
            <a:avLst/>
          </a:prstGeom>
        </p:spPr>
      </p:pic>
      <p:pic>
        <p:nvPicPr>
          <p:cNvPr id="41" name="Picture 40">
            <a:extLst>
              <a:ext uri="{FF2B5EF4-FFF2-40B4-BE49-F238E27FC236}">
                <a16:creationId xmlns:a16="http://schemas.microsoft.com/office/drawing/2014/main" id="{85AA3FD7-DFED-5763-28FF-30974F9605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031" r="83968"/>
          <a:stretch/>
        </p:blipFill>
        <p:spPr>
          <a:xfrm flipH="1" flipV="1">
            <a:off x="-373767" y="-27936"/>
            <a:ext cx="2086149" cy="2052453"/>
          </a:xfrm>
          <a:prstGeom prst="rect">
            <a:avLst/>
          </a:prstGeom>
        </p:spPr>
      </p:pic>
      <p:sp>
        <p:nvSpPr>
          <p:cNvPr id="30" name="Oval 29">
            <a:extLst>
              <a:ext uri="{FF2B5EF4-FFF2-40B4-BE49-F238E27FC236}">
                <a16:creationId xmlns:a16="http://schemas.microsoft.com/office/drawing/2014/main" id="{235AEBEA-D82D-AC65-F35A-A5416EB0D026}"/>
              </a:ext>
            </a:extLst>
          </p:cNvPr>
          <p:cNvSpPr/>
          <p:nvPr/>
        </p:nvSpPr>
        <p:spPr>
          <a:xfrm>
            <a:off x="11705634" y="6382935"/>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Slide Number Placeholder 1">
            <a:extLst>
              <a:ext uri="{FF2B5EF4-FFF2-40B4-BE49-F238E27FC236}">
                <a16:creationId xmlns:a16="http://schemas.microsoft.com/office/drawing/2014/main" id="{3730C3B0-3C9B-658F-8BE0-A632C06DFE3E}"/>
              </a:ext>
            </a:extLst>
          </p:cNvPr>
          <p:cNvSpPr>
            <a:spLocks noGrp="1"/>
          </p:cNvSpPr>
          <p:nvPr>
            <p:ph type="sldNum" sz="quarter" idx="12"/>
          </p:nvPr>
        </p:nvSpPr>
        <p:spPr>
          <a:xfrm>
            <a:off x="11644997" y="6346139"/>
            <a:ext cx="438912" cy="448056"/>
          </a:xfrm>
        </p:spPr>
        <p:txBody>
          <a:bodyPr/>
          <a:lstStyle/>
          <a:p>
            <a:fld id="{C01389E6-C847-4AD0-B56D-D205B2EAB1EE}" type="slidenum">
              <a:rPr lang="en-US" sz="1600" b="1" smtClean="0">
                <a:solidFill>
                  <a:schemeClr val="tx2">
                    <a:lumMod val="50000"/>
                  </a:schemeClr>
                </a:solidFill>
                <a:latin typeface="Century Gothic" panose="020B0502020202020204" pitchFamily="34" charset="0"/>
              </a:rPr>
              <a:pPr/>
              <a:t>19</a:t>
            </a:fld>
            <a:endParaRPr lang="en-US" sz="1600" b="1" dirty="0">
              <a:solidFill>
                <a:schemeClr val="tx2">
                  <a:lumMod val="50000"/>
                </a:schemeClr>
              </a:solidFill>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id="{B553FD2A-D1ED-AC09-157B-BA013A4EC336}"/>
              </a:ext>
            </a:extLst>
          </p:cNvPr>
          <p:cNvCxnSpPr>
            <a:cxnSpLocks/>
          </p:cNvCxnSpPr>
          <p:nvPr/>
        </p:nvCxnSpPr>
        <p:spPr>
          <a:xfrm flipV="1">
            <a:off x="647811" y="658969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1FD6208-744A-665B-7FC5-EE38FB427F0F}"/>
              </a:ext>
            </a:extLst>
          </p:cNvPr>
          <p:cNvGrpSpPr/>
          <p:nvPr/>
        </p:nvGrpSpPr>
        <p:grpSpPr>
          <a:xfrm>
            <a:off x="0" y="6401988"/>
            <a:ext cx="6045016" cy="367562"/>
            <a:chOff x="678935" y="6126366"/>
            <a:chExt cx="10910553" cy="524011"/>
          </a:xfrm>
        </p:grpSpPr>
        <p:sp>
          <p:nvSpPr>
            <p:cNvPr id="35" name="Rectangle: Rounded Corners 34">
              <a:extLst>
                <a:ext uri="{FF2B5EF4-FFF2-40B4-BE49-F238E27FC236}">
                  <a16:creationId xmlns:a16="http://schemas.microsoft.com/office/drawing/2014/main" id="{AEF6C643-A6ED-2BC1-6282-58A468F13DD7}"/>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91B7512-3667-AF8B-22D9-5C0512A2A7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pic>
        <p:nvPicPr>
          <p:cNvPr id="37" name="Picture 36">
            <a:extLst>
              <a:ext uri="{FF2B5EF4-FFF2-40B4-BE49-F238E27FC236}">
                <a16:creationId xmlns:a16="http://schemas.microsoft.com/office/drawing/2014/main" id="{D18FF981-5A61-AD35-09F1-473B7A0131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cxnSp>
        <p:nvCxnSpPr>
          <p:cNvPr id="38" name="Straight Connector 37">
            <a:extLst>
              <a:ext uri="{FF2B5EF4-FFF2-40B4-BE49-F238E27FC236}">
                <a16:creationId xmlns:a16="http://schemas.microsoft.com/office/drawing/2014/main" id="{C347B83D-4271-24F4-2EF7-B21E349663DD}"/>
              </a:ext>
            </a:extLst>
          </p:cNvPr>
          <p:cNvCxnSpPr>
            <a:cxnSpLocks/>
          </p:cNvCxnSpPr>
          <p:nvPr/>
        </p:nvCxnSpPr>
        <p:spPr>
          <a:xfrm>
            <a:off x="312326" y="108037"/>
            <a:ext cx="0" cy="720618"/>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560ECDF-254D-DC58-BAE1-55B70C3D9A98}"/>
              </a:ext>
            </a:extLst>
          </p:cNvPr>
          <p:cNvSpPr/>
          <p:nvPr/>
        </p:nvSpPr>
        <p:spPr>
          <a:xfrm>
            <a:off x="356698" y="60307"/>
            <a:ext cx="9382724" cy="77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3200" b="1" dirty="0">
                <a:solidFill>
                  <a:schemeClr val="tx2">
                    <a:lumMod val="75000"/>
                  </a:schemeClr>
                </a:solidFill>
                <a:latin typeface="Century Gothic" panose="020B0502020202020204" pitchFamily="34" charset="0"/>
              </a:rPr>
              <a:t>Fasilitasi Sertipikasi Hak Atas Tanah Nelayan</a:t>
            </a:r>
          </a:p>
        </p:txBody>
      </p:sp>
      <p:sp>
        <p:nvSpPr>
          <p:cNvPr id="2" name="Rectangle: Rounded Corners 1">
            <a:extLst>
              <a:ext uri="{FF2B5EF4-FFF2-40B4-BE49-F238E27FC236}">
                <a16:creationId xmlns:a16="http://schemas.microsoft.com/office/drawing/2014/main" id="{475A1B82-97A8-4063-A2DF-A7BD2E0BF7E5}"/>
              </a:ext>
            </a:extLst>
          </p:cNvPr>
          <p:cNvSpPr/>
          <p:nvPr/>
        </p:nvSpPr>
        <p:spPr>
          <a:xfrm>
            <a:off x="4322520" y="979099"/>
            <a:ext cx="2175349" cy="487141"/>
          </a:xfrm>
          <a:prstGeom prst="roundRect">
            <a:avLst>
              <a:gd name="adj" fmla="val 50000"/>
            </a:avLst>
          </a:prstGeom>
          <a:solidFill>
            <a:srgbClr val="0F3F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Century Gothic" panose="020B0502020202020204" pitchFamily="34" charset="0"/>
              </a:rPr>
              <a:t>Tujuan</a:t>
            </a:r>
            <a:endParaRPr lang="en-US" b="1" dirty="0">
              <a:solidFill>
                <a:schemeClr val="bg1"/>
              </a:solidFill>
              <a:latin typeface="Century Gothic" panose="020B0502020202020204" pitchFamily="34" charset="0"/>
            </a:endParaRPr>
          </a:p>
        </p:txBody>
      </p:sp>
      <p:sp>
        <p:nvSpPr>
          <p:cNvPr id="210" name="Rectangle: Rounded Corners 209">
            <a:extLst>
              <a:ext uri="{FF2B5EF4-FFF2-40B4-BE49-F238E27FC236}">
                <a16:creationId xmlns:a16="http://schemas.microsoft.com/office/drawing/2014/main" id="{D5538670-E264-421E-8BAC-EE69A765FD02}"/>
              </a:ext>
            </a:extLst>
          </p:cNvPr>
          <p:cNvSpPr/>
          <p:nvPr/>
        </p:nvSpPr>
        <p:spPr>
          <a:xfrm>
            <a:off x="169805" y="3257803"/>
            <a:ext cx="1992787" cy="2907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Century Gothic" panose="020B0502020202020204" pitchFamily="34" charset="0"/>
            </a:endParaRPr>
          </a:p>
        </p:txBody>
      </p:sp>
      <p:cxnSp>
        <p:nvCxnSpPr>
          <p:cNvPr id="218" name="Straight Connector 217">
            <a:extLst>
              <a:ext uri="{FF2B5EF4-FFF2-40B4-BE49-F238E27FC236}">
                <a16:creationId xmlns:a16="http://schemas.microsoft.com/office/drawing/2014/main" id="{58F27787-E1E4-4D46-84F0-95D244FBE059}"/>
              </a:ext>
            </a:extLst>
          </p:cNvPr>
          <p:cNvCxnSpPr>
            <a:cxnSpLocks/>
          </p:cNvCxnSpPr>
          <p:nvPr/>
        </p:nvCxnSpPr>
        <p:spPr>
          <a:xfrm>
            <a:off x="5410195" y="1528953"/>
            <a:ext cx="0" cy="2241225"/>
          </a:xfrm>
          <a:prstGeom prst="line">
            <a:avLst/>
          </a:prstGeom>
          <a:ln w="57150">
            <a:solidFill>
              <a:srgbClr val="FEC62E"/>
            </a:solidFill>
            <a:prstDash val="sysDot"/>
          </a:ln>
        </p:spPr>
        <p:style>
          <a:lnRef idx="1">
            <a:schemeClr val="dk1"/>
          </a:lnRef>
          <a:fillRef idx="0">
            <a:schemeClr val="dk1"/>
          </a:fillRef>
          <a:effectRef idx="0">
            <a:schemeClr val="dk1"/>
          </a:effectRef>
          <a:fontRef idx="minor">
            <a:schemeClr val="tx1"/>
          </a:fontRef>
        </p:style>
      </p:cxnSp>
      <p:sp>
        <p:nvSpPr>
          <p:cNvPr id="219" name="Rectangle: Rounded Corners 218">
            <a:extLst>
              <a:ext uri="{FF2B5EF4-FFF2-40B4-BE49-F238E27FC236}">
                <a16:creationId xmlns:a16="http://schemas.microsoft.com/office/drawing/2014/main" id="{271A8FB7-A404-43FD-9EC3-7E41E1C59BF5}"/>
              </a:ext>
            </a:extLst>
          </p:cNvPr>
          <p:cNvSpPr/>
          <p:nvPr/>
        </p:nvSpPr>
        <p:spPr>
          <a:xfrm>
            <a:off x="5712567" y="1743881"/>
            <a:ext cx="5979323" cy="487141"/>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err="1">
                <a:solidFill>
                  <a:srgbClr val="0F3F69"/>
                </a:solidFill>
                <a:latin typeface="Century Gothic" panose="020B0502020202020204" pitchFamily="34" charset="0"/>
              </a:rPr>
              <a:t>Memberikan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kekuatan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hukum</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atas</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kepemilikan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hak</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atas</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tanah</a:t>
            </a:r>
            <a:endParaRPr lang="en-US" sz="1400" b="1" dirty="0">
              <a:solidFill>
                <a:srgbClr val="0F3F69"/>
              </a:solidFill>
              <a:latin typeface="Century Gothic" panose="020B0502020202020204" pitchFamily="34" charset="0"/>
            </a:endParaRPr>
          </a:p>
        </p:txBody>
      </p:sp>
      <p:sp>
        <p:nvSpPr>
          <p:cNvPr id="223" name="Rectangle: Rounded Corners 222">
            <a:extLst>
              <a:ext uri="{FF2B5EF4-FFF2-40B4-BE49-F238E27FC236}">
                <a16:creationId xmlns:a16="http://schemas.microsoft.com/office/drawing/2014/main" id="{CB9D38DA-141B-428C-A3B9-177A2F3FB879}"/>
              </a:ext>
            </a:extLst>
          </p:cNvPr>
          <p:cNvSpPr/>
          <p:nvPr/>
        </p:nvSpPr>
        <p:spPr>
          <a:xfrm>
            <a:off x="526320" y="1633955"/>
            <a:ext cx="4557753" cy="21362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0F3F69"/>
                </a:solidFill>
                <a:latin typeface="Century Gothic" panose="020B0502020202020204" pitchFamily="34" charset="0"/>
              </a:rPr>
              <a:t>Kegiatan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Sertifikasi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Hak</a:t>
            </a:r>
            <a:r>
              <a:rPr lang="en-US" sz="1400" b="1" dirty="0">
                <a:solidFill>
                  <a:srgbClr val="0F3F69"/>
                </a:solidFill>
                <a:latin typeface="Century Gothic" panose="020B0502020202020204" pitchFamily="34" charset="0"/>
              </a:rPr>
              <a:t> Atas Tanah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dimaksudkan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untuk</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memberikan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kepastian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hukum</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hak</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atas</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tanah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dan </a:t>
            </a:r>
            <a:r>
              <a:rPr lang="en-US" sz="1400" b="1" dirty="0" err="1">
                <a:solidFill>
                  <a:srgbClr val="0F3F69"/>
                </a:solidFill>
                <a:latin typeface="Century Gothic" panose="020B0502020202020204" pitchFamily="34" charset="0"/>
              </a:rPr>
              <a:t>pelaku</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usaha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penangkapan</a:t>
            </a:r>
            <a:r>
              <a:rPr lang="en-US" sz="1400" b="1" dirty="0">
                <a:solidFill>
                  <a:srgbClr val="0F3F69"/>
                </a:solidFill>
                <a:latin typeface="Century Gothic" panose="020B0502020202020204" pitchFamily="34" charset="0"/>
              </a:rPr>
              <a:t> ikan, </a:t>
            </a:r>
            <a:r>
              <a:rPr lang="en-US" sz="1400" b="1" dirty="0" err="1">
                <a:solidFill>
                  <a:srgbClr val="0F3F69"/>
                </a:solidFill>
                <a:latin typeface="Century Gothic" panose="020B0502020202020204" pitchFamily="34" charset="0"/>
              </a:rPr>
              <a:t>mengubah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predikat</a:t>
            </a:r>
            <a:r>
              <a:rPr lang="en-US" sz="1400" b="1" dirty="0">
                <a:solidFill>
                  <a:srgbClr val="0F3F69"/>
                </a:solidFill>
                <a:latin typeface="Century Gothic" panose="020B0502020202020204" pitchFamily="34" charset="0"/>
              </a:rPr>
              <a:t> modal </a:t>
            </a:r>
            <a:r>
              <a:rPr lang="en-US" sz="1400" b="1" dirty="0" err="1">
                <a:solidFill>
                  <a:srgbClr val="0F3F69"/>
                </a:solidFill>
                <a:latin typeface="Century Gothic" panose="020B0502020202020204" pitchFamily="34" charset="0"/>
              </a:rPr>
              <a:t>pasif</a:t>
            </a:r>
            <a:r>
              <a:rPr lang="en-US" sz="1400" b="1" dirty="0">
                <a:solidFill>
                  <a:srgbClr val="0F3F69"/>
                </a:solidFill>
                <a:latin typeface="Century Gothic" panose="020B0502020202020204" pitchFamily="34" charset="0"/>
              </a:rPr>
              <a:t> (liquid capital) </a:t>
            </a:r>
            <a:r>
              <a:rPr lang="en-US" sz="1400" b="1" dirty="0" err="1">
                <a:solidFill>
                  <a:srgbClr val="0F3F69"/>
                </a:solidFill>
                <a:latin typeface="Century Gothic" panose="020B0502020202020204" pitchFamily="34" charset="0"/>
              </a:rPr>
              <a:t>menjadi</a:t>
            </a:r>
            <a:r>
              <a:rPr lang="en-US" sz="1400" b="1" dirty="0">
                <a:solidFill>
                  <a:srgbClr val="0F3F69"/>
                </a:solidFill>
                <a:latin typeface="Century Gothic" panose="020B0502020202020204" pitchFamily="34" charset="0"/>
              </a:rPr>
              <a:t> modal </a:t>
            </a:r>
            <a:r>
              <a:rPr lang="en-US" sz="1400" b="1" dirty="0" err="1">
                <a:solidFill>
                  <a:srgbClr val="0F3F69"/>
                </a:solidFill>
                <a:latin typeface="Century Gothic" panose="020B0502020202020204" pitchFamily="34" charset="0"/>
              </a:rPr>
              <a:t>aktif</a:t>
            </a:r>
            <a:r>
              <a:rPr lang="en-US" sz="1400" b="1" dirty="0">
                <a:solidFill>
                  <a:srgbClr val="0F3F69"/>
                </a:solidFill>
                <a:latin typeface="Century Gothic" panose="020B0502020202020204" pitchFamily="34" charset="0"/>
              </a:rPr>
              <a:t> (active capital), yang </a:t>
            </a:r>
            <a:r>
              <a:rPr lang="en-US" sz="1400" b="1" dirty="0" err="1">
                <a:solidFill>
                  <a:srgbClr val="0F3F69"/>
                </a:solidFill>
                <a:latin typeface="Century Gothic" panose="020B0502020202020204" pitchFamily="34" charset="0"/>
              </a:rPr>
              <a:t>dapat</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didayagunakan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sebagai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jaminan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memperoleh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kredit</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lembaga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keuangan</a:t>
            </a:r>
            <a:r>
              <a:rPr lang="en-US" sz="1400" b="1" dirty="0">
                <a:solidFill>
                  <a:srgbClr val="0F3F69"/>
                </a:solidFill>
                <a:latin typeface="Century Gothic" panose="020B0502020202020204" pitchFamily="34" charset="0"/>
              </a:rPr>
              <a:t> (bank dan non bank)</a:t>
            </a:r>
          </a:p>
        </p:txBody>
      </p:sp>
      <p:sp>
        <p:nvSpPr>
          <p:cNvPr id="61" name="Rectangle: Rounded Corners 60">
            <a:extLst>
              <a:ext uri="{FF2B5EF4-FFF2-40B4-BE49-F238E27FC236}">
                <a16:creationId xmlns:a16="http://schemas.microsoft.com/office/drawing/2014/main" id="{FCDD7D08-A8F1-4A76-B694-10FCA5494AD0}"/>
              </a:ext>
            </a:extLst>
          </p:cNvPr>
          <p:cNvSpPr/>
          <p:nvPr/>
        </p:nvSpPr>
        <p:spPr>
          <a:xfrm>
            <a:off x="5723062" y="2373949"/>
            <a:ext cx="5979322" cy="545237"/>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n-NO" sz="1400" b="1" dirty="0">
                <a:solidFill>
                  <a:srgbClr val="0F3F69"/>
                </a:solidFill>
                <a:latin typeface="Century Gothic" panose="020B0502020202020204" pitchFamily="34" charset="0"/>
              </a:rPr>
              <a:t>Menjamin keberlangsungan usaha nelayan melalui kegiatan pengembangan usaha nelayan</a:t>
            </a:r>
            <a:endParaRPr lang="en-US" sz="1400" b="1" dirty="0">
              <a:solidFill>
                <a:srgbClr val="0F3F69"/>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AE3EFF42-CC59-493E-8F3D-5288760E54EA}"/>
              </a:ext>
            </a:extLst>
          </p:cNvPr>
          <p:cNvSpPr/>
          <p:nvPr/>
        </p:nvSpPr>
        <p:spPr>
          <a:xfrm>
            <a:off x="5712568" y="3044191"/>
            <a:ext cx="5979322" cy="603328"/>
          </a:xfrm>
          <a:prstGeom prst="roundRect">
            <a:avLst>
              <a:gd name="adj" fmla="val 50000"/>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400" b="1" dirty="0">
                <a:solidFill>
                  <a:srgbClr val="0F3F69"/>
                </a:solidFill>
                <a:latin typeface="Century Gothic" panose="020B0502020202020204" pitchFamily="34" charset="0"/>
              </a:rPr>
              <a:t>Memfasilitasi penyediaan aset yang dapat digunakan sebagai jaminan untuk memperoleh modal usaha</a:t>
            </a:r>
            <a:endParaRPr lang="en-US" sz="1400" b="1" dirty="0">
              <a:solidFill>
                <a:srgbClr val="0F3F69"/>
              </a:solidFill>
              <a:latin typeface="Century Gothic" panose="020B0502020202020204" pitchFamily="34" charset="0"/>
            </a:endParaRPr>
          </a:p>
        </p:txBody>
      </p:sp>
      <p:grpSp>
        <p:nvGrpSpPr>
          <p:cNvPr id="21" name="Google Shape;1141;p19">
            <a:extLst>
              <a:ext uri="{FF2B5EF4-FFF2-40B4-BE49-F238E27FC236}">
                <a16:creationId xmlns:a16="http://schemas.microsoft.com/office/drawing/2014/main" id="{D15FEEF7-FCA0-46C9-91B2-EDB543B714AB}"/>
              </a:ext>
            </a:extLst>
          </p:cNvPr>
          <p:cNvGrpSpPr/>
          <p:nvPr/>
        </p:nvGrpSpPr>
        <p:grpSpPr>
          <a:xfrm>
            <a:off x="1054275" y="4201182"/>
            <a:ext cx="3027362" cy="1639887"/>
            <a:chOff x="188752" y="4413669"/>
            <a:chExt cx="3282191" cy="2186545"/>
          </a:xfrm>
        </p:grpSpPr>
        <p:pic>
          <p:nvPicPr>
            <p:cNvPr id="22" name="Google Shape;1142;p19">
              <a:extLst>
                <a:ext uri="{FF2B5EF4-FFF2-40B4-BE49-F238E27FC236}">
                  <a16:creationId xmlns:a16="http://schemas.microsoft.com/office/drawing/2014/main" id="{98DE7741-1FE4-43E1-A2A8-E1AC66D9ED4E}"/>
                </a:ext>
              </a:extLst>
            </p:cNvPr>
            <p:cNvPicPr preferRelativeResize="0"/>
            <p:nvPr/>
          </p:nvPicPr>
          <p:blipFill rotWithShape="1">
            <a:blip r:embed="rId8">
              <a:alphaModFix/>
            </a:blip>
            <a:srcRect/>
            <a:stretch/>
          </p:blipFill>
          <p:spPr>
            <a:xfrm>
              <a:off x="188752" y="4692802"/>
              <a:ext cx="3282191" cy="1907412"/>
            </a:xfrm>
            <a:prstGeom prst="foldedCorner">
              <a:avLst>
                <a:gd name="adj" fmla="val 16667"/>
              </a:avLst>
            </a:prstGeom>
            <a:noFill/>
            <a:ln w="9525" cap="flat" cmpd="sng">
              <a:solidFill>
                <a:srgbClr val="FF0000"/>
              </a:solidFill>
              <a:prstDash val="solid"/>
              <a:round/>
              <a:headEnd type="none" w="sm" len="sm"/>
              <a:tailEnd type="none" w="sm" len="sm"/>
            </a:ln>
          </p:spPr>
        </p:pic>
        <p:sp>
          <p:nvSpPr>
            <p:cNvPr id="23" name="Google Shape;1143;p19">
              <a:extLst>
                <a:ext uri="{FF2B5EF4-FFF2-40B4-BE49-F238E27FC236}">
                  <a16:creationId xmlns:a16="http://schemas.microsoft.com/office/drawing/2014/main" id="{74D8EF3B-2BDE-4C38-9221-7EF586377261}"/>
                </a:ext>
              </a:extLst>
            </p:cNvPr>
            <p:cNvSpPr txBox="1"/>
            <p:nvPr/>
          </p:nvSpPr>
          <p:spPr>
            <a:xfrm>
              <a:off x="295462" y="4413669"/>
              <a:ext cx="3096309" cy="3386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1" dirty="0" err="1">
                  <a:solidFill>
                    <a:srgbClr val="000000"/>
                  </a:solidFill>
                  <a:latin typeface="Century Gothic" panose="020B0502020202020204" pitchFamily="34" charset="0"/>
                  <a:ea typeface="Calibri"/>
                  <a:cs typeface="Calibri"/>
                  <a:sym typeface="Calibri"/>
                </a:rPr>
                <a:t>Identifikasi</a:t>
              </a:r>
              <a:r>
                <a:rPr lang="en-US" sz="1050" b="1" dirty="0">
                  <a:solidFill>
                    <a:srgbClr val="000000"/>
                  </a:solidFill>
                  <a:latin typeface="Century Gothic" panose="020B0502020202020204" pitchFamily="34" charset="0"/>
                  <a:ea typeface="Calibri"/>
                  <a:cs typeface="Calibri"/>
                  <a:sym typeface="Calibri"/>
                </a:rPr>
                <a:t> CPCL (T-1)</a:t>
              </a:r>
              <a:endParaRPr sz="1050" b="1" dirty="0">
                <a:solidFill>
                  <a:srgbClr val="000000"/>
                </a:solidFill>
                <a:latin typeface="Century Gothic" panose="020B0502020202020204" pitchFamily="34" charset="0"/>
                <a:ea typeface="Calibri"/>
                <a:cs typeface="Calibri"/>
                <a:sym typeface="Calibri"/>
              </a:endParaRPr>
            </a:p>
          </p:txBody>
        </p:sp>
      </p:grpSp>
      <p:grpSp>
        <p:nvGrpSpPr>
          <p:cNvPr id="24" name="Google Shape;1147;p19">
            <a:extLst>
              <a:ext uri="{FF2B5EF4-FFF2-40B4-BE49-F238E27FC236}">
                <a16:creationId xmlns:a16="http://schemas.microsoft.com/office/drawing/2014/main" id="{CA2EE6F5-CB4C-41E5-B5D5-9F7FD211658C}"/>
              </a:ext>
            </a:extLst>
          </p:cNvPr>
          <p:cNvGrpSpPr/>
          <p:nvPr/>
        </p:nvGrpSpPr>
        <p:grpSpPr>
          <a:xfrm>
            <a:off x="4799565" y="4178957"/>
            <a:ext cx="2527300" cy="1662112"/>
            <a:chOff x="3696599" y="4385025"/>
            <a:chExt cx="2738460" cy="2215189"/>
          </a:xfrm>
        </p:grpSpPr>
        <p:pic>
          <p:nvPicPr>
            <p:cNvPr id="25" name="Google Shape;1148;p19">
              <a:extLst>
                <a:ext uri="{FF2B5EF4-FFF2-40B4-BE49-F238E27FC236}">
                  <a16:creationId xmlns:a16="http://schemas.microsoft.com/office/drawing/2014/main" id="{8D6DC249-813E-4E65-A744-8EB9CE13433D}"/>
                </a:ext>
              </a:extLst>
            </p:cNvPr>
            <p:cNvPicPr preferRelativeResize="0"/>
            <p:nvPr/>
          </p:nvPicPr>
          <p:blipFill rotWithShape="1">
            <a:blip r:embed="rId9">
              <a:alphaModFix/>
            </a:blip>
            <a:srcRect/>
            <a:stretch/>
          </p:blipFill>
          <p:spPr>
            <a:xfrm>
              <a:off x="3696599" y="4692802"/>
              <a:ext cx="2738460" cy="1907412"/>
            </a:xfrm>
            <a:prstGeom prst="foldedCorner">
              <a:avLst>
                <a:gd name="adj" fmla="val 16667"/>
              </a:avLst>
            </a:prstGeom>
            <a:noFill/>
            <a:ln w="9525" cap="flat" cmpd="sng">
              <a:solidFill>
                <a:srgbClr val="FF0000"/>
              </a:solidFill>
              <a:prstDash val="solid"/>
              <a:round/>
              <a:headEnd type="none" w="sm" len="sm"/>
              <a:tailEnd type="none" w="sm" len="sm"/>
            </a:ln>
          </p:spPr>
        </p:pic>
        <p:sp>
          <p:nvSpPr>
            <p:cNvPr id="26" name="Google Shape;1149;p19">
              <a:extLst>
                <a:ext uri="{FF2B5EF4-FFF2-40B4-BE49-F238E27FC236}">
                  <a16:creationId xmlns:a16="http://schemas.microsoft.com/office/drawing/2014/main" id="{A519EF57-2691-4173-8848-415B9E3587F9}"/>
                </a:ext>
              </a:extLst>
            </p:cNvPr>
            <p:cNvSpPr txBox="1"/>
            <p:nvPr/>
          </p:nvSpPr>
          <p:spPr>
            <a:xfrm>
              <a:off x="3847971" y="4385025"/>
              <a:ext cx="2451195" cy="3383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dirty="0" err="1">
                  <a:solidFill>
                    <a:srgbClr val="000000"/>
                  </a:solidFill>
                  <a:latin typeface="Century Gothic" panose="020B0502020202020204" pitchFamily="34" charset="0"/>
                  <a:ea typeface="Calibri"/>
                  <a:cs typeface="Calibri"/>
                  <a:sym typeface="Calibri"/>
                </a:rPr>
                <a:t>Sertifikasi</a:t>
              </a:r>
              <a:r>
                <a:rPr lang="en-US" sz="1050" b="1" dirty="0">
                  <a:solidFill>
                    <a:srgbClr val="000000"/>
                  </a:solidFill>
                  <a:latin typeface="Century Gothic" panose="020B0502020202020204" pitchFamily="34" charset="0"/>
                  <a:ea typeface="Calibri"/>
                  <a:cs typeface="Calibri"/>
                  <a:sym typeface="Calibri"/>
                </a:rPr>
                <a:t> Tanah </a:t>
              </a:r>
              <a:r>
                <a:rPr lang="en-US" sz="1050" b="1" dirty="0" err="1">
                  <a:solidFill>
                    <a:srgbClr val="000000"/>
                  </a:solidFill>
                  <a:latin typeface="Century Gothic" panose="020B0502020202020204" pitchFamily="34" charset="0"/>
                  <a:ea typeface="Calibri"/>
                  <a:cs typeface="Calibri"/>
                  <a:sym typeface="Calibri"/>
                </a:rPr>
                <a:t>Nelayan</a:t>
              </a:r>
              <a:r>
                <a:rPr lang="en-US" sz="1050" b="1" dirty="0">
                  <a:solidFill>
                    <a:srgbClr val="000000"/>
                  </a:solidFill>
                  <a:latin typeface="Century Gothic" panose="020B0502020202020204" pitchFamily="34" charset="0"/>
                  <a:ea typeface="Calibri"/>
                  <a:cs typeface="Calibri"/>
                  <a:sym typeface="Calibri"/>
                </a:rPr>
                <a:t> (T-0)</a:t>
              </a:r>
              <a:endParaRPr sz="1050" b="1" dirty="0">
                <a:solidFill>
                  <a:srgbClr val="000000"/>
                </a:solidFill>
                <a:latin typeface="Century Gothic" panose="020B0502020202020204" pitchFamily="34" charset="0"/>
                <a:ea typeface="Calibri"/>
                <a:cs typeface="Calibri"/>
                <a:sym typeface="Calibri"/>
              </a:endParaRPr>
            </a:p>
          </p:txBody>
        </p:sp>
      </p:grpSp>
      <p:grpSp>
        <p:nvGrpSpPr>
          <p:cNvPr id="27" name="Google Shape;1144;p19">
            <a:extLst>
              <a:ext uri="{FF2B5EF4-FFF2-40B4-BE49-F238E27FC236}">
                <a16:creationId xmlns:a16="http://schemas.microsoft.com/office/drawing/2014/main" id="{4D16412D-C76B-4B57-8EA9-45177A31791E}"/>
              </a:ext>
            </a:extLst>
          </p:cNvPr>
          <p:cNvGrpSpPr/>
          <p:nvPr/>
        </p:nvGrpSpPr>
        <p:grpSpPr>
          <a:xfrm>
            <a:off x="7997087" y="4183202"/>
            <a:ext cx="2855252" cy="1658937"/>
            <a:chOff x="6660715" y="4389436"/>
            <a:chExt cx="3093727" cy="2210778"/>
          </a:xfrm>
        </p:grpSpPr>
        <p:pic>
          <p:nvPicPr>
            <p:cNvPr id="28" name="Google Shape;1145;p19">
              <a:extLst>
                <a:ext uri="{FF2B5EF4-FFF2-40B4-BE49-F238E27FC236}">
                  <a16:creationId xmlns:a16="http://schemas.microsoft.com/office/drawing/2014/main" id="{BE487EE4-86CD-4170-B69E-2DA1A9A47B5C}"/>
                </a:ext>
              </a:extLst>
            </p:cNvPr>
            <p:cNvPicPr preferRelativeResize="0"/>
            <p:nvPr/>
          </p:nvPicPr>
          <p:blipFill rotWithShape="1">
            <a:blip r:embed="rId10">
              <a:alphaModFix/>
            </a:blip>
            <a:srcRect/>
            <a:stretch/>
          </p:blipFill>
          <p:spPr>
            <a:xfrm>
              <a:off x="6660715" y="4692802"/>
              <a:ext cx="3001558" cy="1907412"/>
            </a:xfrm>
            <a:prstGeom prst="rect">
              <a:avLst/>
            </a:prstGeom>
            <a:noFill/>
            <a:ln w="9525" cap="flat" cmpd="sng">
              <a:solidFill>
                <a:srgbClr val="FF0000"/>
              </a:solidFill>
              <a:prstDash val="solid"/>
              <a:miter lim="800000"/>
              <a:headEnd type="none" w="sm" len="sm"/>
              <a:tailEnd type="none" w="sm" len="sm"/>
            </a:ln>
          </p:spPr>
        </p:pic>
        <p:sp>
          <p:nvSpPr>
            <p:cNvPr id="29" name="Google Shape;1146;p19">
              <a:extLst>
                <a:ext uri="{FF2B5EF4-FFF2-40B4-BE49-F238E27FC236}">
                  <a16:creationId xmlns:a16="http://schemas.microsoft.com/office/drawing/2014/main" id="{A4C62C5C-C59C-420A-A1B8-F319F8024162}"/>
                </a:ext>
              </a:extLst>
            </p:cNvPr>
            <p:cNvSpPr txBox="1"/>
            <p:nvPr/>
          </p:nvSpPr>
          <p:spPr>
            <a:xfrm>
              <a:off x="6752884" y="4389436"/>
              <a:ext cx="3001558" cy="338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dirty="0" err="1">
                  <a:solidFill>
                    <a:srgbClr val="000000"/>
                  </a:solidFill>
                  <a:latin typeface="Century Gothic" panose="020B0502020202020204" pitchFamily="34" charset="0"/>
                  <a:ea typeface="Calibri"/>
                  <a:cs typeface="Calibri"/>
                  <a:sym typeface="Calibri"/>
                </a:rPr>
                <a:t>Pasca</a:t>
              </a:r>
              <a:r>
                <a:rPr lang="en-US" sz="1050" b="1" dirty="0">
                  <a:solidFill>
                    <a:srgbClr val="000000"/>
                  </a:solidFill>
                  <a:latin typeface="Century Gothic" panose="020B0502020202020204" pitchFamily="34" charset="0"/>
                  <a:ea typeface="Calibri"/>
                  <a:cs typeface="Calibri"/>
                  <a:sym typeface="Calibri"/>
                </a:rPr>
                <a:t> </a:t>
              </a:r>
              <a:r>
                <a:rPr lang="en-US" sz="1050" b="1" dirty="0" err="1">
                  <a:solidFill>
                    <a:srgbClr val="000000"/>
                  </a:solidFill>
                  <a:latin typeface="Century Gothic" panose="020B0502020202020204" pitchFamily="34" charset="0"/>
                  <a:ea typeface="Calibri"/>
                  <a:cs typeface="Calibri"/>
                  <a:sym typeface="Calibri"/>
                </a:rPr>
                <a:t>Sertifikasi</a:t>
              </a:r>
              <a:r>
                <a:rPr lang="en-US" sz="1050" b="1" dirty="0">
                  <a:solidFill>
                    <a:srgbClr val="000000"/>
                  </a:solidFill>
                  <a:latin typeface="Century Gothic" panose="020B0502020202020204" pitchFamily="34" charset="0"/>
                  <a:ea typeface="Calibri"/>
                  <a:cs typeface="Calibri"/>
                  <a:sym typeface="Calibri"/>
                </a:rPr>
                <a:t> Tanah </a:t>
              </a:r>
              <a:r>
                <a:rPr lang="en-US" sz="1050" b="1" dirty="0" err="1">
                  <a:solidFill>
                    <a:srgbClr val="000000"/>
                  </a:solidFill>
                  <a:latin typeface="Century Gothic" panose="020B0502020202020204" pitchFamily="34" charset="0"/>
                  <a:ea typeface="Calibri"/>
                  <a:cs typeface="Calibri"/>
                  <a:sym typeface="Calibri"/>
                </a:rPr>
                <a:t>Nelayan</a:t>
              </a:r>
              <a:r>
                <a:rPr lang="en-US" sz="1050" b="1" dirty="0">
                  <a:solidFill>
                    <a:srgbClr val="000000"/>
                  </a:solidFill>
                  <a:latin typeface="Century Gothic" panose="020B0502020202020204" pitchFamily="34" charset="0"/>
                  <a:ea typeface="Calibri"/>
                  <a:cs typeface="Calibri"/>
                  <a:sym typeface="Calibri"/>
                </a:rPr>
                <a:t> (T+1)</a:t>
              </a:r>
              <a:endParaRPr sz="1050" b="1" dirty="0">
                <a:solidFill>
                  <a:srgbClr val="000000"/>
                </a:solidFill>
                <a:latin typeface="Century Gothic" panose="020B0502020202020204" pitchFamily="34" charset="0"/>
                <a:ea typeface="Calibri"/>
                <a:cs typeface="Calibri"/>
                <a:sym typeface="Calibri"/>
              </a:endParaRPr>
            </a:p>
          </p:txBody>
        </p:sp>
      </p:grpSp>
      <p:sp>
        <p:nvSpPr>
          <p:cNvPr id="5" name="Arrow: Right 4">
            <a:extLst>
              <a:ext uri="{FF2B5EF4-FFF2-40B4-BE49-F238E27FC236}">
                <a16:creationId xmlns:a16="http://schemas.microsoft.com/office/drawing/2014/main" id="{63357351-D1A3-49BE-951C-45762E1C55EF}"/>
              </a:ext>
            </a:extLst>
          </p:cNvPr>
          <p:cNvSpPr/>
          <p:nvPr/>
        </p:nvSpPr>
        <p:spPr>
          <a:xfrm>
            <a:off x="4238045" y="5021802"/>
            <a:ext cx="373712" cy="17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Arrow: Right 32">
            <a:extLst>
              <a:ext uri="{FF2B5EF4-FFF2-40B4-BE49-F238E27FC236}">
                <a16:creationId xmlns:a16="http://schemas.microsoft.com/office/drawing/2014/main" id="{B9F4D88C-C8B8-4CD0-8071-BAA73C9D1953}"/>
              </a:ext>
            </a:extLst>
          </p:cNvPr>
          <p:cNvSpPr/>
          <p:nvPr/>
        </p:nvSpPr>
        <p:spPr>
          <a:xfrm>
            <a:off x="7475120" y="5052052"/>
            <a:ext cx="373712" cy="17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24095034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823A44D-7541-42AC-983B-4E83756F38D6}"/>
              </a:ext>
            </a:extLst>
          </p:cNvPr>
          <p:cNvSpPr/>
          <p:nvPr/>
        </p:nvSpPr>
        <p:spPr>
          <a:xfrm>
            <a:off x="6024880" y="2793350"/>
            <a:ext cx="5537200" cy="367279"/>
          </a:xfrm>
          <a:prstGeom prst="rect">
            <a:avLst/>
          </a:prstGeom>
          <a:solidFill>
            <a:srgbClr val="FF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a:t>
            </a:r>
            <a:r>
              <a:rPr lang="en-US" sz="1600" dirty="0" err="1">
                <a:solidFill>
                  <a:schemeClr val="tx1"/>
                </a:solidFill>
              </a:rPr>
              <a:t>penduduk</a:t>
            </a:r>
            <a:r>
              <a:rPr lang="en-US" sz="1600" dirty="0">
                <a:solidFill>
                  <a:schemeClr val="tx1"/>
                </a:solidFill>
              </a:rPr>
              <a:t> </a:t>
            </a:r>
            <a:r>
              <a:rPr lang="en-US" sz="1600" dirty="0" err="1">
                <a:solidFill>
                  <a:schemeClr val="tx1"/>
                </a:solidFill>
              </a:rPr>
              <a:t>menguasai</a:t>
            </a:r>
            <a:r>
              <a:rPr lang="en-US" sz="1600" dirty="0">
                <a:solidFill>
                  <a:schemeClr val="tx1"/>
                </a:solidFill>
              </a:rPr>
              <a:t> 54-67% </a:t>
            </a:r>
            <a:r>
              <a:rPr lang="en-US" sz="1600" dirty="0" err="1">
                <a:solidFill>
                  <a:schemeClr val="tx1"/>
                </a:solidFill>
              </a:rPr>
              <a:t>sumber</a:t>
            </a:r>
            <a:r>
              <a:rPr lang="en-US" sz="1600" dirty="0">
                <a:solidFill>
                  <a:schemeClr val="tx1"/>
                </a:solidFill>
              </a:rPr>
              <a:t> </a:t>
            </a:r>
            <a:r>
              <a:rPr lang="en-US" sz="1600" dirty="0" err="1">
                <a:solidFill>
                  <a:schemeClr val="tx1"/>
                </a:solidFill>
              </a:rPr>
              <a:t>daya</a:t>
            </a:r>
            <a:r>
              <a:rPr lang="en-US" sz="1600" dirty="0">
                <a:solidFill>
                  <a:schemeClr val="tx1"/>
                </a:solidFill>
              </a:rPr>
              <a:t> </a:t>
            </a:r>
            <a:r>
              <a:rPr lang="en-US" sz="1600" dirty="0" err="1">
                <a:solidFill>
                  <a:schemeClr val="tx1"/>
                </a:solidFill>
              </a:rPr>
              <a:t>agraria</a:t>
            </a:r>
            <a:endParaRPr lang="en-US" sz="1600" b="1" dirty="0">
              <a:solidFill>
                <a:schemeClr val="tx1"/>
              </a:solidFill>
            </a:endParaRPr>
          </a:p>
        </p:txBody>
      </p:sp>
      <p:sp>
        <p:nvSpPr>
          <p:cNvPr id="2" name="Rectangle 1">
            <a:extLst>
              <a:ext uri="{FF2B5EF4-FFF2-40B4-BE49-F238E27FC236}">
                <a16:creationId xmlns:a16="http://schemas.microsoft.com/office/drawing/2014/main" id="{BD6516B3-F482-4D2F-AC6A-9F12631E3493}"/>
              </a:ext>
            </a:extLst>
          </p:cNvPr>
          <p:cNvSpPr/>
          <p:nvPr/>
        </p:nvSpPr>
        <p:spPr>
          <a:xfrm>
            <a:off x="5918449" y="1159702"/>
            <a:ext cx="6096000" cy="646331"/>
          </a:xfrm>
          <a:prstGeom prst="rect">
            <a:avLst/>
          </a:prstGeom>
        </p:spPr>
        <p:txBody>
          <a:bodyPr>
            <a:spAutoFit/>
          </a:bodyPr>
          <a:lstStyle/>
          <a:p>
            <a:r>
              <a:rPr lang="en-US" b="1" u="sng" dirty="0" err="1"/>
              <a:t>Ketimpangan</a:t>
            </a:r>
            <a:r>
              <a:rPr lang="en-US" b="1" u="sng" dirty="0"/>
              <a:t> </a:t>
            </a:r>
            <a:r>
              <a:rPr lang="en-US" b="1" u="sng" dirty="0" err="1"/>
              <a:t>penguasaan</a:t>
            </a:r>
            <a:r>
              <a:rPr lang="en-US" b="1" u="sng" dirty="0"/>
              <a:t> </a:t>
            </a:r>
            <a:r>
              <a:rPr lang="en-US" b="1" u="sng" dirty="0" err="1"/>
              <a:t>tanah</a:t>
            </a:r>
            <a:r>
              <a:rPr lang="en-US" b="1" u="sng" dirty="0"/>
              <a:t> </a:t>
            </a:r>
            <a:r>
              <a:rPr lang="en-US" dirty="0"/>
              <a:t>yang </a:t>
            </a:r>
            <a:r>
              <a:rPr lang="en-US" dirty="0" err="1"/>
              <a:t>cukup</a:t>
            </a:r>
            <a:r>
              <a:rPr lang="en-US" dirty="0"/>
              <a:t> </a:t>
            </a:r>
            <a:r>
              <a:rPr lang="en-US" dirty="0" err="1"/>
              <a:t>tinggi</a:t>
            </a:r>
            <a:r>
              <a:rPr lang="en-US" dirty="0"/>
              <a:t> </a:t>
            </a:r>
            <a:r>
              <a:rPr lang="en-US" dirty="0" err="1"/>
              <a:t>memicu</a:t>
            </a:r>
            <a:r>
              <a:rPr lang="en-US" dirty="0"/>
              <a:t> </a:t>
            </a:r>
            <a:r>
              <a:rPr lang="en-US" dirty="0" err="1"/>
              <a:t>adanya</a:t>
            </a:r>
            <a:r>
              <a:rPr lang="en-US" dirty="0"/>
              <a:t> </a:t>
            </a:r>
            <a:r>
              <a:rPr lang="en-US" dirty="0" err="1"/>
              <a:t>konflik-konflik</a:t>
            </a:r>
            <a:r>
              <a:rPr lang="en-US" dirty="0"/>
              <a:t> </a:t>
            </a:r>
            <a:r>
              <a:rPr lang="en-US" dirty="0" err="1"/>
              <a:t>pertanahan</a:t>
            </a:r>
            <a:r>
              <a:rPr lang="en-US" dirty="0"/>
              <a:t> yang </a:t>
            </a:r>
            <a:r>
              <a:rPr lang="en-US" dirty="0" err="1"/>
              <a:t>tidak</a:t>
            </a:r>
            <a:r>
              <a:rPr lang="en-US" dirty="0"/>
              <a:t> </a:t>
            </a:r>
            <a:r>
              <a:rPr lang="en-US" dirty="0" err="1"/>
              <a:t>berkesudahan</a:t>
            </a:r>
            <a:endParaRPr lang="en-US" dirty="0"/>
          </a:p>
        </p:txBody>
      </p:sp>
      <p:sp>
        <p:nvSpPr>
          <p:cNvPr id="18" name="Rectangle 17">
            <a:extLst>
              <a:ext uri="{FF2B5EF4-FFF2-40B4-BE49-F238E27FC236}">
                <a16:creationId xmlns:a16="http://schemas.microsoft.com/office/drawing/2014/main" id="{5A3219CA-1DC3-4A76-A465-39488E038E67}"/>
              </a:ext>
            </a:extLst>
          </p:cNvPr>
          <p:cNvSpPr/>
          <p:nvPr/>
        </p:nvSpPr>
        <p:spPr>
          <a:xfrm>
            <a:off x="6024880" y="1915291"/>
            <a:ext cx="5537200" cy="707886"/>
          </a:xfrm>
          <a:prstGeom prst="rect">
            <a:avLst/>
          </a:prstGeom>
          <a:solidFill>
            <a:srgbClr val="FF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CBB559-F8E8-4B7A-AD2F-94621C6E17A1}"/>
              </a:ext>
            </a:extLst>
          </p:cNvPr>
          <p:cNvSpPr/>
          <p:nvPr/>
        </p:nvSpPr>
        <p:spPr>
          <a:xfrm>
            <a:off x="6072778" y="1849782"/>
            <a:ext cx="2594241" cy="830997"/>
          </a:xfrm>
          <a:prstGeom prst="rect">
            <a:avLst/>
          </a:prstGeom>
        </p:spPr>
        <p:txBody>
          <a:bodyPr wrap="square">
            <a:spAutoFit/>
          </a:bodyPr>
          <a:lstStyle/>
          <a:p>
            <a:r>
              <a:rPr lang="en-US" sz="4800" b="1" dirty="0"/>
              <a:t>Th 2020</a:t>
            </a:r>
          </a:p>
        </p:txBody>
      </p:sp>
      <p:sp>
        <p:nvSpPr>
          <p:cNvPr id="17" name="Rectangle 16">
            <a:extLst>
              <a:ext uri="{FF2B5EF4-FFF2-40B4-BE49-F238E27FC236}">
                <a16:creationId xmlns:a16="http://schemas.microsoft.com/office/drawing/2014/main" id="{32297EF4-18EE-451F-A104-02246CF6DE01}"/>
              </a:ext>
            </a:extLst>
          </p:cNvPr>
          <p:cNvSpPr/>
          <p:nvPr/>
        </p:nvSpPr>
        <p:spPr>
          <a:xfrm>
            <a:off x="8506740" y="1915291"/>
            <a:ext cx="3170338" cy="707886"/>
          </a:xfrm>
          <a:prstGeom prst="rect">
            <a:avLst/>
          </a:prstGeom>
        </p:spPr>
        <p:txBody>
          <a:bodyPr wrap="square">
            <a:spAutoFit/>
          </a:bodyPr>
          <a:lstStyle/>
          <a:p>
            <a:r>
              <a:rPr lang="en-US" sz="2000" b="1" dirty="0" err="1"/>
              <a:t>Indek</a:t>
            </a:r>
            <a:r>
              <a:rPr lang="en-US" sz="2000" b="1" dirty="0"/>
              <a:t> </a:t>
            </a:r>
            <a:r>
              <a:rPr lang="en-US" sz="2000" b="1" dirty="0" err="1"/>
              <a:t>gini</a:t>
            </a:r>
            <a:r>
              <a:rPr lang="en-US" sz="2000" b="1" dirty="0"/>
              <a:t> ratio </a:t>
            </a:r>
            <a:r>
              <a:rPr lang="en-US" sz="2000" b="1" dirty="0" err="1"/>
              <a:t>mencapai</a:t>
            </a:r>
            <a:r>
              <a:rPr lang="en-US" sz="2000" b="1" dirty="0"/>
              <a:t> </a:t>
            </a:r>
            <a:r>
              <a:rPr lang="en-US" sz="2000" dirty="0"/>
              <a:t>0,54 – 0,67</a:t>
            </a:r>
            <a:endParaRPr lang="en-US" sz="2000" b="1" dirty="0"/>
          </a:p>
        </p:txBody>
      </p:sp>
      <p:cxnSp>
        <p:nvCxnSpPr>
          <p:cNvPr id="20" name="Straight Connector 19">
            <a:extLst>
              <a:ext uri="{FF2B5EF4-FFF2-40B4-BE49-F238E27FC236}">
                <a16:creationId xmlns:a16="http://schemas.microsoft.com/office/drawing/2014/main" id="{5680C5DB-C433-4FC8-9E22-9840D0DD7D19}"/>
              </a:ext>
            </a:extLst>
          </p:cNvPr>
          <p:cNvCxnSpPr>
            <a:cxnSpLocks/>
          </p:cNvCxnSpPr>
          <p:nvPr/>
        </p:nvCxnSpPr>
        <p:spPr>
          <a:xfrm>
            <a:off x="8368249" y="1963815"/>
            <a:ext cx="0" cy="6029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D60ADA5B-680A-4CB4-9770-7C9D83A1E791}"/>
              </a:ext>
            </a:extLst>
          </p:cNvPr>
          <p:cNvSpPr/>
          <p:nvPr/>
        </p:nvSpPr>
        <p:spPr>
          <a:xfrm rot="10800000">
            <a:off x="8209280" y="2620601"/>
            <a:ext cx="1168400" cy="132265"/>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3FBEF16-EA83-4786-BBE7-D1BF620AF815}"/>
              </a:ext>
            </a:extLst>
          </p:cNvPr>
          <p:cNvSpPr/>
          <p:nvPr/>
        </p:nvSpPr>
        <p:spPr>
          <a:xfrm>
            <a:off x="6024880" y="3360270"/>
            <a:ext cx="5537200" cy="581810"/>
          </a:xfrm>
          <a:prstGeom prst="rect">
            <a:avLst/>
          </a:prstGeom>
          <a:solidFill>
            <a:srgbClr val="FF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artinya</a:t>
            </a:r>
            <a:r>
              <a:rPr lang="en-US" sz="1600" dirty="0">
                <a:solidFill>
                  <a:schemeClr val="tx1"/>
                </a:solidFill>
              </a:rPr>
              <a:t> </a:t>
            </a:r>
            <a:r>
              <a:rPr lang="en-US" sz="1600" dirty="0" err="1">
                <a:solidFill>
                  <a:schemeClr val="tx1"/>
                </a:solidFill>
              </a:rPr>
              <a:t>masih</a:t>
            </a:r>
            <a:r>
              <a:rPr lang="en-US" sz="1600" dirty="0">
                <a:solidFill>
                  <a:schemeClr val="tx1"/>
                </a:solidFill>
              </a:rPr>
              <a:t> </a:t>
            </a:r>
            <a:r>
              <a:rPr lang="en-US" sz="1600" dirty="0" err="1">
                <a:solidFill>
                  <a:schemeClr val="tx1"/>
                </a:solidFill>
              </a:rPr>
              <a:t>ada</a:t>
            </a:r>
            <a:r>
              <a:rPr lang="en-US" sz="1600" dirty="0">
                <a:solidFill>
                  <a:schemeClr val="tx1"/>
                </a:solidFill>
              </a:rPr>
              <a:t> </a:t>
            </a:r>
            <a:r>
              <a:rPr lang="en-US" sz="1600" dirty="0" err="1">
                <a:solidFill>
                  <a:schemeClr val="tx1"/>
                </a:solidFill>
              </a:rPr>
              <a:t>ketimpangan</a:t>
            </a:r>
            <a:r>
              <a:rPr lang="en-US" sz="1600" dirty="0">
                <a:solidFill>
                  <a:schemeClr val="tx1"/>
                </a:solidFill>
              </a:rPr>
              <a:t> yang </a:t>
            </a:r>
            <a:r>
              <a:rPr lang="en-US" sz="1600" dirty="0" err="1">
                <a:solidFill>
                  <a:schemeClr val="tx1"/>
                </a:solidFill>
              </a:rPr>
              <a:t>besar</a:t>
            </a:r>
            <a:r>
              <a:rPr lang="en-US" sz="1600" dirty="0">
                <a:solidFill>
                  <a:schemeClr val="tx1"/>
                </a:solidFill>
              </a:rPr>
              <a:t> </a:t>
            </a:r>
            <a:r>
              <a:rPr lang="en-US" sz="1600" dirty="0" err="1">
                <a:solidFill>
                  <a:schemeClr val="tx1"/>
                </a:solidFill>
              </a:rPr>
              <a:t>tanah</a:t>
            </a:r>
            <a:r>
              <a:rPr lang="en-US" sz="1600" dirty="0">
                <a:solidFill>
                  <a:schemeClr val="tx1"/>
                </a:solidFill>
              </a:rPr>
              <a:t> yang </a:t>
            </a:r>
            <a:r>
              <a:rPr lang="en-US" sz="1600" dirty="0" err="1">
                <a:solidFill>
                  <a:schemeClr val="tx1"/>
                </a:solidFill>
              </a:rPr>
              <a:t>dikuasai</a:t>
            </a:r>
            <a:r>
              <a:rPr lang="en-US" sz="1600" dirty="0">
                <a:solidFill>
                  <a:schemeClr val="tx1"/>
                </a:solidFill>
              </a:rPr>
              <a:t> oleh </a:t>
            </a:r>
            <a:r>
              <a:rPr lang="en-US" sz="1600" dirty="0" err="1">
                <a:solidFill>
                  <a:schemeClr val="tx1"/>
                </a:solidFill>
              </a:rPr>
              <a:t>segelintir</a:t>
            </a:r>
            <a:r>
              <a:rPr lang="en-US" sz="1600" dirty="0">
                <a:solidFill>
                  <a:schemeClr val="tx1"/>
                </a:solidFill>
              </a:rPr>
              <a:t> orang-orang </a:t>
            </a:r>
            <a:r>
              <a:rPr lang="en-US" sz="1600" dirty="0" err="1">
                <a:solidFill>
                  <a:schemeClr val="tx1"/>
                </a:solidFill>
              </a:rPr>
              <a:t>besar</a:t>
            </a:r>
            <a:r>
              <a:rPr lang="en-US" sz="1600" dirty="0">
                <a:solidFill>
                  <a:schemeClr val="tx1"/>
                </a:solidFill>
              </a:rPr>
              <a:t> </a:t>
            </a:r>
            <a:endParaRPr lang="en-US" sz="1600" b="1" dirty="0">
              <a:solidFill>
                <a:schemeClr val="tx1"/>
              </a:solidFill>
            </a:endParaRPr>
          </a:p>
        </p:txBody>
      </p:sp>
      <p:sp>
        <p:nvSpPr>
          <p:cNvPr id="29" name="Isosceles Triangle 28">
            <a:extLst>
              <a:ext uri="{FF2B5EF4-FFF2-40B4-BE49-F238E27FC236}">
                <a16:creationId xmlns:a16="http://schemas.microsoft.com/office/drawing/2014/main" id="{94A6A65B-1496-4F72-8F38-B469048ECA75}"/>
              </a:ext>
            </a:extLst>
          </p:cNvPr>
          <p:cNvSpPr/>
          <p:nvPr/>
        </p:nvSpPr>
        <p:spPr>
          <a:xfrm rot="10800000">
            <a:off x="8209280" y="3165022"/>
            <a:ext cx="1168400" cy="132265"/>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484F11EA-A961-4711-8B60-BC4C1921FD72}"/>
              </a:ext>
            </a:extLst>
          </p:cNvPr>
          <p:cNvGrpSpPr/>
          <p:nvPr/>
        </p:nvGrpSpPr>
        <p:grpSpPr>
          <a:xfrm>
            <a:off x="166430" y="945566"/>
            <a:ext cx="5306758" cy="3695567"/>
            <a:chOff x="338867" y="1161363"/>
            <a:chExt cx="5306758" cy="3695567"/>
          </a:xfrm>
        </p:grpSpPr>
        <p:grpSp>
          <p:nvGrpSpPr>
            <p:cNvPr id="15" name="Group 14">
              <a:extLst>
                <a:ext uri="{FF2B5EF4-FFF2-40B4-BE49-F238E27FC236}">
                  <a16:creationId xmlns:a16="http://schemas.microsoft.com/office/drawing/2014/main" id="{6A61DB32-48EA-4AD1-A954-D4B92C54296E}"/>
                </a:ext>
              </a:extLst>
            </p:cNvPr>
            <p:cNvGrpSpPr/>
            <p:nvPr/>
          </p:nvGrpSpPr>
          <p:grpSpPr>
            <a:xfrm>
              <a:off x="338867" y="1478696"/>
              <a:ext cx="5306758" cy="2896908"/>
              <a:chOff x="535242" y="265068"/>
              <a:chExt cx="8196852" cy="4474582"/>
            </a:xfrm>
          </p:grpSpPr>
          <p:sp>
            <p:nvSpPr>
              <p:cNvPr id="5" name="Freeform: Shape 4">
                <a:extLst>
                  <a:ext uri="{FF2B5EF4-FFF2-40B4-BE49-F238E27FC236}">
                    <a16:creationId xmlns:a16="http://schemas.microsoft.com/office/drawing/2014/main" id="{207E94D4-3ADE-4C3C-8D0F-996E8A013F12}"/>
                  </a:ext>
                </a:extLst>
              </p:cNvPr>
              <p:cNvSpPr/>
              <p:nvPr/>
            </p:nvSpPr>
            <p:spPr>
              <a:xfrm>
                <a:off x="535242" y="1242143"/>
                <a:ext cx="3792918" cy="2269777"/>
              </a:xfrm>
              <a:custGeom>
                <a:avLst/>
                <a:gdLst>
                  <a:gd name="connsiteX0" fmla="*/ 0 w 1935480"/>
                  <a:gd name="connsiteY0" fmla="*/ 635000 h 1224280"/>
                  <a:gd name="connsiteX1" fmla="*/ 1041400 w 1935480"/>
                  <a:gd name="connsiteY1" fmla="*/ 0 h 1224280"/>
                  <a:gd name="connsiteX2" fmla="*/ 1935480 w 1935480"/>
                  <a:gd name="connsiteY2" fmla="*/ 645160 h 1224280"/>
                  <a:gd name="connsiteX3" fmla="*/ 955040 w 1935480"/>
                  <a:gd name="connsiteY3" fmla="*/ 1224280 h 1224280"/>
                  <a:gd name="connsiteX4" fmla="*/ 0 w 1935480"/>
                  <a:gd name="connsiteY4" fmla="*/ 635000 h 1224280"/>
                  <a:gd name="connsiteX0" fmla="*/ 0 w 1935480"/>
                  <a:gd name="connsiteY0" fmla="*/ 568960 h 1158240"/>
                  <a:gd name="connsiteX1" fmla="*/ 934720 w 1935480"/>
                  <a:gd name="connsiteY1" fmla="*/ 0 h 1158240"/>
                  <a:gd name="connsiteX2" fmla="*/ 1935480 w 1935480"/>
                  <a:gd name="connsiteY2" fmla="*/ 579120 h 1158240"/>
                  <a:gd name="connsiteX3" fmla="*/ 955040 w 1935480"/>
                  <a:gd name="connsiteY3" fmla="*/ 1158240 h 1158240"/>
                  <a:gd name="connsiteX4" fmla="*/ 0 w 1935480"/>
                  <a:gd name="connsiteY4" fmla="*/ 56896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158240">
                    <a:moveTo>
                      <a:pt x="0" y="568960"/>
                    </a:moveTo>
                    <a:lnTo>
                      <a:pt x="934720" y="0"/>
                    </a:lnTo>
                    <a:lnTo>
                      <a:pt x="1935480" y="579120"/>
                    </a:lnTo>
                    <a:lnTo>
                      <a:pt x="955040" y="1158240"/>
                    </a:lnTo>
                    <a:lnTo>
                      <a:pt x="0" y="568960"/>
                    </a:lnTo>
                    <a:close/>
                  </a:path>
                </a:pathLst>
              </a:custGeom>
              <a:solidFill>
                <a:srgbClr val="FFC000"/>
              </a:solidFill>
              <a:ln>
                <a:noFill/>
              </a:ln>
              <a:effectLst>
                <a:outerShdw blurRad="152400" dist="203200" dir="2760000" sx="83000" sy="83000" algn="ctr" rotWithShape="0">
                  <a:srgbClr val="D6A3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93EDF8-EAE5-47CA-ABFB-0B9BD76C0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92" t="12113" r="16953" b="13916"/>
              <a:stretch/>
            </p:blipFill>
            <p:spPr>
              <a:xfrm>
                <a:off x="1614594" y="908065"/>
                <a:ext cx="1613480" cy="1862587"/>
              </a:xfrm>
              <a:prstGeom prst="rect">
                <a:avLst/>
              </a:prstGeom>
            </p:spPr>
          </p:pic>
          <p:sp>
            <p:nvSpPr>
              <p:cNvPr id="9" name="Freeform: Shape 8">
                <a:extLst>
                  <a:ext uri="{FF2B5EF4-FFF2-40B4-BE49-F238E27FC236}">
                    <a16:creationId xmlns:a16="http://schemas.microsoft.com/office/drawing/2014/main" id="{5A06A02D-DA0A-4D00-A3D6-9A7441718E7B}"/>
                  </a:ext>
                </a:extLst>
              </p:cNvPr>
              <p:cNvSpPr/>
              <p:nvPr/>
            </p:nvSpPr>
            <p:spPr>
              <a:xfrm>
                <a:off x="6530223" y="1563697"/>
                <a:ext cx="2201871" cy="1317654"/>
              </a:xfrm>
              <a:custGeom>
                <a:avLst/>
                <a:gdLst>
                  <a:gd name="connsiteX0" fmla="*/ 0 w 1935480"/>
                  <a:gd name="connsiteY0" fmla="*/ 635000 h 1224280"/>
                  <a:gd name="connsiteX1" fmla="*/ 1041400 w 1935480"/>
                  <a:gd name="connsiteY1" fmla="*/ 0 h 1224280"/>
                  <a:gd name="connsiteX2" fmla="*/ 1935480 w 1935480"/>
                  <a:gd name="connsiteY2" fmla="*/ 645160 h 1224280"/>
                  <a:gd name="connsiteX3" fmla="*/ 955040 w 1935480"/>
                  <a:gd name="connsiteY3" fmla="*/ 1224280 h 1224280"/>
                  <a:gd name="connsiteX4" fmla="*/ 0 w 1935480"/>
                  <a:gd name="connsiteY4" fmla="*/ 635000 h 1224280"/>
                  <a:gd name="connsiteX0" fmla="*/ 0 w 1935480"/>
                  <a:gd name="connsiteY0" fmla="*/ 568960 h 1158240"/>
                  <a:gd name="connsiteX1" fmla="*/ 934720 w 1935480"/>
                  <a:gd name="connsiteY1" fmla="*/ 0 h 1158240"/>
                  <a:gd name="connsiteX2" fmla="*/ 1935480 w 1935480"/>
                  <a:gd name="connsiteY2" fmla="*/ 579120 h 1158240"/>
                  <a:gd name="connsiteX3" fmla="*/ 955040 w 1935480"/>
                  <a:gd name="connsiteY3" fmla="*/ 1158240 h 1158240"/>
                  <a:gd name="connsiteX4" fmla="*/ 0 w 1935480"/>
                  <a:gd name="connsiteY4" fmla="*/ 56896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158240">
                    <a:moveTo>
                      <a:pt x="0" y="568960"/>
                    </a:moveTo>
                    <a:lnTo>
                      <a:pt x="934720" y="0"/>
                    </a:lnTo>
                    <a:lnTo>
                      <a:pt x="1935480" y="579120"/>
                    </a:lnTo>
                    <a:lnTo>
                      <a:pt x="955040" y="1158240"/>
                    </a:lnTo>
                    <a:lnTo>
                      <a:pt x="0" y="568960"/>
                    </a:lnTo>
                    <a:close/>
                  </a:path>
                </a:pathLst>
              </a:custGeom>
              <a:solidFill>
                <a:srgbClr val="FFC000"/>
              </a:solidFill>
              <a:ln>
                <a:noFill/>
              </a:ln>
              <a:effectLst>
                <a:outerShdw blurRad="152400" dist="203200" dir="2760000" sx="83000" sy="83000" algn="ctr" rotWithShape="0">
                  <a:srgbClr val="D6A3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E00C920-3015-4D2E-A693-8772DE120917}"/>
                  </a:ext>
                </a:extLst>
              </p:cNvPr>
              <p:cNvSpPr/>
              <p:nvPr/>
            </p:nvSpPr>
            <p:spPr>
              <a:xfrm>
                <a:off x="3373136" y="564187"/>
                <a:ext cx="3792918" cy="2269777"/>
              </a:xfrm>
              <a:custGeom>
                <a:avLst/>
                <a:gdLst>
                  <a:gd name="connsiteX0" fmla="*/ 0 w 1935480"/>
                  <a:gd name="connsiteY0" fmla="*/ 635000 h 1224280"/>
                  <a:gd name="connsiteX1" fmla="*/ 1041400 w 1935480"/>
                  <a:gd name="connsiteY1" fmla="*/ 0 h 1224280"/>
                  <a:gd name="connsiteX2" fmla="*/ 1935480 w 1935480"/>
                  <a:gd name="connsiteY2" fmla="*/ 645160 h 1224280"/>
                  <a:gd name="connsiteX3" fmla="*/ 955040 w 1935480"/>
                  <a:gd name="connsiteY3" fmla="*/ 1224280 h 1224280"/>
                  <a:gd name="connsiteX4" fmla="*/ 0 w 1935480"/>
                  <a:gd name="connsiteY4" fmla="*/ 635000 h 1224280"/>
                  <a:gd name="connsiteX0" fmla="*/ 0 w 1935480"/>
                  <a:gd name="connsiteY0" fmla="*/ 568960 h 1158240"/>
                  <a:gd name="connsiteX1" fmla="*/ 934720 w 1935480"/>
                  <a:gd name="connsiteY1" fmla="*/ 0 h 1158240"/>
                  <a:gd name="connsiteX2" fmla="*/ 1935480 w 1935480"/>
                  <a:gd name="connsiteY2" fmla="*/ 579120 h 1158240"/>
                  <a:gd name="connsiteX3" fmla="*/ 955040 w 1935480"/>
                  <a:gd name="connsiteY3" fmla="*/ 1158240 h 1158240"/>
                  <a:gd name="connsiteX4" fmla="*/ 0 w 1935480"/>
                  <a:gd name="connsiteY4" fmla="*/ 56896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158240">
                    <a:moveTo>
                      <a:pt x="0" y="568960"/>
                    </a:moveTo>
                    <a:lnTo>
                      <a:pt x="934720" y="0"/>
                    </a:lnTo>
                    <a:lnTo>
                      <a:pt x="1935480" y="579120"/>
                    </a:lnTo>
                    <a:lnTo>
                      <a:pt x="955040" y="1158240"/>
                    </a:lnTo>
                    <a:lnTo>
                      <a:pt x="0" y="568960"/>
                    </a:lnTo>
                    <a:close/>
                  </a:path>
                </a:pathLst>
              </a:custGeom>
              <a:solidFill>
                <a:srgbClr val="92D050"/>
              </a:solidFill>
              <a:ln>
                <a:noFill/>
              </a:ln>
              <a:effectLst>
                <a:outerShdw blurRad="152400" dist="203200" dir="2760000" sx="83000" sy="83000" algn="ctr" rotWithShape="0">
                  <a:srgbClr val="D6A3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1999C63-7361-4A37-BFE1-B88D234339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92" t="12113" r="16953" b="13916"/>
              <a:stretch/>
            </p:blipFill>
            <p:spPr>
              <a:xfrm>
                <a:off x="4516661" y="265068"/>
                <a:ext cx="1613480" cy="1862587"/>
              </a:xfrm>
              <a:prstGeom prst="rect">
                <a:avLst/>
              </a:prstGeom>
            </p:spPr>
          </p:pic>
          <p:sp>
            <p:nvSpPr>
              <p:cNvPr id="12" name="Freeform: Shape 11">
                <a:extLst>
                  <a:ext uri="{FF2B5EF4-FFF2-40B4-BE49-F238E27FC236}">
                    <a16:creationId xmlns:a16="http://schemas.microsoft.com/office/drawing/2014/main" id="{2EB0CF2D-2AAF-4403-8422-309AD9B8969C}"/>
                  </a:ext>
                </a:extLst>
              </p:cNvPr>
              <p:cNvSpPr/>
              <p:nvPr/>
            </p:nvSpPr>
            <p:spPr>
              <a:xfrm>
                <a:off x="2620202" y="2469873"/>
                <a:ext cx="3792918" cy="2269777"/>
              </a:xfrm>
              <a:custGeom>
                <a:avLst/>
                <a:gdLst>
                  <a:gd name="connsiteX0" fmla="*/ 0 w 1935480"/>
                  <a:gd name="connsiteY0" fmla="*/ 635000 h 1224280"/>
                  <a:gd name="connsiteX1" fmla="*/ 1041400 w 1935480"/>
                  <a:gd name="connsiteY1" fmla="*/ 0 h 1224280"/>
                  <a:gd name="connsiteX2" fmla="*/ 1935480 w 1935480"/>
                  <a:gd name="connsiteY2" fmla="*/ 645160 h 1224280"/>
                  <a:gd name="connsiteX3" fmla="*/ 955040 w 1935480"/>
                  <a:gd name="connsiteY3" fmla="*/ 1224280 h 1224280"/>
                  <a:gd name="connsiteX4" fmla="*/ 0 w 1935480"/>
                  <a:gd name="connsiteY4" fmla="*/ 635000 h 1224280"/>
                  <a:gd name="connsiteX0" fmla="*/ 0 w 1935480"/>
                  <a:gd name="connsiteY0" fmla="*/ 568960 h 1158240"/>
                  <a:gd name="connsiteX1" fmla="*/ 934720 w 1935480"/>
                  <a:gd name="connsiteY1" fmla="*/ 0 h 1158240"/>
                  <a:gd name="connsiteX2" fmla="*/ 1935480 w 1935480"/>
                  <a:gd name="connsiteY2" fmla="*/ 579120 h 1158240"/>
                  <a:gd name="connsiteX3" fmla="*/ 955040 w 1935480"/>
                  <a:gd name="connsiteY3" fmla="*/ 1158240 h 1158240"/>
                  <a:gd name="connsiteX4" fmla="*/ 0 w 1935480"/>
                  <a:gd name="connsiteY4" fmla="*/ 56896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80" h="1158240">
                    <a:moveTo>
                      <a:pt x="0" y="568960"/>
                    </a:moveTo>
                    <a:lnTo>
                      <a:pt x="934720" y="0"/>
                    </a:lnTo>
                    <a:lnTo>
                      <a:pt x="1935480" y="579120"/>
                    </a:lnTo>
                    <a:lnTo>
                      <a:pt x="955040" y="1158240"/>
                    </a:lnTo>
                    <a:lnTo>
                      <a:pt x="0" y="568960"/>
                    </a:lnTo>
                    <a:close/>
                  </a:path>
                </a:pathLst>
              </a:custGeom>
              <a:solidFill>
                <a:srgbClr val="00B050"/>
              </a:solidFill>
              <a:ln>
                <a:noFill/>
              </a:ln>
              <a:effectLst>
                <a:outerShdw blurRad="152400" dist="203200" dir="2760000" sx="83000" sy="83000" algn="ctr" rotWithShape="0">
                  <a:srgbClr val="D6A3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C87E4F-F337-44AF-9F6F-DDBAE4E400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92" t="12113" r="16953" b="13916"/>
              <a:stretch/>
            </p:blipFill>
            <p:spPr>
              <a:xfrm>
                <a:off x="3869431" y="2060000"/>
                <a:ext cx="1613480" cy="1862587"/>
              </a:xfrm>
              <a:prstGeom prst="rect">
                <a:avLst/>
              </a:prstGeom>
            </p:spPr>
          </p:pic>
          <p:pic>
            <p:nvPicPr>
              <p:cNvPr id="14" name="Picture 13">
                <a:extLst>
                  <a:ext uri="{FF2B5EF4-FFF2-40B4-BE49-F238E27FC236}">
                    <a16:creationId xmlns:a16="http://schemas.microsoft.com/office/drawing/2014/main" id="{5E9C8642-D2D8-40C8-BB23-0C58196D4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694" y="687893"/>
                <a:ext cx="1862587" cy="1862587"/>
              </a:xfrm>
              <a:prstGeom prst="rect">
                <a:avLst/>
              </a:prstGeom>
            </p:spPr>
          </p:pic>
        </p:grpSp>
        <p:pic>
          <p:nvPicPr>
            <p:cNvPr id="35" name="Graphic 34" descr="Line arrow Clockwise curve">
              <a:extLst>
                <a:ext uri="{FF2B5EF4-FFF2-40B4-BE49-F238E27FC236}">
                  <a16:creationId xmlns:a16="http://schemas.microsoft.com/office/drawing/2014/main" id="{E8389B22-A89E-4EE9-A1A2-AB7BBED3F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845" y="3877414"/>
              <a:ext cx="914400" cy="914400"/>
            </a:xfrm>
            <a:prstGeom prst="rect">
              <a:avLst/>
            </a:prstGeom>
          </p:spPr>
        </p:pic>
        <p:sp>
          <p:nvSpPr>
            <p:cNvPr id="36" name="TextBox 35">
              <a:extLst>
                <a:ext uri="{FF2B5EF4-FFF2-40B4-BE49-F238E27FC236}">
                  <a16:creationId xmlns:a16="http://schemas.microsoft.com/office/drawing/2014/main" id="{73802436-0F6B-4096-A469-78D0375A399F}"/>
                </a:ext>
              </a:extLst>
            </p:cNvPr>
            <p:cNvSpPr txBox="1"/>
            <p:nvPr/>
          </p:nvSpPr>
          <p:spPr>
            <a:xfrm>
              <a:off x="1905495" y="4487598"/>
              <a:ext cx="1082989" cy="369332"/>
            </a:xfrm>
            <a:prstGeom prst="rect">
              <a:avLst/>
            </a:prstGeom>
            <a:solidFill>
              <a:schemeClr val="tx1"/>
            </a:solidFill>
          </p:spPr>
          <p:txBody>
            <a:bodyPr wrap="none" rtlCol="0">
              <a:spAutoFit/>
            </a:bodyPr>
            <a:lstStyle/>
            <a:p>
              <a:r>
                <a:rPr lang="en-US" b="1" dirty="0">
                  <a:solidFill>
                    <a:schemeClr val="bg1"/>
                  </a:solidFill>
                </a:rPr>
                <a:t>Company</a:t>
              </a:r>
            </a:p>
          </p:txBody>
        </p:sp>
        <p:pic>
          <p:nvPicPr>
            <p:cNvPr id="37" name="Graphic 36" descr="Line arrow Clockwise curve">
              <a:extLst>
                <a:ext uri="{FF2B5EF4-FFF2-40B4-BE49-F238E27FC236}">
                  <a16:creationId xmlns:a16="http://schemas.microsoft.com/office/drawing/2014/main" id="{175D3166-6CC2-4F80-B8DB-C736722FAF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185254">
              <a:off x="4700019" y="1197128"/>
              <a:ext cx="627628" cy="583283"/>
            </a:xfrm>
            <a:prstGeom prst="rect">
              <a:avLst/>
            </a:prstGeom>
          </p:spPr>
        </p:pic>
        <p:sp>
          <p:nvSpPr>
            <p:cNvPr id="38" name="TextBox 37">
              <a:extLst>
                <a:ext uri="{FF2B5EF4-FFF2-40B4-BE49-F238E27FC236}">
                  <a16:creationId xmlns:a16="http://schemas.microsoft.com/office/drawing/2014/main" id="{0CF85B73-FBCF-4A4E-B875-AA0BB251E51D}"/>
                </a:ext>
              </a:extLst>
            </p:cNvPr>
            <p:cNvSpPr txBox="1"/>
            <p:nvPr/>
          </p:nvSpPr>
          <p:spPr>
            <a:xfrm>
              <a:off x="4169314" y="1161363"/>
              <a:ext cx="789447" cy="369332"/>
            </a:xfrm>
            <a:prstGeom prst="rect">
              <a:avLst/>
            </a:prstGeom>
            <a:solidFill>
              <a:schemeClr val="tx1"/>
            </a:solidFill>
          </p:spPr>
          <p:txBody>
            <a:bodyPr wrap="none" rtlCol="0">
              <a:spAutoFit/>
            </a:bodyPr>
            <a:lstStyle/>
            <a:p>
              <a:r>
                <a:rPr lang="en-US" b="1" dirty="0" err="1">
                  <a:solidFill>
                    <a:schemeClr val="bg1"/>
                  </a:solidFill>
                </a:rPr>
                <a:t>Petani</a:t>
              </a:r>
              <a:endParaRPr lang="en-US" b="1" dirty="0">
                <a:solidFill>
                  <a:schemeClr val="bg1"/>
                </a:solidFill>
              </a:endParaRPr>
            </a:p>
          </p:txBody>
        </p:sp>
      </p:grpSp>
      <p:sp>
        <p:nvSpPr>
          <p:cNvPr id="49" name="Rectangle: Rounded Corners 48">
            <a:extLst>
              <a:ext uri="{FF2B5EF4-FFF2-40B4-BE49-F238E27FC236}">
                <a16:creationId xmlns:a16="http://schemas.microsoft.com/office/drawing/2014/main" id="{7445B15C-C19A-4E18-B9DF-B0E05A7B1BD0}"/>
              </a:ext>
            </a:extLst>
          </p:cNvPr>
          <p:cNvSpPr/>
          <p:nvPr/>
        </p:nvSpPr>
        <p:spPr>
          <a:xfrm>
            <a:off x="277792" y="5023413"/>
            <a:ext cx="11632557" cy="1602134"/>
          </a:xfrm>
          <a:prstGeom prst="roundRect">
            <a:avLst/>
          </a:prstGeom>
          <a:solidFill>
            <a:srgbClr val="1B4C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69324674-5DFC-44E8-A5F2-7E5202B04200}"/>
              </a:ext>
            </a:extLst>
          </p:cNvPr>
          <p:cNvPicPr>
            <a:picLocks noChangeAspect="1"/>
          </p:cNvPicPr>
          <p:nvPr/>
        </p:nvPicPr>
        <p:blipFill>
          <a:blip r:embed="rId6"/>
          <a:stretch>
            <a:fillRect/>
          </a:stretch>
        </p:blipFill>
        <p:spPr>
          <a:xfrm>
            <a:off x="3474252" y="2456320"/>
            <a:ext cx="2943049" cy="2943049"/>
          </a:xfrm>
          <a:prstGeom prst="rect">
            <a:avLst/>
          </a:prstGeom>
        </p:spPr>
      </p:pic>
      <p:sp>
        <p:nvSpPr>
          <p:cNvPr id="47" name="TextBox 46">
            <a:extLst>
              <a:ext uri="{FF2B5EF4-FFF2-40B4-BE49-F238E27FC236}">
                <a16:creationId xmlns:a16="http://schemas.microsoft.com/office/drawing/2014/main" id="{80693AE5-5815-4BBD-9A22-A5B362C8FC8B}"/>
              </a:ext>
            </a:extLst>
          </p:cNvPr>
          <p:cNvSpPr txBox="1"/>
          <p:nvPr/>
        </p:nvSpPr>
        <p:spPr>
          <a:xfrm>
            <a:off x="702247" y="5226101"/>
            <a:ext cx="11115506" cy="1200329"/>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Hadir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melalui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redistribusi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tanah</a:t>
            </a:r>
            <a:r>
              <a:rPr lang="en-US" dirty="0">
                <a:solidFill>
                  <a:schemeClr val="bg1"/>
                </a:solidFill>
                <a:latin typeface="Arial" panose="020B0604020202020204" pitchFamily="34" charset="0"/>
                <a:cs typeface="Arial" panose="020B0604020202020204" pitchFamily="34" charset="0"/>
              </a:rPr>
              <a:t> dan </a:t>
            </a:r>
            <a:r>
              <a:rPr lang="en-US" dirty="0" err="1">
                <a:solidFill>
                  <a:schemeClr val="bg1"/>
                </a:solidFill>
                <a:latin typeface="Arial" panose="020B0604020202020204" pitchFamily="34" charset="0"/>
                <a:cs typeface="Arial" panose="020B0604020202020204" pitchFamily="34" charset="0"/>
              </a:rPr>
              <a:t>legalisasi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aset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dampaknya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ditahun</a:t>
            </a:r>
            <a:r>
              <a:rPr lang="en-US" dirty="0">
                <a:solidFill>
                  <a:schemeClr val="bg1"/>
                </a:solidFill>
                <a:latin typeface="Arial" panose="020B0604020202020204" pitchFamily="34" charset="0"/>
                <a:cs typeface="Arial" panose="020B0604020202020204" pitchFamily="34" charset="0"/>
              </a:rPr>
              <a:t> 2022 </a:t>
            </a:r>
            <a:r>
              <a:rPr lang="en-US" dirty="0" err="1">
                <a:solidFill>
                  <a:schemeClr val="bg1"/>
                </a:solidFill>
                <a:latin typeface="Arial" panose="020B0604020202020204" pitchFamily="34" charset="0"/>
                <a:cs typeface="Arial" panose="020B0604020202020204" pitchFamily="34" charset="0"/>
              </a:rPr>
              <a:t>indeks</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gini</a:t>
            </a:r>
            <a:r>
              <a:rPr lang="en-US" dirty="0">
                <a:solidFill>
                  <a:schemeClr val="bg1"/>
                </a:solidFill>
                <a:latin typeface="Arial" panose="020B0604020202020204" pitchFamily="34" charset="0"/>
                <a:cs typeface="Arial" panose="020B0604020202020204" pitchFamily="34" charset="0"/>
              </a:rPr>
              <a:t> ratio </a:t>
            </a:r>
            <a:r>
              <a:rPr lang="en-US" dirty="0" err="1">
                <a:solidFill>
                  <a:schemeClr val="bg1"/>
                </a:solidFill>
                <a:latin typeface="Arial" panose="020B0604020202020204" pitchFamily="34" charset="0"/>
                <a:cs typeface="Arial" panose="020B0604020202020204" pitchFamily="34" charset="0"/>
              </a:rPr>
              <a:t>mencapai</a:t>
            </a:r>
            <a:r>
              <a:rPr lang="en-US" dirty="0">
                <a:solidFill>
                  <a:schemeClr val="bg1"/>
                </a:solidFill>
                <a:latin typeface="Arial" panose="020B0604020202020204" pitchFamily="34" charset="0"/>
                <a:cs typeface="Arial" panose="020B0604020202020204" pitchFamily="34" charset="0"/>
              </a:rPr>
              <a:t> 0,48, yang </a:t>
            </a:r>
            <a:r>
              <a:rPr lang="en-US" dirty="0" err="1">
                <a:solidFill>
                  <a:schemeClr val="bg1"/>
                </a:solidFill>
                <a:latin typeface="Arial" panose="020B0604020202020204" pitchFamily="34" charset="0"/>
                <a:cs typeface="Arial" panose="020B0604020202020204" pitchFamily="34" charset="0"/>
              </a:rPr>
              <a:t>menandakan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bahwa</a:t>
            </a:r>
            <a:r>
              <a:rPr lang="en-US" dirty="0">
                <a:solidFill>
                  <a:schemeClr val="bg1"/>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terjadi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penurunan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Indeks</a:t>
            </a:r>
            <a:endParaRPr lang="en-US" b="1" dirty="0">
              <a:solidFill>
                <a:srgbClr val="FFFF00"/>
              </a:solidFill>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                                     Gini </a:t>
            </a:r>
            <a:r>
              <a:rPr lang="en-US" b="1" dirty="0" err="1">
                <a:solidFill>
                  <a:srgbClr val="FFFF00"/>
                </a:solidFill>
                <a:latin typeface="Arial" panose="020B0604020202020204" pitchFamily="34" charset="0"/>
                <a:cs typeface="Arial" panose="020B0604020202020204" pitchFamily="34" charset="0"/>
              </a:rPr>
              <a:t>Ketimpangan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Pemilikan</a:t>
            </a:r>
            <a:r>
              <a:rPr lang="en-US" b="1" dirty="0">
                <a:solidFill>
                  <a:srgbClr val="FFFF00"/>
                </a:solidFill>
                <a:latin typeface="Arial" panose="020B0604020202020204" pitchFamily="34" charset="0"/>
                <a:cs typeface="Arial" panose="020B0604020202020204" pitchFamily="34" charset="0"/>
              </a:rPr>
              <a:t> Tanah</a:t>
            </a:r>
            <a:r>
              <a:rPr lang="en-US" dirty="0">
                <a:solidFill>
                  <a:schemeClr val="bg1"/>
                </a:solidFill>
                <a:latin typeface="Arial" panose="020B0604020202020204" pitchFamily="34" charset="0"/>
                <a:cs typeface="Arial" panose="020B0604020202020204" pitchFamily="34" charset="0"/>
              </a:rPr>
              <a:t>. Hal </a:t>
            </a:r>
            <a:r>
              <a:rPr lang="en-US" dirty="0" err="1">
                <a:solidFill>
                  <a:schemeClr val="bg1"/>
                </a:solidFill>
                <a:latin typeface="Arial" panose="020B0604020202020204" pitchFamily="34" charset="0"/>
                <a:cs typeface="Arial" panose="020B0604020202020204" pitchFamily="34" charset="0"/>
              </a:rPr>
              <a:t>ini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diimbangi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dengan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nilai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Peningkatan</a:t>
            </a:r>
            <a:endParaRPr lang="en-US" dirty="0">
              <a:solidFill>
                <a:schemeClr val="bg1"/>
              </a:solidFill>
              <a:latin typeface="Arial" panose="020B0604020202020204" pitchFamily="34" charset="0"/>
              <a:cs typeface="Arial" panose="020B0604020202020204" pitchFamily="34" charset="0"/>
            </a:endParaRPr>
          </a:p>
          <a:p>
            <a:pPr marL="2327275"/>
            <a:r>
              <a:rPr lang="en-US" dirty="0" err="1">
                <a:solidFill>
                  <a:schemeClr val="bg1"/>
                </a:solidFill>
                <a:latin typeface="Arial" panose="020B0604020202020204" pitchFamily="34" charset="0"/>
                <a:cs typeface="Arial" panose="020B0604020202020204" pitchFamily="34" charset="0"/>
              </a:rPr>
              <a:t>Pendapatan</a:t>
            </a:r>
            <a:r>
              <a:rPr lang="en-US" dirty="0">
                <a:solidFill>
                  <a:schemeClr val="bg1"/>
                </a:solidFill>
                <a:latin typeface="Arial" panose="020B0604020202020204" pitchFamily="34" charset="0"/>
                <a:cs typeface="Arial" panose="020B0604020202020204" pitchFamily="34" charset="0"/>
              </a:rPr>
              <a:t> Per </a:t>
            </a:r>
            <a:r>
              <a:rPr lang="en-US" dirty="0" err="1">
                <a:solidFill>
                  <a:schemeClr val="bg1"/>
                </a:solidFill>
                <a:latin typeface="Arial" panose="020B0604020202020204" pitchFamily="34" charset="0"/>
                <a:cs typeface="Arial" panose="020B0604020202020204" pitchFamily="34" charset="0"/>
              </a:rPr>
              <a:t>Kapita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Penerima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Reforma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Agraria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sebesar</a:t>
            </a:r>
            <a:r>
              <a:rPr lang="en-US" dirty="0">
                <a:solidFill>
                  <a:schemeClr val="bg1"/>
                </a:solidFill>
                <a:latin typeface="Arial" panose="020B0604020202020204" pitchFamily="34" charset="0"/>
                <a:cs typeface="Arial" panose="020B0604020202020204" pitchFamily="34" charset="0"/>
              </a:rPr>
              <a:t> 15,79 </a:t>
            </a:r>
            <a:r>
              <a:rPr lang="en-US" dirty="0" err="1">
                <a:solidFill>
                  <a:schemeClr val="bg1"/>
                </a:solidFill>
                <a:latin typeface="Arial" panose="020B0604020202020204" pitchFamily="34" charset="0"/>
                <a:cs typeface="Arial" panose="020B0604020202020204" pitchFamily="34" charset="0"/>
              </a:rPr>
              <a:t>persen</a:t>
            </a:r>
            <a:r>
              <a:rPr lang="en-US" dirty="0">
                <a:solidFill>
                  <a:schemeClr val="bg1"/>
                </a:solidFill>
                <a:latin typeface="Arial" panose="020B0604020202020204" pitchFamily="34" charset="0"/>
                <a:cs typeface="Arial" panose="020B0604020202020204" pitchFamily="34" charset="0"/>
              </a:rPr>
              <a:t>.</a:t>
            </a:r>
          </a:p>
        </p:txBody>
      </p:sp>
      <p:pic>
        <p:nvPicPr>
          <p:cNvPr id="50" name="Picture 49">
            <a:extLst>
              <a:ext uri="{FF2B5EF4-FFF2-40B4-BE49-F238E27FC236}">
                <a16:creationId xmlns:a16="http://schemas.microsoft.com/office/drawing/2014/main" id="{DBFB00D4-2EFD-4653-A487-4983E80F84D0}"/>
              </a:ext>
            </a:extLst>
          </p:cNvPr>
          <p:cNvPicPr>
            <a:picLocks noChangeAspect="1"/>
          </p:cNvPicPr>
          <p:nvPr/>
        </p:nvPicPr>
        <p:blipFill>
          <a:blip r:embed="rId7"/>
          <a:stretch>
            <a:fillRect/>
          </a:stretch>
        </p:blipFill>
        <p:spPr>
          <a:xfrm>
            <a:off x="1240115" y="58779"/>
            <a:ext cx="9711770" cy="859611"/>
          </a:xfrm>
          <a:prstGeom prst="rect">
            <a:avLst/>
          </a:prstGeom>
        </p:spPr>
      </p:pic>
      <p:pic>
        <p:nvPicPr>
          <p:cNvPr id="51" name="Picture 50">
            <a:extLst>
              <a:ext uri="{FF2B5EF4-FFF2-40B4-BE49-F238E27FC236}">
                <a16:creationId xmlns:a16="http://schemas.microsoft.com/office/drawing/2014/main" id="{920C787A-068B-4F58-863E-5DD07044DC56}"/>
              </a:ext>
            </a:extLst>
          </p:cNvPr>
          <p:cNvPicPr>
            <a:picLocks noChangeAspect="1"/>
          </p:cNvPicPr>
          <p:nvPr/>
        </p:nvPicPr>
        <p:blipFill>
          <a:blip r:embed="rId8"/>
          <a:stretch>
            <a:fillRect/>
          </a:stretch>
        </p:blipFill>
        <p:spPr>
          <a:xfrm>
            <a:off x="178005" y="5058140"/>
            <a:ext cx="3145570" cy="1566486"/>
          </a:xfrm>
          <a:prstGeom prst="rect">
            <a:avLst/>
          </a:prstGeom>
        </p:spPr>
      </p:pic>
    </p:spTree>
    <p:extLst>
      <p:ext uri="{BB962C8B-B14F-4D97-AF65-F5344CB8AC3E}">
        <p14:creationId xmlns:p14="http://schemas.microsoft.com/office/powerpoint/2010/main" val="241034265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DC5CA-846F-EC6A-C56F-1F3713170DDF}"/>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16795" r="27812"/>
          <a:stretch/>
        </p:blipFill>
        <p:spPr>
          <a:xfrm flipH="1">
            <a:off x="6493741" y="0"/>
            <a:ext cx="5698259" cy="6858000"/>
          </a:xfrm>
          <a:prstGeom prst="rect">
            <a:avLst/>
          </a:prstGeom>
        </p:spPr>
      </p:pic>
      <p:pic>
        <p:nvPicPr>
          <p:cNvPr id="32" name="Graphic 31">
            <a:extLst>
              <a:ext uri="{FF2B5EF4-FFF2-40B4-BE49-F238E27FC236}">
                <a16:creationId xmlns:a16="http://schemas.microsoft.com/office/drawing/2014/main" id="{76355987-4D6B-D5CE-55EC-310029C81B2A}"/>
              </a:ext>
            </a:extLst>
          </p:cNvPr>
          <p:cNvPicPr>
            <a:picLocks noChangeAspect="1"/>
          </p:cNvPicPr>
          <p:nvPr/>
        </p:nvPicPr>
        <p:blipFill rotWithShape="1">
          <a:blip r:embed="rId4"/>
          <a:srcRect l="5699" t="12087" b="9617"/>
          <a:stretch/>
        </p:blipFill>
        <p:spPr>
          <a:xfrm>
            <a:off x="-1040" y="0"/>
            <a:ext cx="8613411" cy="6858000"/>
          </a:xfrm>
          <a:prstGeom prst="rect">
            <a:avLst/>
          </a:prstGeom>
        </p:spPr>
      </p:pic>
      <p:pic>
        <p:nvPicPr>
          <p:cNvPr id="34" name="Picture 33">
            <a:extLst>
              <a:ext uri="{FF2B5EF4-FFF2-40B4-BE49-F238E27FC236}">
                <a16:creationId xmlns:a16="http://schemas.microsoft.com/office/drawing/2014/main" id="{EA7C69FA-EEF7-3E72-8E1E-8F5A057E033B}"/>
              </a:ext>
            </a:extLst>
          </p:cNvPr>
          <p:cNvPicPr>
            <a:picLocks noChangeAspect="1"/>
          </p:cNvPicPr>
          <p:nvPr/>
        </p:nvPicPr>
        <p:blipFill rotWithShape="1">
          <a:blip r:embed="rId5" cstate="print">
            <a:alphaModFix amt="50000"/>
            <a:extLst>
              <a:ext uri="{28A0092B-C50C-407E-A947-70E740481C1C}">
                <a14:useLocalDpi xmlns:a14="http://schemas.microsoft.com/office/drawing/2010/main" val="0"/>
              </a:ext>
            </a:extLst>
          </a:blip>
          <a:srcRect l="47387"/>
          <a:stretch/>
        </p:blipFill>
        <p:spPr>
          <a:xfrm flipH="1" flipV="1">
            <a:off x="266039" y="3038"/>
            <a:ext cx="6440195" cy="6918759"/>
          </a:xfrm>
          <a:prstGeom prst="rect">
            <a:avLst/>
          </a:prstGeom>
        </p:spPr>
      </p:pic>
      <p:sp>
        <p:nvSpPr>
          <p:cNvPr id="210" name="Rectangle: Rounded Corners 209">
            <a:extLst>
              <a:ext uri="{FF2B5EF4-FFF2-40B4-BE49-F238E27FC236}">
                <a16:creationId xmlns:a16="http://schemas.microsoft.com/office/drawing/2014/main" id="{D5538670-E264-421E-8BAC-EE69A765FD02}"/>
              </a:ext>
            </a:extLst>
          </p:cNvPr>
          <p:cNvSpPr/>
          <p:nvPr/>
        </p:nvSpPr>
        <p:spPr>
          <a:xfrm>
            <a:off x="169805" y="3523618"/>
            <a:ext cx="1992787" cy="2907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Century Gothic" panose="020B0502020202020204" pitchFamily="34" charset="0"/>
            </a:endParaRPr>
          </a:p>
        </p:txBody>
      </p:sp>
      <p:sp>
        <p:nvSpPr>
          <p:cNvPr id="219" name="Rectangle: Rounded Corners 218">
            <a:extLst>
              <a:ext uri="{FF2B5EF4-FFF2-40B4-BE49-F238E27FC236}">
                <a16:creationId xmlns:a16="http://schemas.microsoft.com/office/drawing/2014/main" id="{271A8FB7-A404-43FD-9EC3-7E41E1C59BF5}"/>
              </a:ext>
            </a:extLst>
          </p:cNvPr>
          <p:cNvSpPr/>
          <p:nvPr/>
        </p:nvSpPr>
        <p:spPr>
          <a:xfrm>
            <a:off x="1798063" y="1301958"/>
            <a:ext cx="5521621" cy="1211466"/>
          </a:xfrm>
          <a:prstGeom prst="roundRect">
            <a:avLst>
              <a:gd name="adj" fmla="val 35103"/>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yang </a:t>
            </a:r>
            <a:r>
              <a:rPr lang="en-US" sz="1400" b="1" dirty="0" err="1">
                <a:solidFill>
                  <a:srgbClr val="0F3F69"/>
                </a:solidFill>
                <a:latin typeface="Century Gothic" panose="020B0502020202020204" pitchFamily="34" charset="0"/>
              </a:rPr>
              <a:t>telah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memperoleh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sertifikat</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tanah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menjadi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kriteria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calon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penerima</a:t>
            </a:r>
            <a:r>
              <a:rPr lang="en-US" sz="1400" b="1" dirty="0">
                <a:solidFill>
                  <a:srgbClr val="0F3F69"/>
                </a:solidFill>
                <a:latin typeface="Century Gothic" panose="020B0502020202020204" pitchFamily="34" charset="0"/>
              </a:rPr>
              <a:t> program </a:t>
            </a:r>
            <a:r>
              <a:rPr lang="en-US" sz="1400" b="1" dirty="0" err="1">
                <a:solidFill>
                  <a:srgbClr val="0F3F69"/>
                </a:solidFill>
                <a:latin typeface="Century Gothic" panose="020B0502020202020204" pitchFamily="34" charset="0"/>
              </a:rPr>
              <a:t>pemberdayaan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tanah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melalui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penyaluran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bantuan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sarana</a:t>
            </a:r>
            <a:r>
              <a:rPr lang="en-US" sz="1400" b="1" dirty="0">
                <a:solidFill>
                  <a:srgbClr val="0F3F69"/>
                </a:solidFill>
                <a:latin typeface="Century Gothic" panose="020B0502020202020204" pitchFamily="34" charset="0"/>
              </a:rPr>
              <a:t>/</a:t>
            </a:r>
            <a:r>
              <a:rPr lang="en-US" sz="1400" b="1" dirty="0" err="1">
                <a:solidFill>
                  <a:srgbClr val="0F3F69"/>
                </a:solidFill>
                <a:latin typeface="Century Gothic" panose="020B0502020202020204" pitchFamily="34" charset="0"/>
              </a:rPr>
              <a:t>prasarana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usaha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endParaRPr lang="en-US" sz="1400" b="1" dirty="0">
              <a:solidFill>
                <a:srgbClr val="0F3F69"/>
              </a:solidFill>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FCDD7D08-A8F1-4A76-B694-10FCA5494AD0}"/>
              </a:ext>
            </a:extLst>
          </p:cNvPr>
          <p:cNvSpPr/>
          <p:nvPr/>
        </p:nvSpPr>
        <p:spPr>
          <a:xfrm>
            <a:off x="1788385" y="2653144"/>
            <a:ext cx="5650352" cy="1211466"/>
          </a:xfrm>
          <a:prstGeom prst="roundRect">
            <a:avLst>
              <a:gd name="adj" fmla="val 35103"/>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yang </a:t>
            </a:r>
            <a:r>
              <a:rPr lang="en-US" sz="1400" b="1" dirty="0" err="1">
                <a:solidFill>
                  <a:srgbClr val="0F3F69"/>
                </a:solidFill>
                <a:latin typeface="Century Gothic" panose="020B0502020202020204" pitchFamily="34" charset="0"/>
              </a:rPr>
              <a:t>telah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memperoleh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sertifikat</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tanah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menjadi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prioritas</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penyaluran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kredit</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usaha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melalui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lembaga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keuangan</a:t>
            </a:r>
            <a:r>
              <a:rPr lang="en-US" sz="1400" b="1" dirty="0">
                <a:solidFill>
                  <a:srgbClr val="0F3F69"/>
                </a:solidFill>
                <a:latin typeface="Century Gothic" panose="020B0502020202020204" pitchFamily="34" charset="0"/>
              </a:rPr>
              <a:t> BLU – LPMUKP </a:t>
            </a:r>
            <a:r>
              <a:rPr lang="en-US" sz="1400" b="1" dirty="0" err="1">
                <a:solidFill>
                  <a:srgbClr val="0F3F69"/>
                </a:solidFill>
                <a:latin typeface="Century Gothic" panose="020B0502020202020204" pitchFamily="34" charset="0"/>
              </a:rPr>
              <a:t>maupun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lembaga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keuangan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perbankan</a:t>
            </a:r>
            <a:r>
              <a:rPr lang="en-US" sz="1400" b="1" dirty="0">
                <a:solidFill>
                  <a:srgbClr val="0F3F69"/>
                </a:solidFill>
                <a:latin typeface="Century Gothic" panose="020B0502020202020204" pitchFamily="34" charset="0"/>
              </a:rPr>
              <a:t>.</a:t>
            </a:r>
          </a:p>
        </p:txBody>
      </p:sp>
      <p:sp>
        <p:nvSpPr>
          <p:cNvPr id="20" name="Rectangle: Rounded Corners 19">
            <a:extLst>
              <a:ext uri="{FF2B5EF4-FFF2-40B4-BE49-F238E27FC236}">
                <a16:creationId xmlns:a16="http://schemas.microsoft.com/office/drawing/2014/main" id="{752698C5-8115-46C7-A088-E53067D42883}"/>
              </a:ext>
            </a:extLst>
          </p:cNvPr>
          <p:cNvSpPr/>
          <p:nvPr/>
        </p:nvSpPr>
        <p:spPr>
          <a:xfrm>
            <a:off x="226444" y="2169582"/>
            <a:ext cx="1370956" cy="861289"/>
          </a:xfrm>
          <a:prstGeom prst="roundRect">
            <a:avLst>
              <a:gd name="adj" fmla="val 31643"/>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latin typeface="Century Gothic" panose="020B0502020202020204" pitchFamily="34" charset="0"/>
              </a:rPr>
              <a:t>Aset</a:t>
            </a:r>
            <a:r>
              <a:rPr lang="en-US" sz="1600" b="1" dirty="0">
                <a:solidFill>
                  <a:schemeClr val="bg1"/>
                </a:solidFill>
                <a:latin typeface="Century Gothic" panose="020B0502020202020204" pitchFamily="34" charset="0"/>
              </a:rPr>
              <a:t> </a:t>
            </a:r>
            <a:r>
              <a:rPr lang="en-US" sz="1600" b="1" dirty="0" err="1">
                <a:solidFill>
                  <a:schemeClr val="bg1"/>
                </a:solidFill>
                <a:latin typeface="Century Gothic" panose="020B0502020202020204" pitchFamily="34" charset="0"/>
              </a:rPr>
              <a:t>Mengikuti</a:t>
            </a:r>
            <a:r>
              <a:rPr lang="en-US" sz="1600" b="1" dirty="0">
                <a:solidFill>
                  <a:schemeClr val="bg1"/>
                </a:solidFill>
                <a:latin typeface="Century Gothic" panose="020B0502020202020204" pitchFamily="34" charset="0"/>
              </a:rPr>
              <a:t> </a:t>
            </a:r>
            <a:r>
              <a:rPr lang="en-US" sz="1600" b="1" dirty="0" err="1">
                <a:solidFill>
                  <a:schemeClr val="bg1"/>
                </a:solidFill>
                <a:latin typeface="Century Gothic" panose="020B0502020202020204" pitchFamily="34" charset="0"/>
              </a:rPr>
              <a:t>Akses</a:t>
            </a:r>
            <a:endParaRPr lang="en-US" sz="1600" b="1" dirty="0">
              <a:solidFill>
                <a:schemeClr val="bg1"/>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FB1C3381-D612-44B4-9249-6054703FB16B}"/>
              </a:ext>
            </a:extLst>
          </p:cNvPr>
          <p:cNvSpPr/>
          <p:nvPr/>
        </p:nvSpPr>
        <p:spPr>
          <a:xfrm>
            <a:off x="226444" y="4624034"/>
            <a:ext cx="1361278" cy="865135"/>
          </a:xfrm>
          <a:prstGeom prst="roundRect">
            <a:avLst>
              <a:gd name="adj" fmla="val 30186"/>
            </a:avLst>
          </a:prstGeom>
          <a:solidFill>
            <a:srgbClr val="0F3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latin typeface="Century Gothic" panose="020B0502020202020204" pitchFamily="34" charset="0"/>
              </a:rPr>
              <a:t>Akses</a:t>
            </a:r>
            <a:r>
              <a:rPr lang="en-US" sz="1600" b="1" dirty="0">
                <a:solidFill>
                  <a:schemeClr val="bg1"/>
                </a:solidFill>
                <a:latin typeface="Century Gothic" panose="020B0502020202020204" pitchFamily="34" charset="0"/>
              </a:rPr>
              <a:t> </a:t>
            </a:r>
            <a:r>
              <a:rPr lang="en-US" sz="1600" b="1" dirty="0" err="1">
                <a:solidFill>
                  <a:schemeClr val="bg1"/>
                </a:solidFill>
                <a:latin typeface="Century Gothic" panose="020B0502020202020204" pitchFamily="34" charset="0"/>
              </a:rPr>
              <a:t>Mengikuti</a:t>
            </a:r>
            <a:r>
              <a:rPr lang="en-US" sz="1600" b="1" dirty="0">
                <a:solidFill>
                  <a:schemeClr val="bg1"/>
                </a:solidFill>
                <a:latin typeface="Century Gothic" panose="020B0502020202020204" pitchFamily="34" charset="0"/>
              </a:rPr>
              <a:t> </a:t>
            </a:r>
            <a:r>
              <a:rPr lang="en-US" sz="1600" b="1" dirty="0" err="1">
                <a:solidFill>
                  <a:schemeClr val="bg1"/>
                </a:solidFill>
                <a:latin typeface="Century Gothic" panose="020B0502020202020204" pitchFamily="34" charset="0"/>
              </a:rPr>
              <a:t>Aset</a:t>
            </a:r>
            <a:endParaRPr lang="en-US" sz="1600" b="1" dirty="0">
              <a:solidFill>
                <a:schemeClr val="bg1"/>
              </a:solidFill>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CCE0B5AC-9A08-4371-BE2A-B06DBCD88DA2}"/>
              </a:ext>
            </a:extLst>
          </p:cNvPr>
          <p:cNvSpPr/>
          <p:nvPr/>
        </p:nvSpPr>
        <p:spPr>
          <a:xfrm>
            <a:off x="1798063" y="4425459"/>
            <a:ext cx="5521621" cy="1351186"/>
          </a:xfrm>
          <a:prstGeom prst="roundRect">
            <a:avLst>
              <a:gd name="adj" fmla="val 32191"/>
            </a:avLst>
          </a:prstGeom>
          <a:solidFill>
            <a:srgbClr val="FEC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yang </a:t>
            </a:r>
            <a:r>
              <a:rPr lang="en-US" sz="1400" b="1" dirty="0" err="1">
                <a:solidFill>
                  <a:srgbClr val="0F3F69"/>
                </a:solidFill>
                <a:latin typeface="Century Gothic" panose="020B0502020202020204" pitchFamily="34" charset="0"/>
              </a:rPr>
              <a:t>telah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menerima</a:t>
            </a:r>
            <a:r>
              <a:rPr lang="en-US" sz="1400" b="1" dirty="0">
                <a:solidFill>
                  <a:srgbClr val="0F3F69"/>
                </a:solidFill>
                <a:latin typeface="Century Gothic" panose="020B0502020202020204" pitchFamily="34" charset="0"/>
              </a:rPr>
              <a:t> program </a:t>
            </a:r>
            <a:r>
              <a:rPr lang="en-US" sz="1400" b="1" dirty="0" err="1">
                <a:solidFill>
                  <a:srgbClr val="0F3F69"/>
                </a:solidFill>
                <a:latin typeface="Century Gothic" panose="020B0502020202020204" pitchFamily="34" charset="0"/>
              </a:rPr>
              <a:t>pemberdayaan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berupa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bantuan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sarana</a:t>
            </a:r>
            <a:r>
              <a:rPr lang="en-US" sz="1400" b="1" dirty="0">
                <a:solidFill>
                  <a:srgbClr val="0F3F69"/>
                </a:solidFill>
                <a:latin typeface="Century Gothic" panose="020B0502020202020204" pitchFamily="34" charset="0"/>
              </a:rPr>
              <a:t>/</a:t>
            </a:r>
            <a:r>
              <a:rPr lang="en-US" sz="1400" b="1" dirty="0" err="1">
                <a:solidFill>
                  <a:srgbClr val="0F3F69"/>
                </a:solidFill>
                <a:latin typeface="Century Gothic" panose="020B0502020202020204" pitchFamily="34" charset="0"/>
              </a:rPr>
              <a:t>prasarana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penangkapan</a:t>
            </a:r>
            <a:r>
              <a:rPr lang="en-US" sz="1400" b="1" dirty="0">
                <a:solidFill>
                  <a:srgbClr val="0F3F69"/>
                </a:solidFill>
                <a:latin typeface="Century Gothic" panose="020B0502020202020204" pitchFamily="34" charset="0"/>
              </a:rPr>
              <a:t> ikan </a:t>
            </a:r>
            <a:r>
              <a:rPr lang="en-US" sz="1400" b="1" dirty="0" err="1">
                <a:solidFill>
                  <a:srgbClr val="0F3F69"/>
                </a:solidFill>
                <a:latin typeface="Century Gothic" panose="020B0502020202020204" pitchFamily="34" charset="0"/>
              </a:rPr>
              <a:t>diusulkan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sebagai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calon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peserta</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calon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lokasi</a:t>
            </a:r>
            <a:r>
              <a:rPr lang="en-US" sz="1400" b="1" dirty="0">
                <a:solidFill>
                  <a:srgbClr val="0F3F69"/>
                </a:solidFill>
                <a:latin typeface="Century Gothic" panose="020B0502020202020204" pitchFamily="34" charset="0"/>
              </a:rPr>
              <a:t> (CPCL) program </a:t>
            </a:r>
            <a:r>
              <a:rPr lang="en-US" sz="1400" b="1" dirty="0" err="1">
                <a:solidFill>
                  <a:srgbClr val="0F3F69"/>
                </a:solidFill>
                <a:latin typeface="Century Gothic" panose="020B0502020202020204" pitchFamily="34" charset="0"/>
              </a:rPr>
              <a:t>sertifikasi</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hak</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atas</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tanah</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Sehat</a:t>
            </a:r>
            <a:r>
              <a:rPr lang="en-US" sz="1400" b="1" dirty="0">
                <a:solidFill>
                  <a:srgbClr val="0F3F69"/>
                </a:solidFill>
                <a:latin typeface="Century Gothic" panose="020B0502020202020204" pitchFamily="34" charset="0"/>
              </a:rPr>
              <a:t> </a:t>
            </a:r>
            <a:r>
              <a:rPr lang="en-US" sz="1400" b="1" dirty="0" err="1">
                <a:solidFill>
                  <a:srgbClr val="0F3F69"/>
                </a:solidFill>
                <a:latin typeface="Century Gothic" panose="020B0502020202020204" pitchFamily="34" charset="0"/>
              </a:rPr>
              <a:t>Nelayan</a:t>
            </a:r>
            <a:r>
              <a:rPr lang="en-US" sz="1400" b="1" dirty="0">
                <a:solidFill>
                  <a:srgbClr val="0F3F69"/>
                </a:solidFill>
                <a:latin typeface="Century Gothic" panose="020B0502020202020204" pitchFamily="34" charset="0"/>
              </a:rPr>
              <a:t>).</a:t>
            </a:r>
          </a:p>
        </p:txBody>
      </p:sp>
      <p:sp>
        <p:nvSpPr>
          <p:cNvPr id="23" name="TextBox 22">
            <a:extLst>
              <a:ext uri="{FF2B5EF4-FFF2-40B4-BE49-F238E27FC236}">
                <a16:creationId xmlns:a16="http://schemas.microsoft.com/office/drawing/2014/main" id="{B24517CE-F207-49E6-BC76-3AAD2AC6659B}"/>
              </a:ext>
            </a:extLst>
          </p:cNvPr>
          <p:cNvSpPr txBox="1"/>
          <p:nvPr/>
        </p:nvSpPr>
        <p:spPr>
          <a:xfrm>
            <a:off x="222970" y="5838108"/>
            <a:ext cx="5362365" cy="461665"/>
          </a:xfrm>
          <a:prstGeom prst="rect">
            <a:avLst/>
          </a:prstGeom>
          <a:noFill/>
        </p:spPr>
        <p:txBody>
          <a:bodyPr wrap="none" rtlCol="0">
            <a:spAutoFit/>
          </a:bodyPr>
          <a:lstStyle/>
          <a:p>
            <a:r>
              <a:rPr lang="en-US" sz="1200" i="1" dirty="0" err="1">
                <a:latin typeface="Century Gothic" panose="020B0502020202020204" pitchFamily="34" charset="0"/>
              </a:rPr>
              <a:t>Sumber</a:t>
            </a:r>
            <a:r>
              <a:rPr lang="en-US" sz="1200" i="1" dirty="0">
                <a:latin typeface="Century Gothic" panose="020B0502020202020204" pitchFamily="34" charset="0"/>
              </a:rPr>
              <a:t> : </a:t>
            </a:r>
            <a:r>
              <a:rPr lang="fi-FI" sz="1200" i="1" dirty="0">
                <a:latin typeface="Century Gothic" panose="020B0502020202020204" pitchFamily="34" charset="0"/>
              </a:rPr>
              <a:t>Ditjen Pengelolaan Ruang Laut</a:t>
            </a:r>
          </a:p>
          <a:p>
            <a:r>
              <a:rPr lang="fi-FI" sz="1200" i="1" dirty="0">
                <a:latin typeface="Century Gothic" panose="020B0502020202020204" pitchFamily="34" charset="0"/>
              </a:rPr>
              <a:t>Kementrian Kelautan dan Perikanan dalam Rakor GTRA Summit 2022 </a:t>
            </a:r>
            <a:endParaRPr lang="en-US" sz="1200" i="1" dirty="0">
              <a:latin typeface="Century Gothic" panose="020B0502020202020204" pitchFamily="34" charset="0"/>
            </a:endParaRPr>
          </a:p>
        </p:txBody>
      </p:sp>
      <p:pic>
        <p:nvPicPr>
          <p:cNvPr id="19" name="Picture 18">
            <a:extLst>
              <a:ext uri="{FF2B5EF4-FFF2-40B4-BE49-F238E27FC236}">
                <a16:creationId xmlns:a16="http://schemas.microsoft.com/office/drawing/2014/main" id="{BA30CCAE-CEEB-811D-A8C1-4FC3D21E81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cxnSp>
        <p:nvCxnSpPr>
          <p:cNvPr id="24" name="Straight Connector 23">
            <a:extLst>
              <a:ext uri="{FF2B5EF4-FFF2-40B4-BE49-F238E27FC236}">
                <a16:creationId xmlns:a16="http://schemas.microsoft.com/office/drawing/2014/main" id="{4E9CDB50-8219-A999-3D5C-17A7F3007906}"/>
              </a:ext>
            </a:extLst>
          </p:cNvPr>
          <p:cNvCxnSpPr>
            <a:cxnSpLocks/>
          </p:cNvCxnSpPr>
          <p:nvPr/>
        </p:nvCxnSpPr>
        <p:spPr>
          <a:xfrm>
            <a:off x="312326" y="108037"/>
            <a:ext cx="0" cy="1061544"/>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C1BE61E-5544-AE4A-F1AE-735D7AA25420}"/>
              </a:ext>
            </a:extLst>
          </p:cNvPr>
          <p:cNvSpPr/>
          <p:nvPr/>
        </p:nvSpPr>
        <p:spPr>
          <a:xfrm>
            <a:off x="409863" y="262329"/>
            <a:ext cx="9382724" cy="77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solidFill>
                  <a:schemeClr val="tx2">
                    <a:lumMod val="75000"/>
                  </a:schemeClr>
                </a:solidFill>
                <a:latin typeface="Century Gothic" panose="020B0502020202020204" pitchFamily="34" charset="0"/>
              </a:rPr>
              <a:t>Strategi Penataan Akses Tanah melalui Pemberdayaan Nelayan </a:t>
            </a:r>
          </a:p>
        </p:txBody>
      </p:sp>
      <p:sp>
        <p:nvSpPr>
          <p:cNvPr id="26" name="Oval 25">
            <a:extLst>
              <a:ext uri="{FF2B5EF4-FFF2-40B4-BE49-F238E27FC236}">
                <a16:creationId xmlns:a16="http://schemas.microsoft.com/office/drawing/2014/main" id="{3C0CC6A1-EAA5-6640-C5ED-602F942BC2EB}"/>
              </a:ext>
            </a:extLst>
          </p:cNvPr>
          <p:cNvSpPr/>
          <p:nvPr/>
        </p:nvSpPr>
        <p:spPr>
          <a:xfrm>
            <a:off x="11705634" y="6382935"/>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Slide Number Placeholder 1">
            <a:extLst>
              <a:ext uri="{FF2B5EF4-FFF2-40B4-BE49-F238E27FC236}">
                <a16:creationId xmlns:a16="http://schemas.microsoft.com/office/drawing/2014/main" id="{1A9292DD-84A2-ACC5-DB49-D30FB1FB859D}"/>
              </a:ext>
            </a:extLst>
          </p:cNvPr>
          <p:cNvSpPr>
            <a:spLocks noGrp="1"/>
          </p:cNvSpPr>
          <p:nvPr>
            <p:ph type="sldNum" sz="quarter" idx="12"/>
          </p:nvPr>
        </p:nvSpPr>
        <p:spPr>
          <a:xfrm>
            <a:off x="11644997" y="6346139"/>
            <a:ext cx="438912" cy="448056"/>
          </a:xfrm>
        </p:spPr>
        <p:txBody>
          <a:bodyPr/>
          <a:lstStyle/>
          <a:p>
            <a:fld id="{C01389E6-C847-4AD0-B56D-D205B2EAB1EE}" type="slidenum">
              <a:rPr lang="en-US" sz="1600" b="1" smtClean="0">
                <a:solidFill>
                  <a:schemeClr val="tx2">
                    <a:lumMod val="50000"/>
                  </a:schemeClr>
                </a:solidFill>
                <a:latin typeface="Century Gothic" panose="020B0502020202020204" pitchFamily="34" charset="0"/>
              </a:rPr>
              <a:pPr/>
              <a:t>20</a:t>
            </a:fld>
            <a:endParaRPr lang="en-US" sz="1600" b="1" dirty="0">
              <a:solidFill>
                <a:schemeClr val="tx2">
                  <a:lumMod val="50000"/>
                </a:schemeClr>
              </a:solidFill>
              <a:latin typeface="Century Gothic" panose="020B0502020202020204" pitchFamily="34" charset="0"/>
            </a:endParaRPr>
          </a:p>
        </p:txBody>
      </p:sp>
      <p:cxnSp>
        <p:nvCxnSpPr>
          <p:cNvPr id="28" name="Straight Connector 27">
            <a:extLst>
              <a:ext uri="{FF2B5EF4-FFF2-40B4-BE49-F238E27FC236}">
                <a16:creationId xmlns:a16="http://schemas.microsoft.com/office/drawing/2014/main" id="{4944EDE4-B177-FD67-C6CB-AE0469C97DD8}"/>
              </a:ext>
            </a:extLst>
          </p:cNvPr>
          <p:cNvCxnSpPr>
            <a:cxnSpLocks/>
          </p:cNvCxnSpPr>
          <p:nvPr/>
        </p:nvCxnSpPr>
        <p:spPr>
          <a:xfrm flipV="1">
            <a:off x="647811" y="6589693"/>
            <a:ext cx="11000884" cy="486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B873070-2397-ABEA-E2EA-2C8A71C61551}"/>
              </a:ext>
            </a:extLst>
          </p:cNvPr>
          <p:cNvGrpSpPr/>
          <p:nvPr/>
        </p:nvGrpSpPr>
        <p:grpSpPr>
          <a:xfrm>
            <a:off x="0" y="6401988"/>
            <a:ext cx="6045016" cy="367562"/>
            <a:chOff x="678935" y="6126366"/>
            <a:chExt cx="10910553" cy="524011"/>
          </a:xfrm>
        </p:grpSpPr>
        <p:sp>
          <p:nvSpPr>
            <p:cNvPr id="30" name="Rectangle: Rounded Corners 29">
              <a:extLst>
                <a:ext uri="{FF2B5EF4-FFF2-40B4-BE49-F238E27FC236}">
                  <a16:creationId xmlns:a16="http://schemas.microsoft.com/office/drawing/2014/main" id="{D1E0ED47-6C0D-312E-4653-E82823680825}"/>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E60CAD7-C090-E818-0645-B717CA1A1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804" y="6157220"/>
              <a:ext cx="10284696" cy="491774"/>
            </a:xfrm>
            <a:prstGeom prst="rect">
              <a:avLst/>
            </a:prstGeom>
          </p:spPr>
        </p:pic>
      </p:grpSp>
    </p:spTree>
    <p:extLst>
      <p:ext uri="{BB962C8B-B14F-4D97-AF65-F5344CB8AC3E}">
        <p14:creationId xmlns:p14="http://schemas.microsoft.com/office/powerpoint/2010/main" val="1384083609"/>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DELL\Downloads\Kahayan River, Palangka Raya , Kalimantan Tengah, Indonesia.jpg">
            <a:extLst>
              <a:ext uri="{FF2B5EF4-FFF2-40B4-BE49-F238E27FC236}">
                <a16:creationId xmlns:a16="http://schemas.microsoft.com/office/drawing/2014/main" id="{E5B978FD-1675-4F76-AE72-F1FACEBC5CFD}"/>
              </a:ext>
            </a:extLst>
          </p:cNvPr>
          <p:cNvPicPr>
            <a:picLocks noChangeAspect="1" noChangeArrowheads="1"/>
          </p:cNvPicPr>
          <p:nvPr/>
        </p:nvPicPr>
        <p:blipFill>
          <a:blip r:embed="rId2">
            <a:lum bright="31000" contrast="-57000"/>
            <a:alphaModFix amt="50000"/>
          </a:blip>
          <a:srcRect t="25911" r="11111" b="24089"/>
          <a:stretch>
            <a:fillRect/>
          </a:stretch>
        </p:blipFill>
        <p:spPr bwMode="auto">
          <a:xfrm>
            <a:off x="0" y="72070"/>
            <a:ext cx="12192000" cy="6858000"/>
          </a:xfrm>
          <a:prstGeom prst="rect">
            <a:avLst/>
          </a:prstGeom>
          <a:noFill/>
          <a:ln>
            <a:noFill/>
          </a:ln>
        </p:spPr>
      </p:pic>
      <p:sp>
        <p:nvSpPr>
          <p:cNvPr id="16" name="Rectangle: Rounded Corners 15">
            <a:extLst>
              <a:ext uri="{FF2B5EF4-FFF2-40B4-BE49-F238E27FC236}">
                <a16:creationId xmlns:a16="http://schemas.microsoft.com/office/drawing/2014/main" id="{2642C557-4765-4468-90F7-7C3A28F99121}"/>
              </a:ext>
            </a:extLst>
          </p:cNvPr>
          <p:cNvSpPr/>
          <p:nvPr/>
        </p:nvSpPr>
        <p:spPr>
          <a:xfrm>
            <a:off x="1421277" y="250438"/>
            <a:ext cx="8154580" cy="981164"/>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lvl="0" algn="ctr"/>
            <a:r>
              <a:rPr lang="en-US" sz="2400" b="1" dirty="0" err="1">
                <a:solidFill>
                  <a:schemeClr val="bg1"/>
                </a:solidFill>
                <a:latin typeface="Century Gothic" panose="020B0502020202020204" pitchFamily="34" charset="0"/>
                <a:cs typeface="Arial"/>
                <a:sym typeface="Arial"/>
              </a:rPr>
              <a:t>Beberapa</a:t>
            </a:r>
            <a:r>
              <a:rPr lang="en-US" sz="2400" b="1" dirty="0">
                <a:solidFill>
                  <a:schemeClr val="bg1"/>
                </a:solidFill>
                <a:latin typeface="Century Gothic" panose="020B0502020202020204" pitchFamily="34" charset="0"/>
                <a:cs typeface="Arial"/>
                <a:sym typeface="Arial"/>
              </a:rPr>
              <a:t> </a:t>
            </a:r>
            <a:r>
              <a:rPr lang="en-US" sz="2400" b="1" dirty="0" err="1">
                <a:solidFill>
                  <a:schemeClr val="bg1"/>
                </a:solidFill>
                <a:latin typeface="Century Gothic" panose="020B0502020202020204" pitchFamily="34" charset="0"/>
                <a:cs typeface="Arial"/>
                <a:sym typeface="Arial"/>
              </a:rPr>
              <a:t>Isu</a:t>
            </a:r>
            <a:r>
              <a:rPr lang="en-US" sz="2400" b="1" dirty="0">
                <a:solidFill>
                  <a:schemeClr val="bg1"/>
                </a:solidFill>
                <a:latin typeface="Century Gothic" panose="020B0502020202020204" pitchFamily="34" charset="0"/>
                <a:cs typeface="Arial"/>
                <a:sym typeface="Arial"/>
              </a:rPr>
              <a:t> yang </a:t>
            </a:r>
            <a:r>
              <a:rPr lang="en-US" sz="2400" b="1" dirty="0" err="1">
                <a:solidFill>
                  <a:schemeClr val="bg1"/>
                </a:solidFill>
                <a:latin typeface="Century Gothic" panose="020B0502020202020204" pitchFamily="34" charset="0"/>
                <a:cs typeface="Arial"/>
                <a:sym typeface="Arial"/>
              </a:rPr>
              <a:t>Dapat</a:t>
            </a:r>
            <a:r>
              <a:rPr lang="en-US" sz="2400" b="1" dirty="0">
                <a:solidFill>
                  <a:schemeClr val="bg1"/>
                </a:solidFill>
                <a:latin typeface="Century Gothic" panose="020B0502020202020204" pitchFamily="34" charset="0"/>
                <a:cs typeface="Arial"/>
                <a:sym typeface="Arial"/>
              </a:rPr>
              <a:t> </a:t>
            </a:r>
            <a:r>
              <a:rPr lang="en-US" sz="2400" b="1" dirty="0" err="1">
                <a:solidFill>
                  <a:schemeClr val="bg1"/>
                </a:solidFill>
                <a:latin typeface="Century Gothic" panose="020B0502020202020204" pitchFamily="34" charset="0"/>
                <a:cs typeface="Arial"/>
                <a:sym typeface="Arial"/>
              </a:rPr>
              <a:t>Diangkat</a:t>
            </a:r>
            <a:r>
              <a:rPr lang="en-US" sz="2400" b="1" dirty="0">
                <a:solidFill>
                  <a:schemeClr val="bg1"/>
                </a:solidFill>
                <a:latin typeface="Century Gothic" panose="020B0502020202020204" pitchFamily="34" charset="0"/>
                <a:cs typeface="Arial"/>
                <a:sym typeface="Arial"/>
              </a:rPr>
              <a:t> </a:t>
            </a:r>
            <a:r>
              <a:rPr lang="en-US" sz="2400" b="1" dirty="0" err="1">
                <a:solidFill>
                  <a:schemeClr val="bg1"/>
                </a:solidFill>
                <a:latin typeface="Century Gothic" panose="020B0502020202020204" pitchFamily="34" charset="0"/>
                <a:cs typeface="Arial"/>
                <a:sym typeface="Arial"/>
              </a:rPr>
              <a:t>Dalam</a:t>
            </a:r>
            <a:r>
              <a:rPr lang="en-US" sz="2400" b="1" dirty="0">
                <a:solidFill>
                  <a:schemeClr val="bg1"/>
                </a:solidFill>
                <a:latin typeface="Century Gothic" panose="020B0502020202020204" pitchFamily="34" charset="0"/>
                <a:cs typeface="Arial"/>
                <a:sym typeface="Arial"/>
              </a:rPr>
              <a:t> GTRA </a:t>
            </a:r>
            <a:r>
              <a:rPr lang="en-US" sz="2400" b="1" i="1" dirty="0">
                <a:solidFill>
                  <a:schemeClr val="bg1"/>
                </a:solidFill>
                <a:latin typeface="Century Gothic" panose="020B0502020202020204" pitchFamily="34" charset="0"/>
                <a:cs typeface="Arial"/>
                <a:sym typeface="Arial"/>
              </a:rPr>
              <a:t>SUMMIT</a:t>
            </a:r>
            <a:r>
              <a:rPr lang="en-US" sz="2400" b="1" dirty="0">
                <a:solidFill>
                  <a:schemeClr val="bg1"/>
                </a:solidFill>
                <a:latin typeface="Century Gothic" panose="020B0502020202020204" pitchFamily="34" charset="0"/>
                <a:cs typeface="Arial"/>
                <a:sym typeface="Arial"/>
              </a:rPr>
              <a:t> 2023</a:t>
            </a:r>
            <a:endParaRPr lang="en-US" sz="2400" dirty="0">
              <a:solidFill>
                <a:schemeClr val="bg1"/>
              </a:solidFill>
              <a:latin typeface="Century Gothic" panose="020B0502020202020204" pitchFamily="34" charset="0"/>
            </a:endParaRPr>
          </a:p>
          <a:p>
            <a:pPr marL="12700" lvl="0" algn="ctr">
              <a:spcBef>
                <a:spcPts val="100"/>
              </a:spcBef>
            </a:pPr>
            <a:r>
              <a:rPr lang="en-US" b="1" dirty="0" err="1">
                <a:solidFill>
                  <a:schemeClr val="bg1"/>
                </a:solidFill>
                <a:latin typeface="Century Gothic" panose="020B0502020202020204" pitchFamily="34" charset="0"/>
                <a:ea typeface="Arial"/>
                <a:cs typeface="Arial"/>
                <a:sym typeface="Arial"/>
              </a:rPr>
              <a:t>Tanjung</a:t>
            </a:r>
            <a:r>
              <a:rPr lang="en-US" b="1" dirty="0">
                <a:solidFill>
                  <a:schemeClr val="bg1"/>
                </a:solidFill>
                <a:latin typeface="Century Gothic" panose="020B0502020202020204" pitchFamily="34" charset="0"/>
                <a:ea typeface="Arial"/>
                <a:cs typeface="Arial"/>
                <a:sym typeface="Arial"/>
              </a:rPr>
              <a:t> Pinang, </a:t>
            </a:r>
            <a:r>
              <a:rPr lang="en-US" b="1" dirty="0" err="1">
                <a:solidFill>
                  <a:schemeClr val="bg1"/>
                </a:solidFill>
                <a:latin typeface="Century Gothic" panose="020B0502020202020204" pitchFamily="34" charset="0"/>
                <a:ea typeface="Arial"/>
                <a:cs typeface="Arial"/>
                <a:sym typeface="Arial"/>
              </a:rPr>
              <a:t>Provinsi</a:t>
            </a:r>
            <a:r>
              <a:rPr lang="en-US" b="1" dirty="0">
                <a:solidFill>
                  <a:schemeClr val="bg1"/>
                </a:solidFill>
                <a:latin typeface="Century Gothic" panose="020B0502020202020204" pitchFamily="34" charset="0"/>
                <a:ea typeface="Arial"/>
                <a:cs typeface="Arial"/>
                <a:sym typeface="Arial"/>
              </a:rPr>
              <a:t> </a:t>
            </a:r>
            <a:r>
              <a:rPr lang="en-US" b="1" dirty="0" err="1">
                <a:solidFill>
                  <a:schemeClr val="bg1"/>
                </a:solidFill>
                <a:latin typeface="Century Gothic" panose="020B0502020202020204" pitchFamily="34" charset="0"/>
                <a:ea typeface="Arial"/>
                <a:cs typeface="Arial"/>
                <a:sym typeface="Arial"/>
              </a:rPr>
              <a:t>Kepulauan</a:t>
            </a:r>
            <a:r>
              <a:rPr lang="en-US" b="1" dirty="0">
                <a:solidFill>
                  <a:schemeClr val="bg1"/>
                </a:solidFill>
                <a:latin typeface="Century Gothic" panose="020B0502020202020204" pitchFamily="34" charset="0"/>
                <a:ea typeface="Arial"/>
                <a:cs typeface="Arial"/>
                <a:sym typeface="Arial"/>
              </a:rPr>
              <a:t> Riau</a:t>
            </a:r>
          </a:p>
        </p:txBody>
      </p:sp>
      <p:grpSp>
        <p:nvGrpSpPr>
          <p:cNvPr id="17" name="Group 16">
            <a:extLst>
              <a:ext uri="{FF2B5EF4-FFF2-40B4-BE49-F238E27FC236}">
                <a16:creationId xmlns:a16="http://schemas.microsoft.com/office/drawing/2014/main" id="{3AF63090-2A7B-40A5-A7E4-060AF517795A}"/>
              </a:ext>
            </a:extLst>
          </p:cNvPr>
          <p:cNvGrpSpPr/>
          <p:nvPr/>
        </p:nvGrpSpPr>
        <p:grpSpPr>
          <a:xfrm>
            <a:off x="757192" y="6333989"/>
            <a:ext cx="10910553" cy="524011"/>
            <a:chOff x="678935" y="6126366"/>
            <a:chExt cx="10910553" cy="524011"/>
          </a:xfrm>
        </p:grpSpPr>
        <p:sp>
          <p:nvSpPr>
            <p:cNvPr id="18" name="Rectangle: Rounded Corners 17">
              <a:extLst>
                <a:ext uri="{FF2B5EF4-FFF2-40B4-BE49-F238E27FC236}">
                  <a16:creationId xmlns:a16="http://schemas.microsoft.com/office/drawing/2014/main" id="{E23273A8-D594-49E8-82B1-AE19453C699E}"/>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435E75A-E37D-4F48-A3F4-59996E386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20" name="Oval 19">
            <a:extLst>
              <a:ext uri="{FF2B5EF4-FFF2-40B4-BE49-F238E27FC236}">
                <a16:creationId xmlns:a16="http://schemas.microsoft.com/office/drawing/2014/main" id="{A7E33336-1F2F-41D2-A91C-C018461133E7}"/>
              </a:ext>
            </a:extLst>
          </p:cNvPr>
          <p:cNvSpPr/>
          <p:nvPr/>
        </p:nvSpPr>
        <p:spPr>
          <a:xfrm>
            <a:off x="11537153" y="6311168"/>
            <a:ext cx="476929" cy="4917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lide Number Placeholder 1">
            <a:extLst>
              <a:ext uri="{FF2B5EF4-FFF2-40B4-BE49-F238E27FC236}">
                <a16:creationId xmlns:a16="http://schemas.microsoft.com/office/drawing/2014/main" id="{72A9E22E-3AA5-4356-B52F-4508AFBD2477}"/>
              </a:ext>
            </a:extLst>
          </p:cNvPr>
          <p:cNvSpPr txBox="1">
            <a:spLocks/>
          </p:cNvSpPr>
          <p:nvPr/>
        </p:nvSpPr>
        <p:spPr>
          <a:xfrm>
            <a:off x="11488583" y="6321956"/>
            <a:ext cx="438912" cy="448056"/>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1389E6-C847-4AD0-B56D-D205B2EAB1EE}" type="slidenum">
              <a:rPr lang="en-US" b="1" smtClean="0">
                <a:solidFill>
                  <a:schemeClr val="bg1"/>
                </a:solidFill>
                <a:latin typeface="Century Gothic" panose="020B0502020202020204" pitchFamily="34" charset="0"/>
              </a:rPr>
              <a:pPr/>
              <a:t>21</a:t>
            </a:fld>
            <a:endParaRPr lang="en-US" b="1" dirty="0">
              <a:solidFill>
                <a:schemeClr val="bg1"/>
              </a:solidFill>
              <a:latin typeface="Century Gothic" panose="020B0502020202020204" pitchFamily="34" charset="0"/>
            </a:endParaRPr>
          </a:p>
        </p:txBody>
      </p:sp>
      <p:grpSp>
        <p:nvGrpSpPr>
          <p:cNvPr id="23" name="Google Shape;393;p10">
            <a:extLst>
              <a:ext uri="{FF2B5EF4-FFF2-40B4-BE49-F238E27FC236}">
                <a16:creationId xmlns:a16="http://schemas.microsoft.com/office/drawing/2014/main" id="{19E4A598-8900-449C-BA01-19D9FF3E1288}"/>
              </a:ext>
            </a:extLst>
          </p:cNvPr>
          <p:cNvGrpSpPr/>
          <p:nvPr/>
        </p:nvGrpSpPr>
        <p:grpSpPr>
          <a:xfrm>
            <a:off x="105735" y="1709416"/>
            <a:ext cx="5923459" cy="3090519"/>
            <a:chOff x="172720" y="602898"/>
            <a:chExt cx="5867864" cy="3532499"/>
          </a:xfrm>
          <a:solidFill>
            <a:schemeClr val="accent6">
              <a:lumMod val="20000"/>
              <a:lumOff val="80000"/>
            </a:schemeClr>
          </a:solidFill>
        </p:grpSpPr>
        <p:sp>
          <p:nvSpPr>
            <p:cNvPr id="24" name="Google Shape;394;p10">
              <a:extLst>
                <a:ext uri="{FF2B5EF4-FFF2-40B4-BE49-F238E27FC236}">
                  <a16:creationId xmlns:a16="http://schemas.microsoft.com/office/drawing/2014/main" id="{79F10809-E974-436A-9A98-24B122D99495}"/>
                </a:ext>
              </a:extLst>
            </p:cNvPr>
            <p:cNvSpPr/>
            <p:nvPr/>
          </p:nvSpPr>
          <p:spPr>
            <a:xfrm>
              <a:off x="172720" y="602898"/>
              <a:ext cx="5867864" cy="3532499"/>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395;p10">
              <a:extLst>
                <a:ext uri="{FF2B5EF4-FFF2-40B4-BE49-F238E27FC236}">
                  <a16:creationId xmlns:a16="http://schemas.microsoft.com/office/drawing/2014/main" id="{1A0A2B65-1ACA-422A-B798-770702EB2337}"/>
                </a:ext>
              </a:extLst>
            </p:cNvPr>
            <p:cNvSpPr txBox="1"/>
            <p:nvPr/>
          </p:nvSpPr>
          <p:spPr>
            <a:xfrm>
              <a:off x="233660" y="762306"/>
              <a:ext cx="5551054" cy="386925"/>
            </a:xfrm>
            <a:prstGeom prst="rect">
              <a:avLst/>
            </a:prstGeom>
            <a:grp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Courier New" panose="02070309020205020404" pitchFamily="49" charset="0"/>
                <a:buChar char="o"/>
              </a:pPr>
              <a:endParaRPr sz="1600" dirty="0">
                <a:latin typeface="Century Gothic" panose="020B0502020202020204" pitchFamily="34" charset="0"/>
              </a:endParaRPr>
            </a:p>
          </p:txBody>
        </p:sp>
      </p:grpSp>
      <p:grpSp>
        <p:nvGrpSpPr>
          <p:cNvPr id="26" name="Google Shape;396;p10">
            <a:extLst>
              <a:ext uri="{FF2B5EF4-FFF2-40B4-BE49-F238E27FC236}">
                <a16:creationId xmlns:a16="http://schemas.microsoft.com/office/drawing/2014/main" id="{D155DD4C-A09A-45E1-9788-346C9621E154}"/>
              </a:ext>
            </a:extLst>
          </p:cNvPr>
          <p:cNvGrpSpPr/>
          <p:nvPr/>
        </p:nvGrpSpPr>
        <p:grpSpPr>
          <a:xfrm>
            <a:off x="6128638" y="1715872"/>
            <a:ext cx="5923459" cy="3090518"/>
            <a:chOff x="6135716" y="602898"/>
            <a:chExt cx="5867864" cy="3532499"/>
          </a:xfrm>
          <a:solidFill>
            <a:schemeClr val="accent6">
              <a:lumMod val="40000"/>
              <a:lumOff val="60000"/>
            </a:schemeClr>
          </a:solidFill>
        </p:grpSpPr>
        <p:sp>
          <p:nvSpPr>
            <p:cNvPr id="27" name="Google Shape;397;p10">
              <a:extLst>
                <a:ext uri="{FF2B5EF4-FFF2-40B4-BE49-F238E27FC236}">
                  <a16:creationId xmlns:a16="http://schemas.microsoft.com/office/drawing/2014/main" id="{AC1B6BEF-874D-4918-B758-E2203AE0173D}"/>
                </a:ext>
              </a:extLst>
            </p:cNvPr>
            <p:cNvSpPr/>
            <p:nvPr/>
          </p:nvSpPr>
          <p:spPr>
            <a:xfrm>
              <a:off x="6135716" y="602898"/>
              <a:ext cx="5867864" cy="3532499"/>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398;p10">
              <a:extLst>
                <a:ext uri="{FF2B5EF4-FFF2-40B4-BE49-F238E27FC236}">
                  <a16:creationId xmlns:a16="http://schemas.microsoft.com/office/drawing/2014/main" id="{8FEB8318-26D6-46B1-AFA5-CF2766958575}"/>
                </a:ext>
              </a:extLst>
            </p:cNvPr>
            <p:cNvSpPr txBox="1"/>
            <p:nvPr/>
          </p:nvSpPr>
          <p:spPr>
            <a:xfrm>
              <a:off x="6503007" y="710094"/>
              <a:ext cx="5370304" cy="668359"/>
            </a:xfrm>
            <a:prstGeom prst="rect">
              <a:avLst/>
            </a:prstGeom>
            <a:grp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600" b="1" dirty="0" err="1">
                  <a:solidFill>
                    <a:schemeClr val="dk1"/>
                  </a:solidFill>
                  <a:latin typeface="Century Gothic" panose="020B0502020202020204" pitchFamily="34" charset="0"/>
                  <a:ea typeface="Calibri"/>
                  <a:cs typeface="Calibri"/>
                  <a:sym typeface="Calibri"/>
                </a:rPr>
                <a:t>Materi</a:t>
              </a:r>
              <a:r>
                <a:rPr lang="en-US" sz="1600" b="1" dirty="0">
                  <a:solidFill>
                    <a:schemeClr val="dk1"/>
                  </a:solidFill>
                  <a:latin typeface="Century Gothic" panose="020B0502020202020204" pitchFamily="34" charset="0"/>
                  <a:ea typeface="Calibri"/>
                  <a:cs typeface="Calibri"/>
                  <a:sym typeface="Calibri"/>
                </a:rPr>
                <a:t> GTRA Summit 2023 </a:t>
              </a:r>
              <a:r>
                <a:rPr lang="en-US" sz="1600" b="1" dirty="0" err="1">
                  <a:solidFill>
                    <a:schemeClr val="dk1"/>
                  </a:solidFill>
                  <a:latin typeface="Century Gothic" panose="020B0502020202020204" pitchFamily="34" charset="0"/>
                  <a:ea typeface="Calibri"/>
                  <a:cs typeface="Calibri"/>
                  <a:sym typeface="Calibri"/>
                </a:rPr>
                <a:t>berdasarkan</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Tipologi</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Permasalahan</a:t>
              </a:r>
              <a:r>
                <a:rPr lang="en-US" sz="1600" b="1" dirty="0">
                  <a:solidFill>
                    <a:schemeClr val="dk1"/>
                  </a:solidFill>
                  <a:latin typeface="Century Gothic" panose="020B0502020202020204" pitchFamily="34" charset="0"/>
                  <a:ea typeface="Calibri"/>
                  <a:cs typeface="Calibri"/>
                  <a:sym typeface="Calibri"/>
                </a:rPr>
                <a:t> :</a:t>
              </a:r>
              <a:endParaRPr sz="1600" b="1" dirty="0">
                <a:solidFill>
                  <a:schemeClr val="dk1"/>
                </a:solidFill>
                <a:latin typeface="Century Gothic" panose="020B0502020202020204" pitchFamily="34" charset="0"/>
                <a:ea typeface="Calibri"/>
                <a:cs typeface="Calibri"/>
                <a:sym typeface="Calibri"/>
              </a:endParaRPr>
            </a:p>
          </p:txBody>
        </p:sp>
        <p:sp>
          <p:nvSpPr>
            <p:cNvPr id="29" name="Google Shape;399;p10">
              <a:extLst>
                <a:ext uri="{FF2B5EF4-FFF2-40B4-BE49-F238E27FC236}">
                  <a16:creationId xmlns:a16="http://schemas.microsoft.com/office/drawing/2014/main" id="{8678C134-ACDA-4E1F-A65C-6493C06483D9}"/>
                </a:ext>
              </a:extLst>
            </p:cNvPr>
            <p:cNvSpPr txBox="1"/>
            <p:nvPr/>
          </p:nvSpPr>
          <p:spPr>
            <a:xfrm>
              <a:off x="6503008" y="1380271"/>
              <a:ext cx="5370305" cy="2075528"/>
            </a:xfrm>
            <a:prstGeom prst="rect">
              <a:avLst/>
            </a:prstGeom>
            <a:grp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Calibri"/>
                <a:buAutoNum type="arabicPeriod"/>
              </a:pPr>
              <a:r>
                <a:rPr lang="it-IT" sz="1600" dirty="0">
                  <a:solidFill>
                    <a:schemeClr val="dk1"/>
                  </a:solidFill>
                  <a:latin typeface="Century Gothic" panose="020B0502020202020204" pitchFamily="34" charset="0"/>
                  <a:ea typeface="Calibri"/>
                  <a:cs typeface="Calibri"/>
                  <a:sym typeface="Calibri"/>
                </a:rPr>
                <a:t>Legalisasi Aset untuk pemukiman diatas air &amp; pulau-pulau kecil terluar</a:t>
              </a: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Penyelesaian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Masalah</a:t>
              </a:r>
              <a:r>
                <a:rPr lang="en-US" sz="1600" dirty="0">
                  <a:solidFill>
                    <a:schemeClr val="dk1"/>
                  </a:solidFill>
                  <a:latin typeface="Century Gothic" panose="020B0502020202020204" pitchFamily="34" charset="0"/>
                  <a:ea typeface="Calibri"/>
                  <a:cs typeface="Calibri"/>
                  <a:sym typeface="Calibri"/>
                </a:rPr>
                <a:t> di Kawasan </a:t>
              </a:r>
              <a:r>
                <a:rPr lang="en-US" sz="1600" dirty="0" err="1">
                  <a:solidFill>
                    <a:schemeClr val="dk1"/>
                  </a:solidFill>
                  <a:latin typeface="Century Gothic" panose="020B0502020202020204" pitchFamily="34" charset="0"/>
                  <a:ea typeface="Calibri"/>
                  <a:cs typeface="Calibri"/>
                  <a:sym typeface="Calibri"/>
                </a:rPr>
                <a:t>Transmigrasi</a:t>
              </a:r>
              <a:endParaRPr sz="1600" dirty="0">
                <a:solidFill>
                  <a:schemeClr val="dk1"/>
                </a:solidFill>
                <a:latin typeface="Century Gothic" panose="020B0502020202020204" pitchFamily="34" charset="0"/>
                <a:ea typeface="Calibri"/>
                <a:cs typeface="Calibri"/>
                <a:sym typeface="Calibri"/>
              </a:endParaRP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Penyediaan</a:t>
              </a:r>
              <a:r>
                <a:rPr lang="en-US" sz="1600" dirty="0">
                  <a:solidFill>
                    <a:schemeClr val="dk1"/>
                  </a:solidFill>
                  <a:latin typeface="Century Gothic" panose="020B0502020202020204" pitchFamily="34" charset="0"/>
                  <a:ea typeface="Calibri"/>
                  <a:cs typeface="Calibri"/>
                  <a:sym typeface="Calibri"/>
                </a:rPr>
                <a:t> TORA </a:t>
              </a:r>
              <a:r>
                <a:rPr lang="en-US" sz="1600" dirty="0" err="1">
                  <a:solidFill>
                    <a:schemeClr val="dk1"/>
                  </a:solidFill>
                  <a:latin typeface="Century Gothic" panose="020B0502020202020204" pitchFamily="34" charset="0"/>
                  <a:ea typeface="Calibri"/>
                  <a:cs typeface="Calibri"/>
                  <a:sym typeface="Calibri"/>
                </a:rPr>
                <a:t>dari</a:t>
              </a:r>
              <a:r>
                <a:rPr lang="en-US" sz="1600" dirty="0">
                  <a:solidFill>
                    <a:schemeClr val="dk1"/>
                  </a:solidFill>
                  <a:latin typeface="Century Gothic" panose="020B0502020202020204" pitchFamily="34" charset="0"/>
                  <a:ea typeface="Calibri"/>
                  <a:cs typeface="Calibri"/>
                  <a:sym typeface="Calibri"/>
                </a:rPr>
                <a:t> PKH</a:t>
              </a:r>
              <a:endParaRPr sz="1600" dirty="0">
                <a:solidFill>
                  <a:schemeClr val="dk1"/>
                </a:solidFill>
                <a:latin typeface="Century Gothic" panose="020B0502020202020204" pitchFamily="34" charset="0"/>
                <a:ea typeface="Calibri"/>
                <a:cs typeface="Calibri"/>
                <a:sym typeface="Calibri"/>
              </a:endParaRPr>
            </a:p>
            <a:p>
              <a:pPr marL="342900" marR="0" lvl="0" indent="-342900" algn="just" rtl="0">
                <a:spcBef>
                  <a:spcPts val="0"/>
                </a:spcBef>
                <a:spcAft>
                  <a:spcPts val="0"/>
                </a:spcAft>
                <a:buClr>
                  <a:schemeClr val="dk1"/>
                </a:buClr>
                <a:buSzPts val="1800"/>
                <a:buFont typeface="Calibri"/>
                <a:buAutoNum type="arabicPeriod"/>
              </a:pPr>
              <a:r>
                <a:rPr lang="en-US" sz="1600" dirty="0">
                  <a:solidFill>
                    <a:schemeClr val="dk1"/>
                  </a:solidFill>
                  <a:latin typeface="Century Gothic" panose="020B0502020202020204" pitchFamily="34" charset="0"/>
                  <a:ea typeface="Calibri"/>
                  <a:cs typeface="Calibri"/>
                  <a:sym typeface="Calibri"/>
                </a:rPr>
                <a:t>RA </a:t>
              </a:r>
              <a:r>
                <a:rPr lang="en-US" sz="1600" dirty="0" err="1">
                  <a:solidFill>
                    <a:schemeClr val="dk1"/>
                  </a:solidFill>
                  <a:latin typeface="Century Gothic" panose="020B0502020202020204" pitchFamily="34" charset="0"/>
                  <a:ea typeface="Calibri"/>
                  <a:cs typeface="Calibri"/>
                  <a:sym typeface="Calibri"/>
                </a:rPr>
                <a:t>Perkotaan</a:t>
              </a:r>
              <a:r>
                <a:rPr lang="en-US" sz="1600" dirty="0">
                  <a:solidFill>
                    <a:schemeClr val="dk1"/>
                  </a:solidFill>
                  <a:latin typeface="Century Gothic" panose="020B0502020202020204" pitchFamily="34" charset="0"/>
                  <a:ea typeface="Calibri"/>
                  <a:cs typeface="Calibri"/>
                  <a:sym typeface="Calibri"/>
                </a:rPr>
                <a:t>/Non </a:t>
              </a:r>
              <a:r>
                <a:rPr lang="en-US" sz="1600" dirty="0" err="1">
                  <a:solidFill>
                    <a:schemeClr val="dk1"/>
                  </a:solidFill>
                  <a:latin typeface="Century Gothic" panose="020B0502020202020204" pitchFamily="34" charset="0"/>
                  <a:ea typeface="Calibri"/>
                  <a:cs typeface="Calibri"/>
                  <a:sym typeface="Calibri"/>
                </a:rPr>
                <a:t>Pertanian</a:t>
              </a:r>
              <a:r>
                <a:rPr lang="en-US" sz="1600" dirty="0">
                  <a:solidFill>
                    <a:schemeClr val="dk1"/>
                  </a:solidFill>
                  <a:latin typeface="Century Gothic" panose="020B0502020202020204" pitchFamily="34" charset="0"/>
                  <a:ea typeface="Calibri"/>
                  <a:cs typeface="Calibri"/>
                  <a:sym typeface="Calibri"/>
                </a:rPr>
                <a:t> dan </a:t>
              </a:r>
              <a:r>
                <a:rPr lang="en-US" sz="1600" dirty="0" err="1">
                  <a:solidFill>
                    <a:schemeClr val="dk1"/>
                  </a:solidFill>
                  <a:latin typeface="Century Gothic" panose="020B0502020202020204" pitchFamily="34" charset="0"/>
                  <a:ea typeface="Calibri"/>
                  <a:cs typeface="Calibri"/>
                  <a:sym typeface="Calibri"/>
                </a:rPr>
                <a:t>Pemukiman</a:t>
              </a:r>
              <a:endParaRPr lang="en-US" sz="1600" dirty="0">
                <a:solidFill>
                  <a:schemeClr val="dk1"/>
                </a:solidFill>
                <a:latin typeface="Century Gothic" panose="020B0502020202020204" pitchFamily="34" charset="0"/>
                <a:ea typeface="Calibri"/>
                <a:cs typeface="Calibri"/>
                <a:sym typeface="Calibri"/>
              </a:endParaRP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Percepatan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Redistribusi</a:t>
              </a:r>
              <a:r>
                <a:rPr lang="en-US" sz="1600" dirty="0">
                  <a:solidFill>
                    <a:schemeClr val="dk1"/>
                  </a:solidFill>
                  <a:latin typeface="Century Gothic" panose="020B0502020202020204" pitchFamily="34" charset="0"/>
                  <a:ea typeface="Calibri"/>
                  <a:cs typeface="Calibri"/>
                  <a:sym typeface="Calibri"/>
                </a:rPr>
                <a:t> Tanah &amp; </a:t>
              </a:r>
              <a:r>
                <a:rPr lang="en-US" sz="1600" dirty="0" err="1">
                  <a:solidFill>
                    <a:schemeClr val="dk1"/>
                  </a:solidFill>
                  <a:latin typeface="Century Gothic" panose="020B0502020202020204" pitchFamily="34" charset="0"/>
                  <a:ea typeface="Calibri"/>
                  <a:cs typeface="Calibri"/>
                  <a:sym typeface="Calibri"/>
                </a:rPr>
                <a:t>Penyelesaian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Konflik</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Pertanahan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aset</a:t>
              </a:r>
              <a:r>
                <a:rPr lang="en-US" sz="1600" dirty="0">
                  <a:solidFill>
                    <a:schemeClr val="dk1"/>
                  </a:solidFill>
                  <a:latin typeface="Century Gothic" panose="020B0502020202020204" pitchFamily="34" charset="0"/>
                  <a:ea typeface="Calibri"/>
                  <a:cs typeface="Calibri"/>
                  <a:sym typeface="Calibri"/>
                </a:rPr>
                <a:t> BUMN/BMN</a:t>
              </a:r>
              <a:endParaRPr sz="1600" dirty="0">
                <a:solidFill>
                  <a:schemeClr val="dk1"/>
                </a:solidFill>
                <a:latin typeface="Century Gothic" panose="020B0502020202020204" pitchFamily="34" charset="0"/>
                <a:ea typeface="Calibri"/>
                <a:cs typeface="Calibri"/>
                <a:sym typeface="Calibri"/>
              </a:endParaRPr>
            </a:p>
          </p:txBody>
        </p:sp>
      </p:grpSp>
      <p:sp>
        <p:nvSpPr>
          <p:cNvPr id="30" name="Google Shape;400;p10">
            <a:extLst>
              <a:ext uri="{FF2B5EF4-FFF2-40B4-BE49-F238E27FC236}">
                <a16:creationId xmlns:a16="http://schemas.microsoft.com/office/drawing/2014/main" id="{603F1631-A5AD-4BCD-9A0F-F641C12C8A49}"/>
              </a:ext>
            </a:extLst>
          </p:cNvPr>
          <p:cNvSpPr/>
          <p:nvPr/>
        </p:nvSpPr>
        <p:spPr>
          <a:xfrm>
            <a:off x="1179113" y="5069425"/>
            <a:ext cx="9833773" cy="1013609"/>
          </a:xfrm>
          <a:prstGeom prst="flowChartAlternateProcess">
            <a:avLst/>
          </a:prstGeom>
          <a:solidFill>
            <a:srgbClr val="E3A636"/>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en-ID" dirty="0" err="1">
                <a:latin typeface="Century Gothic" panose="020B0502020202020204" pitchFamily="34" charset="0"/>
              </a:rPr>
              <a:t>Penyelenggaraan</a:t>
            </a:r>
            <a:r>
              <a:rPr lang="en-ID" dirty="0">
                <a:latin typeface="Century Gothic" panose="020B0502020202020204" pitchFamily="34" charset="0"/>
              </a:rPr>
              <a:t> </a:t>
            </a:r>
            <a:r>
              <a:rPr lang="en-ID" dirty="0" err="1">
                <a:latin typeface="Century Gothic" panose="020B0502020202020204" pitchFamily="34" charset="0"/>
              </a:rPr>
              <a:t>pertemuan</a:t>
            </a:r>
            <a:r>
              <a:rPr lang="en-ID" dirty="0">
                <a:latin typeface="Century Gothic" panose="020B0502020202020204" pitchFamily="34" charset="0"/>
              </a:rPr>
              <a:t> </a:t>
            </a:r>
            <a:r>
              <a:rPr lang="en-ID" dirty="0" err="1">
                <a:latin typeface="Century Gothic" panose="020B0502020202020204" pitchFamily="34" charset="0"/>
              </a:rPr>
              <a:t>punak</a:t>
            </a:r>
            <a:r>
              <a:rPr lang="en-ID" dirty="0">
                <a:latin typeface="Century Gothic" panose="020B0502020202020204" pitchFamily="34" charset="0"/>
              </a:rPr>
              <a:t> </a:t>
            </a:r>
            <a:r>
              <a:rPr lang="en-ID" dirty="0" err="1">
                <a:latin typeface="Century Gothic" panose="020B0502020202020204" pitchFamily="34" charset="0"/>
              </a:rPr>
              <a:t>Gugus</a:t>
            </a:r>
            <a:r>
              <a:rPr lang="en-ID" dirty="0">
                <a:latin typeface="Century Gothic" panose="020B0502020202020204" pitchFamily="34" charset="0"/>
              </a:rPr>
              <a:t> </a:t>
            </a:r>
            <a:r>
              <a:rPr lang="en-ID" dirty="0" err="1">
                <a:latin typeface="Century Gothic" panose="020B0502020202020204" pitchFamily="34" charset="0"/>
              </a:rPr>
              <a:t>Tugas</a:t>
            </a:r>
            <a:r>
              <a:rPr lang="en-ID" dirty="0">
                <a:latin typeface="Century Gothic" panose="020B0502020202020204" pitchFamily="34" charset="0"/>
              </a:rPr>
              <a:t> </a:t>
            </a:r>
            <a:r>
              <a:rPr lang="en-ID" dirty="0" err="1">
                <a:latin typeface="Century Gothic" panose="020B0502020202020204" pitchFamily="34" charset="0"/>
              </a:rPr>
              <a:t>Reforma</a:t>
            </a:r>
            <a:r>
              <a:rPr lang="en-ID" dirty="0">
                <a:latin typeface="Century Gothic" panose="020B0502020202020204" pitchFamily="34" charset="0"/>
              </a:rPr>
              <a:t> </a:t>
            </a:r>
            <a:r>
              <a:rPr lang="en-ID" dirty="0" err="1">
                <a:latin typeface="Century Gothic" panose="020B0502020202020204" pitchFamily="34" charset="0"/>
              </a:rPr>
              <a:t>Agraria</a:t>
            </a:r>
            <a:r>
              <a:rPr lang="en-ID" dirty="0">
                <a:latin typeface="Century Gothic" panose="020B0502020202020204" pitchFamily="34" charset="0"/>
              </a:rPr>
              <a:t> (GTRA </a:t>
            </a:r>
            <a:r>
              <a:rPr lang="en-ID" i="1" dirty="0">
                <a:latin typeface="Century Gothic" panose="020B0502020202020204" pitchFamily="34" charset="0"/>
              </a:rPr>
              <a:t>Summit</a:t>
            </a:r>
            <a:r>
              <a:rPr lang="en-ID" dirty="0">
                <a:latin typeface="Century Gothic" panose="020B0502020202020204" pitchFamily="34" charset="0"/>
              </a:rPr>
              <a:t> 2023) </a:t>
            </a:r>
            <a:r>
              <a:rPr lang="en-ID" dirty="0" err="1">
                <a:latin typeface="Century Gothic" panose="020B0502020202020204" pitchFamily="34" charset="0"/>
              </a:rPr>
              <a:t>akan</a:t>
            </a:r>
            <a:r>
              <a:rPr lang="en-ID" dirty="0">
                <a:latin typeface="Century Gothic" panose="020B0502020202020204" pitchFamily="34" charset="0"/>
              </a:rPr>
              <a:t> </a:t>
            </a:r>
            <a:r>
              <a:rPr lang="en-ID" dirty="0" err="1">
                <a:latin typeface="Century Gothic" panose="020B0502020202020204" pitchFamily="34" charset="0"/>
              </a:rPr>
              <a:t>dilaksanakan</a:t>
            </a:r>
            <a:r>
              <a:rPr lang="en-ID" dirty="0">
                <a:latin typeface="Century Gothic" panose="020B0502020202020204" pitchFamily="34" charset="0"/>
              </a:rPr>
              <a:t> </a:t>
            </a:r>
            <a:r>
              <a:rPr lang="en-ID" dirty="0" err="1">
                <a:latin typeface="Century Gothic" panose="020B0502020202020204" pitchFamily="34" charset="0"/>
              </a:rPr>
              <a:t>secara</a:t>
            </a:r>
            <a:r>
              <a:rPr lang="en-ID" dirty="0">
                <a:latin typeface="Century Gothic" panose="020B0502020202020204" pitchFamily="34" charset="0"/>
              </a:rPr>
              <a:t> </a:t>
            </a:r>
            <a:r>
              <a:rPr lang="en-ID" i="1" dirty="0">
                <a:latin typeface="Century Gothic" panose="020B0502020202020204" pitchFamily="34" charset="0"/>
              </a:rPr>
              <a:t>hybrid</a:t>
            </a:r>
            <a:r>
              <a:rPr lang="en-ID" dirty="0">
                <a:latin typeface="Century Gothic" panose="020B0502020202020204" pitchFamily="34" charset="0"/>
              </a:rPr>
              <a:t>. </a:t>
            </a:r>
            <a:r>
              <a:rPr lang="en-ID" dirty="0" err="1">
                <a:latin typeface="Century Gothic" panose="020B0502020202020204" pitchFamily="34" charset="0"/>
              </a:rPr>
              <a:t>Peserta</a:t>
            </a:r>
            <a:r>
              <a:rPr lang="en-ID" dirty="0">
                <a:latin typeface="Century Gothic" panose="020B0502020202020204" pitchFamily="34" charset="0"/>
              </a:rPr>
              <a:t> yang </a:t>
            </a:r>
            <a:r>
              <a:rPr lang="en-ID" dirty="0" err="1">
                <a:latin typeface="Century Gothic" panose="020B0502020202020204" pitchFamily="34" charset="0"/>
              </a:rPr>
              <a:t>diundang</a:t>
            </a:r>
            <a:r>
              <a:rPr lang="en-ID" dirty="0">
                <a:latin typeface="Century Gothic" panose="020B0502020202020204" pitchFamily="34" charset="0"/>
              </a:rPr>
              <a:t> </a:t>
            </a:r>
            <a:r>
              <a:rPr lang="en-ID" dirty="0" err="1">
                <a:latin typeface="Century Gothic" panose="020B0502020202020204" pitchFamily="34" charset="0"/>
              </a:rPr>
              <a:t>secara</a:t>
            </a:r>
            <a:r>
              <a:rPr lang="en-ID" dirty="0">
                <a:latin typeface="Century Gothic" panose="020B0502020202020204" pitchFamily="34" charset="0"/>
              </a:rPr>
              <a:t> </a:t>
            </a:r>
            <a:r>
              <a:rPr lang="en-ID" i="1" dirty="0">
                <a:latin typeface="Century Gothic" panose="020B0502020202020204" pitchFamily="34" charset="0"/>
              </a:rPr>
              <a:t>offline</a:t>
            </a:r>
            <a:r>
              <a:rPr lang="en-ID" dirty="0">
                <a:latin typeface="Century Gothic" panose="020B0502020202020204" pitchFamily="34" charset="0"/>
              </a:rPr>
              <a:t> </a:t>
            </a:r>
            <a:r>
              <a:rPr lang="en-ID" dirty="0" err="1">
                <a:latin typeface="Century Gothic" panose="020B0502020202020204" pitchFamily="34" charset="0"/>
              </a:rPr>
              <a:t>atau</a:t>
            </a:r>
            <a:r>
              <a:rPr lang="en-ID" dirty="0">
                <a:latin typeface="Century Gothic" panose="020B0502020202020204" pitchFamily="34" charset="0"/>
              </a:rPr>
              <a:t> luring </a:t>
            </a:r>
            <a:r>
              <a:rPr lang="en-ID" dirty="0" err="1">
                <a:latin typeface="Century Gothic" panose="020B0502020202020204" pitchFamily="34" charset="0"/>
              </a:rPr>
              <a:t>dari</a:t>
            </a:r>
            <a:r>
              <a:rPr lang="en-ID" dirty="0">
                <a:latin typeface="Century Gothic" panose="020B0502020202020204" pitchFamily="34" charset="0"/>
              </a:rPr>
              <a:t> </a:t>
            </a:r>
            <a:r>
              <a:rPr lang="en-ID" dirty="0" err="1">
                <a:latin typeface="Century Gothic" panose="020B0502020202020204" pitchFamily="34" charset="0"/>
              </a:rPr>
              <a:t>berbagai</a:t>
            </a:r>
            <a:r>
              <a:rPr lang="en-ID" dirty="0">
                <a:latin typeface="Century Gothic" panose="020B0502020202020204" pitchFamily="34" charset="0"/>
              </a:rPr>
              <a:t> Kementerian/Lembaga, </a:t>
            </a:r>
            <a:r>
              <a:rPr lang="en-ID" dirty="0" err="1">
                <a:latin typeface="Century Gothic" panose="020B0502020202020204" pitchFamily="34" charset="0"/>
              </a:rPr>
              <a:t>Pemerintah</a:t>
            </a:r>
            <a:r>
              <a:rPr lang="en-ID" dirty="0">
                <a:latin typeface="Century Gothic" panose="020B0502020202020204" pitchFamily="34" charset="0"/>
              </a:rPr>
              <a:t> Daerah dan </a:t>
            </a:r>
            <a:r>
              <a:rPr lang="en-ID" dirty="0" err="1">
                <a:latin typeface="Century Gothic" panose="020B0502020202020204" pitchFamily="34" charset="0"/>
              </a:rPr>
              <a:t>Unsur</a:t>
            </a:r>
            <a:r>
              <a:rPr lang="en-ID" dirty="0">
                <a:latin typeface="Century Gothic" panose="020B0502020202020204" pitchFamily="34" charset="0"/>
              </a:rPr>
              <a:t> </a:t>
            </a:r>
            <a:r>
              <a:rPr lang="en-ID" dirty="0" err="1">
                <a:latin typeface="Century Gothic" panose="020B0502020202020204" pitchFamily="34" charset="0"/>
              </a:rPr>
              <a:t>Lainnya</a:t>
            </a:r>
            <a:r>
              <a:rPr lang="en-ID" dirty="0">
                <a:latin typeface="Century Gothic" panose="020B0502020202020204" pitchFamily="34" charset="0"/>
              </a:rPr>
              <a:t>.</a:t>
            </a:r>
            <a:endParaRPr sz="1400" b="1" dirty="0">
              <a:solidFill>
                <a:schemeClr val="bg1"/>
              </a:solidFill>
              <a:latin typeface="Century Gothic" panose="020B0502020202020204" pitchFamily="34" charset="0"/>
            </a:endParaRPr>
          </a:p>
        </p:txBody>
      </p:sp>
      <p:grpSp>
        <p:nvGrpSpPr>
          <p:cNvPr id="32" name="Group 31">
            <a:extLst>
              <a:ext uri="{FF2B5EF4-FFF2-40B4-BE49-F238E27FC236}">
                <a16:creationId xmlns:a16="http://schemas.microsoft.com/office/drawing/2014/main" id="{39AE78EF-CB48-4E49-97D9-D9FE4EDAA0C2}"/>
              </a:ext>
            </a:extLst>
          </p:cNvPr>
          <p:cNvGrpSpPr/>
          <p:nvPr/>
        </p:nvGrpSpPr>
        <p:grpSpPr>
          <a:xfrm>
            <a:off x="85506" y="133060"/>
            <a:ext cx="975437" cy="947540"/>
            <a:chOff x="199805" y="99090"/>
            <a:chExt cx="975437" cy="947540"/>
          </a:xfrm>
        </p:grpSpPr>
        <p:sp>
          <p:nvSpPr>
            <p:cNvPr id="33" name="Flowchart: Connector 32">
              <a:extLst>
                <a:ext uri="{FF2B5EF4-FFF2-40B4-BE49-F238E27FC236}">
                  <a16:creationId xmlns:a16="http://schemas.microsoft.com/office/drawing/2014/main" id="{0F5D2EFA-1248-4E32-8494-0A7607CAA89F}"/>
                </a:ext>
              </a:extLst>
            </p:cNvPr>
            <p:cNvSpPr/>
            <p:nvPr/>
          </p:nvSpPr>
          <p:spPr>
            <a:xfrm>
              <a:off x="199805" y="99090"/>
              <a:ext cx="975437" cy="94754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4">
              <a:extLst>
                <a:ext uri="{FF2B5EF4-FFF2-40B4-BE49-F238E27FC236}">
                  <a16:creationId xmlns:a16="http://schemas.microsoft.com/office/drawing/2014/main" id="{498F08F9-BBA8-4900-8F20-72ABC9931AB0}"/>
                </a:ext>
              </a:extLst>
            </p:cNvPr>
            <p:cNvSpPr/>
            <p:nvPr/>
          </p:nvSpPr>
          <p:spPr>
            <a:xfrm>
              <a:off x="306684" y="235660"/>
              <a:ext cx="674914" cy="654862"/>
            </a:xfrm>
            <a:prstGeom prst="rect">
              <a:avLst/>
            </a:prstGeom>
            <a:blipFill>
              <a:blip r:embed="rId4" cstate="print"/>
              <a:stretch>
                <a:fillRect/>
              </a:stretch>
            </a:blipFill>
          </p:spPr>
          <p:txBody>
            <a:bodyPr wrap="square" lIns="0" tIns="0" rIns="0" bIns="0" rtlCol="0">
              <a:noAutofit/>
            </a:bodyPr>
            <a:lstStyle/>
            <a:p>
              <a:endParaRPr/>
            </a:p>
          </p:txBody>
        </p:sp>
      </p:grpSp>
      <p:grpSp>
        <p:nvGrpSpPr>
          <p:cNvPr id="35" name="Group 34">
            <a:extLst>
              <a:ext uri="{FF2B5EF4-FFF2-40B4-BE49-F238E27FC236}">
                <a16:creationId xmlns:a16="http://schemas.microsoft.com/office/drawing/2014/main" id="{3D343620-6A87-46F1-86B2-944F16E45A51}"/>
              </a:ext>
            </a:extLst>
          </p:cNvPr>
          <p:cNvGrpSpPr/>
          <p:nvPr/>
        </p:nvGrpSpPr>
        <p:grpSpPr>
          <a:xfrm>
            <a:off x="9936191" y="190210"/>
            <a:ext cx="2173141" cy="882393"/>
            <a:chOff x="9840940" y="99090"/>
            <a:chExt cx="2173141" cy="882393"/>
          </a:xfrm>
        </p:grpSpPr>
        <p:sp>
          <p:nvSpPr>
            <p:cNvPr id="36" name="Rectangle: Rounded Corners 35">
              <a:extLst>
                <a:ext uri="{FF2B5EF4-FFF2-40B4-BE49-F238E27FC236}">
                  <a16:creationId xmlns:a16="http://schemas.microsoft.com/office/drawing/2014/main" id="{3B2BF785-1C46-4BA2-9EE6-3CDFEB728E7B}"/>
                </a:ext>
              </a:extLst>
            </p:cNvPr>
            <p:cNvSpPr/>
            <p:nvPr/>
          </p:nvSpPr>
          <p:spPr>
            <a:xfrm>
              <a:off x="9840940" y="99090"/>
              <a:ext cx="2173141" cy="8823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8E62470-9A3F-4304-B097-767E8C5AF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177" y="285617"/>
              <a:ext cx="445195" cy="479327"/>
            </a:xfrm>
            <a:prstGeom prst="rect">
              <a:avLst/>
            </a:prstGeom>
          </p:spPr>
        </p:pic>
        <p:pic>
          <p:nvPicPr>
            <p:cNvPr id="38" name="Picture 37">
              <a:extLst>
                <a:ext uri="{FF2B5EF4-FFF2-40B4-BE49-F238E27FC236}">
                  <a16:creationId xmlns:a16="http://schemas.microsoft.com/office/drawing/2014/main" id="{574ABE13-79D5-47AB-9553-561ECD98378C}"/>
                </a:ext>
              </a:extLst>
            </p:cNvPr>
            <p:cNvPicPr>
              <a:picLocks noChangeAspect="1"/>
            </p:cNvPicPr>
            <p:nvPr/>
          </p:nvPicPr>
          <p:blipFill>
            <a:blip r:embed="rId6" cstate="print"/>
            <a:stretch>
              <a:fillRect/>
            </a:stretch>
          </p:blipFill>
          <p:spPr>
            <a:xfrm>
              <a:off x="10729725" y="298398"/>
              <a:ext cx="458124" cy="483779"/>
            </a:xfrm>
            <a:prstGeom prst="rect">
              <a:avLst/>
            </a:prstGeom>
          </p:spPr>
        </p:pic>
        <p:pic>
          <p:nvPicPr>
            <p:cNvPr id="39" name="Picture 2" descr="C:\Users\DELL\Downloads\G20 Indonesia 2022.png">
              <a:extLst>
                <a:ext uri="{FF2B5EF4-FFF2-40B4-BE49-F238E27FC236}">
                  <a16:creationId xmlns:a16="http://schemas.microsoft.com/office/drawing/2014/main" id="{B5665D59-E3CB-4024-940D-DE97610F5476}"/>
                </a:ext>
              </a:extLst>
            </p:cNvPr>
            <p:cNvPicPr>
              <a:picLocks noChangeAspect="1" noChangeArrowheads="1"/>
            </p:cNvPicPr>
            <p:nvPr/>
          </p:nvPicPr>
          <p:blipFill>
            <a:blip r:embed="rId7" cstate="print"/>
            <a:srcRect/>
            <a:stretch>
              <a:fillRect/>
            </a:stretch>
          </p:blipFill>
          <p:spPr bwMode="auto">
            <a:xfrm>
              <a:off x="9870186" y="188973"/>
              <a:ext cx="975437" cy="731363"/>
            </a:xfrm>
            <a:prstGeom prst="rect">
              <a:avLst/>
            </a:prstGeom>
            <a:noFill/>
          </p:spPr>
        </p:pic>
      </p:grpSp>
      <p:sp>
        <p:nvSpPr>
          <p:cNvPr id="42" name="TextBox 41">
            <a:extLst>
              <a:ext uri="{FF2B5EF4-FFF2-40B4-BE49-F238E27FC236}">
                <a16:creationId xmlns:a16="http://schemas.microsoft.com/office/drawing/2014/main" id="{A12AF02E-57A7-4B60-9036-549A5237E17C}"/>
              </a:ext>
            </a:extLst>
          </p:cNvPr>
          <p:cNvSpPr txBox="1"/>
          <p:nvPr/>
        </p:nvSpPr>
        <p:spPr>
          <a:xfrm>
            <a:off x="85506" y="1959079"/>
            <a:ext cx="5923459" cy="2708434"/>
          </a:xfrm>
          <a:prstGeom prst="rect">
            <a:avLst/>
          </a:prstGeom>
          <a:noFill/>
        </p:spPr>
        <p:txBody>
          <a:bodyPr wrap="square">
            <a:spAutoFit/>
          </a:bodyPr>
          <a:lstStyle/>
          <a:p>
            <a:pPr marL="0" marR="0" indent="318770" algn="just">
              <a:spcBef>
                <a:spcPts val="0"/>
              </a:spcBef>
              <a:spcAft>
                <a:spcPts val="600"/>
              </a:spcAft>
            </a:pPr>
            <a:r>
              <a:rPr lang="en-ID" sz="1500" b="1"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Terdapat</a:t>
            </a:r>
            <a:r>
              <a:rPr lang="en-ID" sz="15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b="1"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Empat</a:t>
            </a:r>
            <a:r>
              <a:rPr lang="en-ID" sz="15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(4) </a:t>
            </a:r>
            <a:r>
              <a:rPr lang="en-ID" sz="1500" b="1"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isu</a:t>
            </a:r>
            <a:r>
              <a:rPr lang="en-ID" sz="15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b="1"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dalam</a:t>
            </a:r>
            <a:r>
              <a:rPr lang="en-ID" sz="1500" b="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GTRA Summit 2023 :</a:t>
            </a:r>
            <a:endParaRPr lang="en-US" sz="1500" b="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600"/>
              </a:spcAft>
              <a:buFont typeface="+mj-lt"/>
              <a:buAutoNum type="arabicPeriod"/>
            </a:pP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Legalisasi</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Aset</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untuk</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pemukiman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diatas</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air dan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pulau</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kecil</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terluar</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US" sz="15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600"/>
              </a:spcAft>
              <a:buFont typeface="+mj-lt"/>
              <a:buAutoNum type="arabicPeriod"/>
            </a:pP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Percepatan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Redistribusi</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Tanah dan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percepatan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redistribusi</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tanah</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dan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penyelesaian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konflik</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pertanahan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pada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aset</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BMN/BUMN;</a:t>
            </a:r>
            <a:endParaRPr lang="en-US" sz="15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600"/>
              </a:spcAft>
              <a:buFont typeface="+mj-lt"/>
              <a:buAutoNum type="arabicPeriod"/>
            </a:pP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Penyelesaian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permasalahan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kawasan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tanah</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transmigrasi</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dan TORA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kawasan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hutan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US" sz="15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600"/>
              </a:spcAft>
              <a:buFont typeface="+mj-lt"/>
              <a:buAutoNum type="arabicPeriod"/>
            </a:pP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Reforma</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Agraria</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Perkotaan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Non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Pertanian</a:t>
            </a:r>
            <a:r>
              <a:rPr lang="en-ID" sz="15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dan </a:t>
            </a:r>
            <a:r>
              <a:rPr lang="en-ID" sz="15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Permukiman</a:t>
            </a:r>
            <a:endParaRPr lang="en-US" sz="15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9306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DELL\Downloads\Kahayan River, Palangka Raya , Kalimantan Tengah, Indonesia.jpg">
            <a:extLst>
              <a:ext uri="{FF2B5EF4-FFF2-40B4-BE49-F238E27FC236}">
                <a16:creationId xmlns:a16="http://schemas.microsoft.com/office/drawing/2014/main" id="{4CD27033-8DFF-4427-9D28-3F0BBC1B2F5A}"/>
              </a:ext>
            </a:extLst>
          </p:cNvPr>
          <p:cNvPicPr>
            <a:picLocks noChangeAspect="1" noChangeArrowheads="1"/>
          </p:cNvPicPr>
          <p:nvPr/>
        </p:nvPicPr>
        <p:blipFill>
          <a:blip r:embed="rId3">
            <a:lum bright="31000" contrast="-57000"/>
            <a:alphaModFix amt="50000"/>
          </a:blip>
          <a:srcRect t="25911" r="11111" b="24089"/>
          <a:stretch>
            <a:fillRect/>
          </a:stretch>
        </p:blipFill>
        <p:spPr bwMode="auto">
          <a:xfrm>
            <a:off x="-1" y="0"/>
            <a:ext cx="12192000" cy="6858000"/>
          </a:xfrm>
          <a:prstGeom prst="rect">
            <a:avLst/>
          </a:prstGeom>
          <a:noFill/>
          <a:ln>
            <a:noFill/>
          </a:ln>
        </p:spPr>
      </p:pic>
      <p:pic>
        <p:nvPicPr>
          <p:cNvPr id="20" name="Google Shape;711;p60">
            <a:extLst>
              <a:ext uri="{FF2B5EF4-FFF2-40B4-BE49-F238E27FC236}">
                <a16:creationId xmlns:a16="http://schemas.microsoft.com/office/drawing/2014/main" id="{C5D0B636-452E-46F4-95C2-5B9736B08CC8}"/>
              </a:ext>
            </a:extLst>
          </p:cNvPr>
          <p:cNvPicPr preferRelativeResize="0"/>
          <p:nvPr/>
        </p:nvPicPr>
        <p:blipFill rotWithShape="1">
          <a:blip r:embed="rId4">
            <a:alphaModFix amt="85000"/>
          </a:blip>
          <a:srcRect l="2164" t="18287"/>
          <a:stretch/>
        </p:blipFill>
        <p:spPr>
          <a:xfrm>
            <a:off x="0" y="-537029"/>
            <a:ext cx="12192000" cy="7406603"/>
          </a:xfrm>
          <a:prstGeom prst="rect">
            <a:avLst/>
          </a:prstGeom>
          <a:noFill/>
          <a:ln>
            <a:noFill/>
          </a:ln>
        </p:spPr>
      </p:pic>
      <p:sp>
        <p:nvSpPr>
          <p:cNvPr id="13" name="Rectangle: Rounded Corners 12">
            <a:extLst>
              <a:ext uri="{FF2B5EF4-FFF2-40B4-BE49-F238E27FC236}">
                <a16:creationId xmlns:a16="http://schemas.microsoft.com/office/drawing/2014/main" id="{A2B74FE8-C958-4C50-9AC5-D2969A2C757C}"/>
              </a:ext>
            </a:extLst>
          </p:cNvPr>
          <p:cNvSpPr/>
          <p:nvPr/>
        </p:nvSpPr>
        <p:spPr>
          <a:xfrm>
            <a:off x="1421276" y="178368"/>
            <a:ext cx="8154580" cy="761018"/>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lvl="0" algn="ctr"/>
            <a:r>
              <a:rPr lang="en-US" sz="2400" b="1" dirty="0">
                <a:solidFill>
                  <a:schemeClr val="bg1"/>
                </a:solidFill>
                <a:latin typeface="Century Gothic" panose="020B0502020202020204" pitchFamily="34" charset="0"/>
                <a:ea typeface="Arial"/>
                <a:cs typeface="Arial"/>
                <a:sym typeface="Arial"/>
              </a:rPr>
              <a:t>KEBIJAKAN REFORMA AGRARIA</a:t>
            </a:r>
            <a:endParaRPr lang="en-US" sz="2400" dirty="0">
              <a:solidFill>
                <a:schemeClr val="bg1"/>
              </a:solidFill>
              <a:latin typeface="Century Gothic" panose="020B0502020202020204" pitchFamily="34" charset="0"/>
            </a:endParaRPr>
          </a:p>
          <a:p>
            <a:pPr marL="12700" lvl="0" algn="ctr">
              <a:spcBef>
                <a:spcPts val="100"/>
              </a:spcBef>
            </a:pPr>
            <a:r>
              <a:rPr lang="en-US" b="1" dirty="0" err="1">
                <a:solidFill>
                  <a:schemeClr val="bg1"/>
                </a:solidFill>
                <a:latin typeface="Century Gothic" panose="020B0502020202020204" pitchFamily="34" charset="0"/>
                <a:ea typeface="Arial"/>
                <a:cs typeface="Arial"/>
                <a:sym typeface="Arial"/>
              </a:rPr>
              <a:t>Penguatan</a:t>
            </a:r>
            <a:r>
              <a:rPr lang="en-US" b="1" dirty="0">
                <a:solidFill>
                  <a:schemeClr val="bg1"/>
                </a:solidFill>
                <a:latin typeface="Century Gothic" panose="020B0502020202020204" pitchFamily="34" charset="0"/>
                <a:ea typeface="Arial"/>
                <a:cs typeface="Arial"/>
                <a:sym typeface="Arial"/>
              </a:rPr>
              <a:t> </a:t>
            </a:r>
            <a:r>
              <a:rPr lang="en-US" b="1" dirty="0" err="1">
                <a:solidFill>
                  <a:schemeClr val="bg1"/>
                </a:solidFill>
                <a:latin typeface="Century Gothic" panose="020B0502020202020204" pitchFamily="34" charset="0"/>
                <a:ea typeface="Arial"/>
                <a:cs typeface="Arial"/>
                <a:sym typeface="Arial"/>
              </a:rPr>
              <a:t>Regulasi</a:t>
            </a:r>
            <a:r>
              <a:rPr lang="en-US" b="1" dirty="0">
                <a:solidFill>
                  <a:schemeClr val="bg1"/>
                </a:solidFill>
                <a:latin typeface="Century Gothic" panose="020B0502020202020204" pitchFamily="34" charset="0"/>
                <a:ea typeface="Arial"/>
                <a:cs typeface="Arial"/>
                <a:sym typeface="Arial"/>
              </a:rPr>
              <a:t> Untuk </a:t>
            </a:r>
            <a:r>
              <a:rPr lang="en-US" b="1" dirty="0" err="1">
                <a:solidFill>
                  <a:schemeClr val="bg1"/>
                </a:solidFill>
                <a:latin typeface="Century Gothic" panose="020B0502020202020204" pitchFamily="34" charset="0"/>
                <a:ea typeface="Arial"/>
                <a:cs typeface="Arial"/>
                <a:sym typeface="Arial"/>
              </a:rPr>
              <a:t>Percepatan</a:t>
            </a:r>
            <a:r>
              <a:rPr lang="en-US" b="1" dirty="0">
                <a:solidFill>
                  <a:schemeClr val="bg1"/>
                </a:solidFill>
                <a:latin typeface="Century Gothic" panose="020B0502020202020204" pitchFamily="34" charset="0"/>
                <a:ea typeface="Arial"/>
                <a:cs typeface="Arial"/>
                <a:sym typeface="Arial"/>
              </a:rPr>
              <a:t> </a:t>
            </a:r>
            <a:r>
              <a:rPr lang="en-US" b="1" dirty="0" err="1">
                <a:solidFill>
                  <a:schemeClr val="bg1"/>
                </a:solidFill>
                <a:latin typeface="Century Gothic" panose="020B0502020202020204" pitchFamily="34" charset="0"/>
                <a:ea typeface="Arial"/>
                <a:cs typeface="Arial"/>
                <a:sym typeface="Arial"/>
              </a:rPr>
              <a:t>Reforma</a:t>
            </a:r>
            <a:r>
              <a:rPr lang="en-US" b="1" dirty="0">
                <a:solidFill>
                  <a:schemeClr val="bg1"/>
                </a:solidFill>
                <a:latin typeface="Century Gothic" panose="020B0502020202020204" pitchFamily="34" charset="0"/>
                <a:ea typeface="Arial"/>
                <a:cs typeface="Arial"/>
                <a:sym typeface="Arial"/>
              </a:rPr>
              <a:t> </a:t>
            </a:r>
            <a:r>
              <a:rPr lang="en-US" b="1" dirty="0" err="1">
                <a:solidFill>
                  <a:schemeClr val="bg1"/>
                </a:solidFill>
                <a:latin typeface="Century Gothic" panose="020B0502020202020204" pitchFamily="34" charset="0"/>
                <a:ea typeface="Arial"/>
                <a:cs typeface="Arial"/>
                <a:sym typeface="Arial"/>
              </a:rPr>
              <a:t>Agraria</a:t>
            </a:r>
            <a:endParaRPr lang="en-US" b="1" dirty="0">
              <a:solidFill>
                <a:schemeClr val="bg1"/>
              </a:solidFill>
              <a:latin typeface="Century Gothic" panose="020B0502020202020204" pitchFamily="34" charset="0"/>
              <a:ea typeface="Arial"/>
              <a:cs typeface="Arial"/>
              <a:sym typeface="Arial"/>
            </a:endParaRPr>
          </a:p>
        </p:txBody>
      </p:sp>
      <p:grpSp>
        <p:nvGrpSpPr>
          <p:cNvPr id="68" name="Group 67">
            <a:extLst>
              <a:ext uri="{FF2B5EF4-FFF2-40B4-BE49-F238E27FC236}">
                <a16:creationId xmlns:a16="http://schemas.microsoft.com/office/drawing/2014/main" id="{35E45E5F-6DD5-4B43-92D8-86D1E94FB2D4}"/>
              </a:ext>
            </a:extLst>
          </p:cNvPr>
          <p:cNvGrpSpPr/>
          <p:nvPr/>
        </p:nvGrpSpPr>
        <p:grpSpPr>
          <a:xfrm>
            <a:off x="757191" y="6261919"/>
            <a:ext cx="10910553" cy="524011"/>
            <a:chOff x="678935" y="6126366"/>
            <a:chExt cx="10910553" cy="524011"/>
          </a:xfrm>
        </p:grpSpPr>
        <p:sp>
          <p:nvSpPr>
            <p:cNvPr id="69" name="Rectangle: Rounded Corners 68">
              <a:extLst>
                <a:ext uri="{FF2B5EF4-FFF2-40B4-BE49-F238E27FC236}">
                  <a16:creationId xmlns:a16="http://schemas.microsoft.com/office/drawing/2014/main" id="{3AA7E3F5-E49A-42CC-BDA7-D120273E14F9}"/>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BC9D40E6-014A-46A9-897A-417B1ED72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71" name="Oval 70">
            <a:extLst>
              <a:ext uri="{FF2B5EF4-FFF2-40B4-BE49-F238E27FC236}">
                <a16:creationId xmlns:a16="http://schemas.microsoft.com/office/drawing/2014/main" id="{D412AD9B-D187-473C-A8DB-E91D8912A55B}"/>
              </a:ext>
            </a:extLst>
          </p:cNvPr>
          <p:cNvSpPr/>
          <p:nvPr/>
        </p:nvSpPr>
        <p:spPr>
          <a:xfrm>
            <a:off x="11537152" y="6239098"/>
            <a:ext cx="476929" cy="4917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Slide Number Placeholder 1">
            <a:extLst>
              <a:ext uri="{FF2B5EF4-FFF2-40B4-BE49-F238E27FC236}">
                <a16:creationId xmlns:a16="http://schemas.microsoft.com/office/drawing/2014/main" id="{DF80BD2A-273F-44EE-8746-5C6D5B9721DB}"/>
              </a:ext>
            </a:extLst>
          </p:cNvPr>
          <p:cNvSpPr>
            <a:spLocks noGrp="1"/>
          </p:cNvSpPr>
          <p:nvPr>
            <p:ph type="sldNum" sz="quarter" idx="12"/>
          </p:nvPr>
        </p:nvSpPr>
        <p:spPr>
          <a:xfrm>
            <a:off x="11488582" y="6249886"/>
            <a:ext cx="438912" cy="448056"/>
          </a:xfrm>
        </p:spPr>
        <p:txBody>
          <a:bodyPr/>
          <a:lstStyle/>
          <a:p>
            <a:fld id="{C01389E6-C847-4AD0-B56D-D205B2EAB1EE}" type="slidenum">
              <a:rPr lang="en-US" sz="1600" b="1" smtClean="0">
                <a:solidFill>
                  <a:schemeClr val="bg1"/>
                </a:solidFill>
                <a:latin typeface="Century Gothic" panose="020B0502020202020204" pitchFamily="34" charset="0"/>
              </a:rPr>
              <a:pPr/>
              <a:t>22</a:t>
            </a:fld>
            <a:endParaRPr lang="en-US" sz="1600" b="1" dirty="0">
              <a:solidFill>
                <a:schemeClr val="bg1"/>
              </a:solidFill>
              <a:latin typeface="Century Gothic" panose="020B0502020202020204" pitchFamily="34" charset="0"/>
            </a:endParaRPr>
          </a:p>
        </p:txBody>
      </p:sp>
      <p:sp>
        <p:nvSpPr>
          <p:cNvPr id="54" name="Google Shape;392;p10">
            <a:extLst>
              <a:ext uri="{FF2B5EF4-FFF2-40B4-BE49-F238E27FC236}">
                <a16:creationId xmlns:a16="http://schemas.microsoft.com/office/drawing/2014/main" id="{B58F9426-C8D1-45DE-8DAD-CE86DDFEEB47}"/>
              </a:ext>
            </a:extLst>
          </p:cNvPr>
          <p:cNvSpPr/>
          <p:nvPr/>
        </p:nvSpPr>
        <p:spPr>
          <a:xfrm>
            <a:off x="157317" y="1161122"/>
            <a:ext cx="11917836" cy="738623"/>
          </a:xfrm>
          <a:prstGeom prst="rect">
            <a:avLst/>
          </a:prstGeom>
          <a:noFill/>
          <a:ln>
            <a:noFill/>
          </a:ln>
        </p:spPr>
        <p:txBody>
          <a:bodyPr spcFirstLastPara="1" wrap="square" lIns="91425" tIns="45700" rIns="91425" bIns="45700" anchor="t" anchorCtr="0">
            <a:spAutoFit/>
          </a:bodyPr>
          <a:lstStyle/>
          <a:p>
            <a:pPr marL="12700" marR="0" lvl="0" indent="0" algn="ctr" rtl="0">
              <a:spcBef>
                <a:spcPts val="0"/>
              </a:spcBef>
              <a:spcAft>
                <a:spcPts val="0"/>
              </a:spcAft>
              <a:buNone/>
            </a:pPr>
            <a:r>
              <a:rPr lang="en-US" b="1" dirty="0">
                <a:solidFill>
                  <a:schemeClr val="bg1">
                    <a:lumMod val="50000"/>
                  </a:schemeClr>
                </a:solidFill>
                <a:latin typeface="Century Gothic"/>
                <a:ea typeface="Century Gothic"/>
                <a:cs typeface="Century Gothic"/>
                <a:sym typeface="Century Gothic"/>
              </a:rPr>
              <a:t>Strategi </a:t>
            </a:r>
            <a:r>
              <a:rPr lang="en-US" b="1" dirty="0" err="1">
                <a:solidFill>
                  <a:schemeClr val="bg1">
                    <a:lumMod val="50000"/>
                  </a:schemeClr>
                </a:solidFill>
                <a:latin typeface="Century Gothic"/>
                <a:ea typeface="Century Gothic"/>
                <a:cs typeface="Century Gothic"/>
                <a:sym typeface="Century Gothic"/>
              </a:rPr>
              <a:t>Kebijakan</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Terkait</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Regulasi</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Melalui</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Revisi</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Perpres</a:t>
            </a:r>
            <a:r>
              <a:rPr lang="en-US" b="1" dirty="0">
                <a:solidFill>
                  <a:schemeClr val="bg1">
                    <a:lumMod val="50000"/>
                  </a:schemeClr>
                </a:solidFill>
                <a:latin typeface="Century Gothic"/>
                <a:ea typeface="Century Gothic"/>
                <a:cs typeface="Century Gothic"/>
                <a:sym typeface="Century Gothic"/>
              </a:rPr>
              <a:t> No. 86/2018 </a:t>
            </a:r>
            <a:r>
              <a:rPr lang="en-US" b="1" dirty="0" err="1">
                <a:solidFill>
                  <a:schemeClr val="bg1">
                    <a:lumMod val="50000"/>
                  </a:schemeClr>
                </a:solidFill>
                <a:latin typeface="Century Gothic"/>
                <a:ea typeface="Century Gothic"/>
                <a:cs typeface="Century Gothic"/>
                <a:sym typeface="Century Gothic"/>
              </a:rPr>
              <a:t>Tentang</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Reforma</a:t>
            </a:r>
            <a:r>
              <a:rPr lang="en-US" b="1" dirty="0">
                <a:solidFill>
                  <a:schemeClr val="bg1">
                    <a:lumMod val="50000"/>
                  </a:schemeClr>
                </a:solidFill>
                <a:latin typeface="Century Gothic"/>
                <a:ea typeface="Century Gothic"/>
                <a:cs typeface="Century Gothic"/>
                <a:sym typeface="Century Gothic"/>
              </a:rPr>
              <a:t> </a:t>
            </a:r>
            <a:r>
              <a:rPr lang="en-US" b="1" dirty="0" err="1">
                <a:solidFill>
                  <a:schemeClr val="bg1">
                    <a:lumMod val="50000"/>
                  </a:schemeClr>
                </a:solidFill>
                <a:latin typeface="Century Gothic"/>
                <a:ea typeface="Century Gothic"/>
                <a:cs typeface="Century Gothic"/>
                <a:sym typeface="Century Gothic"/>
              </a:rPr>
              <a:t>Agraria</a:t>
            </a:r>
            <a:endParaRPr lang="en-US" b="1" dirty="0">
              <a:solidFill>
                <a:schemeClr val="bg1">
                  <a:lumMod val="50000"/>
                </a:schemeClr>
              </a:solidFill>
              <a:latin typeface="Century Gothic"/>
              <a:ea typeface="Century Gothic"/>
              <a:cs typeface="Century Gothic"/>
              <a:sym typeface="Century Gothic"/>
            </a:endParaRPr>
          </a:p>
          <a:p>
            <a:pPr marL="12700" marR="0" lvl="0" indent="0" algn="ctr" rtl="0">
              <a:spcBef>
                <a:spcPts val="0"/>
              </a:spcBef>
              <a:spcAft>
                <a:spcPts val="0"/>
              </a:spcAft>
              <a:buNone/>
            </a:pPr>
            <a:r>
              <a:rPr lang="en-US" sz="2400" b="1" dirty="0">
                <a:latin typeface="Century Gothic"/>
                <a:ea typeface="Century Gothic"/>
                <a:cs typeface="Century Gothic"/>
                <a:sym typeface="Century Gothic"/>
              </a:rPr>
              <a:t>RANCANGAN PERPRES TENTANG PERCEPATAN REFORMA AGRARIA</a:t>
            </a:r>
            <a:endParaRPr sz="2400" b="1" dirty="0">
              <a:latin typeface="Century Gothic"/>
              <a:ea typeface="Century Gothic"/>
              <a:cs typeface="Century Gothic"/>
              <a:sym typeface="Century Gothic"/>
            </a:endParaRPr>
          </a:p>
        </p:txBody>
      </p:sp>
      <p:grpSp>
        <p:nvGrpSpPr>
          <p:cNvPr id="55" name="Google Shape;393;p10">
            <a:extLst>
              <a:ext uri="{FF2B5EF4-FFF2-40B4-BE49-F238E27FC236}">
                <a16:creationId xmlns:a16="http://schemas.microsoft.com/office/drawing/2014/main" id="{E0A159BE-1A64-4D21-9DD5-E2FE1C9E1210}"/>
              </a:ext>
            </a:extLst>
          </p:cNvPr>
          <p:cNvGrpSpPr/>
          <p:nvPr/>
        </p:nvGrpSpPr>
        <p:grpSpPr>
          <a:xfrm>
            <a:off x="172540" y="2045498"/>
            <a:ext cx="5923459" cy="3090519"/>
            <a:chOff x="172720" y="602898"/>
            <a:chExt cx="5867864" cy="3532499"/>
          </a:xfrm>
          <a:solidFill>
            <a:schemeClr val="accent6">
              <a:lumMod val="20000"/>
              <a:lumOff val="80000"/>
            </a:schemeClr>
          </a:solidFill>
        </p:grpSpPr>
        <p:sp>
          <p:nvSpPr>
            <p:cNvPr id="56" name="Google Shape;394;p10">
              <a:extLst>
                <a:ext uri="{FF2B5EF4-FFF2-40B4-BE49-F238E27FC236}">
                  <a16:creationId xmlns:a16="http://schemas.microsoft.com/office/drawing/2014/main" id="{00728EA1-66FF-4F7C-A003-19148B54E9D8}"/>
                </a:ext>
              </a:extLst>
            </p:cNvPr>
            <p:cNvSpPr/>
            <p:nvPr/>
          </p:nvSpPr>
          <p:spPr>
            <a:xfrm>
              <a:off x="172720" y="602898"/>
              <a:ext cx="5867864" cy="3532499"/>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395;p10">
              <a:extLst>
                <a:ext uri="{FF2B5EF4-FFF2-40B4-BE49-F238E27FC236}">
                  <a16:creationId xmlns:a16="http://schemas.microsoft.com/office/drawing/2014/main" id="{56A9F601-12C0-4B0D-8914-EB42FDDD8649}"/>
                </a:ext>
              </a:extLst>
            </p:cNvPr>
            <p:cNvSpPr txBox="1"/>
            <p:nvPr/>
          </p:nvSpPr>
          <p:spPr>
            <a:xfrm>
              <a:off x="233660" y="762306"/>
              <a:ext cx="5551054" cy="3201262"/>
            </a:xfrm>
            <a:prstGeom prst="rect">
              <a:avLst/>
            </a:prstGeom>
            <a:grp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800"/>
                <a:buFont typeface="Courier New" panose="02070309020205020404" pitchFamily="49" charset="0"/>
                <a:buChar char="o"/>
              </a:pPr>
              <a:r>
                <a:rPr lang="en-US" sz="1600" dirty="0" err="1">
                  <a:solidFill>
                    <a:schemeClr val="dk1"/>
                  </a:solidFill>
                  <a:latin typeface="Century Gothic" panose="020B0502020202020204" pitchFamily="34" charset="0"/>
                  <a:ea typeface="Calibri"/>
                  <a:cs typeface="Calibri"/>
                  <a:sym typeface="Calibri"/>
                </a:rPr>
                <a:t>Penguatan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Kebijakan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Reforma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Agraria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perlu</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menyelaraskan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dengan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Peraturan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Perundang-Undangan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turunan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dari</a:t>
              </a:r>
              <a:r>
                <a:rPr lang="en-US" sz="1600" dirty="0">
                  <a:solidFill>
                    <a:schemeClr val="dk1"/>
                  </a:solidFill>
                  <a:latin typeface="Century Gothic" panose="020B0502020202020204" pitchFamily="34" charset="0"/>
                  <a:ea typeface="Calibri"/>
                  <a:cs typeface="Calibri"/>
                  <a:sym typeface="Calibri"/>
                </a:rPr>
                <a:t> UU No. 11 </a:t>
              </a:r>
              <a:r>
                <a:rPr lang="en-US" sz="1600" dirty="0" err="1">
                  <a:solidFill>
                    <a:schemeClr val="dk1"/>
                  </a:solidFill>
                  <a:latin typeface="Century Gothic" panose="020B0502020202020204" pitchFamily="34" charset="0"/>
                  <a:ea typeface="Calibri"/>
                  <a:cs typeface="Calibri"/>
                  <a:sym typeface="Calibri"/>
                </a:rPr>
                <a:t>Tahun</a:t>
              </a:r>
              <a:r>
                <a:rPr lang="en-US" sz="1600" dirty="0">
                  <a:solidFill>
                    <a:schemeClr val="dk1"/>
                  </a:solidFill>
                  <a:latin typeface="Century Gothic" panose="020B0502020202020204" pitchFamily="34" charset="0"/>
                  <a:ea typeface="Calibri"/>
                  <a:cs typeface="Calibri"/>
                  <a:sym typeface="Calibri"/>
                </a:rPr>
                <a:t> 2020 </a:t>
              </a:r>
              <a:r>
                <a:rPr lang="en-US" sz="1600" dirty="0" err="1">
                  <a:solidFill>
                    <a:schemeClr val="dk1"/>
                  </a:solidFill>
                  <a:latin typeface="Century Gothic" panose="020B0502020202020204" pitchFamily="34" charset="0"/>
                  <a:ea typeface="Calibri"/>
                  <a:cs typeface="Calibri"/>
                  <a:sym typeface="Calibri"/>
                </a:rPr>
                <a:t>tentang</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Cipta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Kerja</a:t>
              </a:r>
              <a:r>
                <a:rPr lang="en-US" sz="1600" dirty="0">
                  <a:solidFill>
                    <a:schemeClr val="dk1"/>
                  </a:solidFill>
                  <a:latin typeface="Century Gothic" panose="020B0502020202020204" pitchFamily="34" charset="0"/>
                  <a:ea typeface="Calibri"/>
                  <a:cs typeface="Calibri"/>
                  <a:sym typeface="Calibri"/>
                </a:rPr>
                <a:t>. </a:t>
              </a:r>
              <a:endParaRPr sz="1600" dirty="0">
                <a:latin typeface="Century Gothic" panose="020B0502020202020204" pitchFamily="34" charset="0"/>
              </a:endParaRPr>
            </a:p>
            <a:p>
              <a:pPr marL="285750" marR="0" lvl="0" indent="-285750" algn="just" rtl="0">
                <a:spcBef>
                  <a:spcPts val="0"/>
                </a:spcBef>
                <a:spcAft>
                  <a:spcPts val="0"/>
                </a:spcAft>
                <a:buClr>
                  <a:schemeClr val="dk1"/>
                </a:buClr>
                <a:buSzPts val="1800"/>
                <a:buFont typeface="Courier New" panose="02070309020205020404" pitchFamily="49" charset="0"/>
                <a:buChar char="o"/>
              </a:pPr>
              <a:r>
                <a:rPr lang="en-US" sz="1600" dirty="0" err="1">
                  <a:solidFill>
                    <a:schemeClr val="dk1"/>
                  </a:solidFill>
                  <a:latin typeface="Century Gothic" panose="020B0502020202020204" pitchFamily="34" charset="0"/>
                  <a:ea typeface="Calibri"/>
                  <a:cs typeface="Calibri"/>
                  <a:sym typeface="Calibri"/>
                </a:rPr>
                <a:t>Penguatan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kebijakan</a:t>
              </a:r>
              <a:r>
                <a:rPr lang="en-US" sz="1600" dirty="0">
                  <a:solidFill>
                    <a:schemeClr val="dk1"/>
                  </a:solidFill>
                  <a:latin typeface="Century Gothic" panose="020B0502020202020204" pitchFamily="34" charset="0"/>
                  <a:ea typeface="Calibri"/>
                  <a:cs typeface="Calibri"/>
                  <a:sym typeface="Calibri"/>
                </a:rPr>
                <a:t> untuk </a:t>
              </a:r>
              <a:r>
                <a:rPr lang="en-US" sz="1600" dirty="0" err="1">
                  <a:solidFill>
                    <a:schemeClr val="dk1"/>
                  </a:solidFill>
                  <a:latin typeface="Century Gothic" panose="020B0502020202020204" pitchFamily="34" charset="0"/>
                  <a:ea typeface="Calibri"/>
                  <a:cs typeface="Calibri"/>
                  <a:sym typeface="Calibri"/>
                </a:rPr>
                <a:t>akselerasi</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pelaksanaan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reforma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agraria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antara</a:t>
              </a:r>
              <a:r>
                <a:rPr lang="en-US" sz="1600" dirty="0">
                  <a:solidFill>
                    <a:schemeClr val="dk1"/>
                  </a:solidFill>
                  <a:latin typeface="Century Gothic" panose="020B0502020202020204" pitchFamily="34" charset="0"/>
                  <a:ea typeface="Calibri"/>
                  <a:cs typeface="Calibri"/>
                  <a:sym typeface="Calibri"/>
                </a:rPr>
                <a:t> lain </a:t>
              </a:r>
              <a:r>
                <a:rPr lang="en-US" sz="1600" dirty="0" err="1">
                  <a:solidFill>
                    <a:schemeClr val="dk1"/>
                  </a:solidFill>
                  <a:latin typeface="Century Gothic" panose="020B0502020202020204" pitchFamily="34" charset="0"/>
                  <a:ea typeface="Calibri"/>
                  <a:cs typeface="Calibri"/>
                  <a:sym typeface="Calibri"/>
                </a:rPr>
                <a:t>dilakukan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dengan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melakukan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penyesuaian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terhadap</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Perpres</a:t>
              </a:r>
              <a:r>
                <a:rPr lang="en-US" sz="1600" dirty="0">
                  <a:solidFill>
                    <a:schemeClr val="dk1"/>
                  </a:solidFill>
                  <a:latin typeface="Century Gothic" panose="020B0502020202020204" pitchFamily="34" charset="0"/>
                  <a:ea typeface="Calibri"/>
                  <a:cs typeface="Calibri"/>
                  <a:sym typeface="Calibri"/>
                </a:rPr>
                <a:t> No. 88 </a:t>
              </a:r>
              <a:r>
                <a:rPr lang="en-US" sz="1600" dirty="0" err="1">
                  <a:solidFill>
                    <a:schemeClr val="dk1"/>
                  </a:solidFill>
                  <a:latin typeface="Century Gothic" panose="020B0502020202020204" pitchFamily="34" charset="0"/>
                  <a:ea typeface="Calibri"/>
                  <a:cs typeface="Calibri"/>
                  <a:sym typeface="Calibri"/>
                </a:rPr>
                <a:t>Tahun</a:t>
              </a:r>
              <a:r>
                <a:rPr lang="en-US" sz="1600" dirty="0">
                  <a:solidFill>
                    <a:schemeClr val="dk1"/>
                  </a:solidFill>
                  <a:latin typeface="Century Gothic" panose="020B0502020202020204" pitchFamily="34" charset="0"/>
                  <a:ea typeface="Calibri"/>
                  <a:cs typeface="Calibri"/>
                  <a:sym typeface="Calibri"/>
                </a:rPr>
                <a:t> 2017 </a:t>
              </a:r>
              <a:r>
                <a:rPr lang="en-US" sz="1600" dirty="0" err="1">
                  <a:solidFill>
                    <a:schemeClr val="dk1"/>
                  </a:solidFill>
                  <a:latin typeface="Century Gothic" panose="020B0502020202020204" pitchFamily="34" charset="0"/>
                  <a:ea typeface="Calibri"/>
                  <a:cs typeface="Calibri"/>
                  <a:sym typeface="Calibri"/>
                </a:rPr>
                <a:t>tentang</a:t>
              </a:r>
              <a:r>
                <a:rPr lang="en-US" sz="1600" dirty="0">
                  <a:solidFill>
                    <a:schemeClr val="dk1"/>
                  </a:solidFill>
                  <a:latin typeface="Century Gothic" panose="020B0502020202020204" pitchFamily="34" charset="0"/>
                  <a:ea typeface="Calibri"/>
                  <a:cs typeface="Calibri"/>
                  <a:sym typeface="Calibri"/>
                </a:rPr>
                <a:t> Inver PPTKH dan </a:t>
              </a:r>
              <a:r>
                <a:rPr lang="en-US" sz="1600" dirty="0" err="1">
                  <a:solidFill>
                    <a:schemeClr val="dk1"/>
                  </a:solidFill>
                  <a:latin typeface="Century Gothic" panose="020B0502020202020204" pitchFamily="34" charset="0"/>
                  <a:ea typeface="Calibri"/>
                  <a:cs typeface="Calibri"/>
                  <a:sym typeface="Calibri"/>
                </a:rPr>
                <a:t>Perpres</a:t>
              </a:r>
              <a:r>
                <a:rPr lang="en-US" sz="1600" dirty="0">
                  <a:solidFill>
                    <a:schemeClr val="dk1"/>
                  </a:solidFill>
                  <a:latin typeface="Century Gothic" panose="020B0502020202020204" pitchFamily="34" charset="0"/>
                  <a:ea typeface="Calibri"/>
                  <a:cs typeface="Calibri"/>
                  <a:sym typeface="Calibri"/>
                </a:rPr>
                <a:t> No. 86 </a:t>
              </a:r>
              <a:r>
                <a:rPr lang="en-US" sz="1600" dirty="0" err="1">
                  <a:solidFill>
                    <a:schemeClr val="dk1"/>
                  </a:solidFill>
                  <a:latin typeface="Century Gothic" panose="020B0502020202020204" pitchFamily="34" charset="0"/>
                  <a:ea typeface="Calibri"/>
                  <a:cs typeface="Calibri"/>
                  <a:sym typeface="Calibri"/>
                </a:rPr>
                <a:t>Tahun</a:t>
              </a:r>
              <a:r>
                <a:rPr lang="en-US" sz="1600" dirty="0">
                  <a:solidFill>
                    <a:schemeClr val="dk1"/>
                  </a:solidFill>
                  <a:latin typeface="Century Gothic" panose="020B0502020202020204" pitchFamily="34" charset="0"/>
                  <a:ea typeface="Calibri"/>
                  <a:cs typeface="Calibri"/>
                  <a:sym typeface="Calibri"/>
                </a:rPr>
                <a:t> 2018 </a:t>
              </a:r>
              <a:r>
                <a:rPr lang="en-US" sz="1600" dirty="0" err="1">
                  <a:solidFill>
                    <a:schemeClr val="dk1"/>
                  </a:solidFill>
                  <a:latin typeface="Century Gothic" panose="020B0502020202020204" pitchFamily="34" charset="0"/>
                  <a:ea typeface="Calibri"/>
                  <a:cs typeface="Calibri"/>
                  <a:sym typeface="Calibri"/>
                </a:rPr>
                <a:t>tentang</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Reforma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Agraria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supaya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terintegrasi</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dengan</a:t>
              </a:r>
              <a:r>
                <a:rPr lang="en-US" sz="1600" dirty="0">
                  <a:solidFill>
                    <a:schemeClr val="dk1"/>
                  </a:solidFill>
                  <a:latin typeface="Century Gothic" panose="020B0502020202020204" pitchFamily="34" charset="0"/>
                  <a:ea typeface="Calibri"/>
                  <a:cs typeface="Calibri"/>
                  <a:sym typeface="Calibri"/>
                </a:rPr>
                <a:t> UU No. 11 </a:t>
              </a:r>
              <a:r>
                <a:rPr lang="en-US" sz="1600" dirty="0" err="1">
                  <a:solidFill>
                    <a:schemeClr val="dk1"/>
                  </a:solidFill>
                  <a:latin typeface="Century Gothic" panose="020B0502020202020204" pitchFamily="34" charset="0"/>
                  <a:ea typeface="Calibri"/>
                  <a:cs typeface="Calibri"/>
                  <a:sym typeface="Calibri"/>
                </a:rPr>
                <a:t>Tahun</a:t>
              </a:r>
              <a:r>
                <a:rPr lang="en-US" sz="1600" dirty="0">
                  <a:solidFill>
                    <a:schemeClr val="dk1"/>
                  </a:solidFill>
                  <a:latin typeface="Century Gothic" panose="020B0502020202020204" pitchFamily="34" charset="0"/>
                  <a:ea typeface="Calibri"/>
                  <a:cs typeface="Calibri"/>
                  <a:sym typeface="Calibri"/>
                </a:rPr>
                <a:t> 2020 </a:t>
              </a:r>
              <a:r>
                <a:rPr lang="en-US" sz="1600" dirty="0" err="1">
                  <a:solidFill>
                    <a:schemeClr val="dk1"/>
                  </a:solidFill>
                  <a:latin typeface="Century Gothic" panose="020B0502020202020204" pitchFamily="34" charset="0"/>
                  <a:ea typeface="Calibri"/>
                  <a:cs typeface="Calibri"/>
                  <a:sym typeface="Calibri"/>
                </a:rPr>
                <a:t>tentang</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Cipta</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Kerja</a:t>
              </a:r>
              <a:r>
                <a:rPr lang="en-US" sz="1600" dirty="0">
                  <a:solidFill>
                    <a:schemeClr val="dk1"/>
                  </a:solidFill>
                  <a:latin typeface="Century Gothic" panose="020B0502020202020204" pitchFamily="34" charset="0"/>
                  <a:ea typeface="Calibri"/>
                  <a:cs typeface="Calibri"/>
                  <a:sym typeface="Calibri"/>
                </a:rPr>
                <a:t> dan </a:t>
              </a:r>
              <a:r>
                <a:rPr lang="en-US" sz="1600" dirty="0" err="1">
                  <a:solidFill>
                    <a:schemeClr val="dk1"/>
                  </a:solidFill>
                  <a:latin typeface="Century Gothic" panose="020B0502020202020204" pitchFamily="34" charset="0"/>
                  <a:ea typeface="Calibri"/>
                  <a:cs typeface="Calibri"/>
                  <a:sym typeface="Calibri"/>
                </a:rPr>
                <a:t>peraturan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turunannya</a:t>
              </a:r>
              <a:r>
                <a:rPr lang="en-US" sz="1600" dirty="0">
                  <a:solidFill>
                    <a:schemeClr val="dk1"/>
                  </a:solidFill>
                  <a:latin typeface="Century Gothic" panose="020B0502020202020204" pitchFamily="34" charset="0"/>
                  <a:ea typeface="Calibri"/>
                  <a:cs typeface="Calibri"/>
                  <a:sym typeface="Calibri"/>
                </a:rPr>
                <a:t>.</a:t>
              </a:r>
              <a:endParaRPr sz="1600" dirty="0">
                <a:latin typeface="Century Gothic" panose="020B0502020202020204" pitchFamily="34" charset="0"/>
              </a:endParaRPr>
            </a:p>
          </p:txBody>
        </p:sp>
      </p:grpSp>
      <p:grpSp>
        <p:nvGrpSpPr>
          <p:cNvPr id="58" name="Google Shape;396;p10">
            <a:extLst>
              <a:ext uri="{FF2B5EF4-FFF2-40B4-BE49-F238E27FC236}">
                <a16:creationId xmlns:a16="http://schemas.microsoft.com/office/drawing/2014/main" id="{0BA07735-6A8C-4D1D-AC39-CDB55D8FA312}"/>
              </a:ext>
            </a:extLst>
          </p:cNvPr>
          <p:cNvGrpSpPr/>
          <p:nvPr/>
        </p:nvGrpSpPr>
        <p:grpSpPr>
          <a:xfrm>
            <a:off x="6135536" y="2045498"/>
            <a:ext cx="5923459" cy="3090519"/>
            <a:chOff x="6135716" y="602898"/>
            <a:chExt cx="5867864" cy="3532499"/>
          </a:xfrm>
          <a:solidFill>
            <a:schemeClr val="accent6">
              <a:lumMod val="40000"/>
              <a:lumOff val="60000"/>
            </a:schemeClr>
          </a:solidFill>
        </p:grpSpPr>
        <p:sp>
          <p:nvSpPr>
            <p:cNvPr id="59" name="Google Shape;397;p10">
              <a:extLst>
                <a:ext uri="{FF2B5EF4-FFF2-40B4-BE49-F238E27FC236}">
                  <a16:creationId xmlns:a16="http://schemas.microsoft.com/office/drawing/2014/main" id="{1B06C7BA-CD66-4F0F-9752-AF5BCEA6ED5F}"/>
                </a:ext>
              </a:extLst>
            </p:cNvPr>
            <p:cNvSpPr/>
            <p:nvPr/>
          </p:nvSpPr>
          <p:spPr>
            <a:xfrm>
              <a:off x="6135716" y="602898"/>
              <a:ext cx="5867864" cy="3532499"/>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398;p10">
              <a:extLst>
                <a:ext uri="{FF2B5EF4-FFF2-40B4-BE49-F238E27FC236}">
                  <a16:creationId xmlns:a16="http://schemas.microsoft.com/office/drawing/2014/main" id="{B364AA1C-62F4-4FB2-BC2C-D7621AA52BE2}"/>
                </a:ext>
              </a:extLst>
            </p:cNvPr>
            <p:cNvSpPr txBox="1"/>
            <p:nvPr/>
          </p:nvSpPr>
          <p:spPr>
            <a:xfrm>
              <a:off x="6503007" y="710094"/>
              <a:ext cx="5370304" cy="668359"/>
            </a:xfrm>
            <a:prstGeom prst="rect">
              <a:avLst/>
            </a:prstGeom>
            <a:grp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err="1">
                  <a:solidFill>
                    <a:schemeClr val="dk1"/>
                  </a:solidFill>
                  <a:latin typeface="Century Gothic" panose="020B0502020202020204" pitchFamily="34" charset="0"/>
                  <a:ea typeface="Calibri"/>
                  <a:cs typeface="Calibri"/>
                  <a:sym typeface="Calibri"/>
                </a:rPr>
                <a:t>Rancangan</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Perpres</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Percepatan</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Pelaksanaan</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Reforma</a:t>
              </a:r>
              <a:r>
                <a:rPr lang="en-US" sz="1600" b="1" dirty="0">
                  <a:solidFill>
                    <a:schemeClr val="dk1"/>
                  </a:solidFill>
                  <a:latin typeface="Century Gothic" panose="020B0502020202020204" pitchFamily="34" charset="0"/>
                  <a:ea typeface="Calibri"/>
                  <a:cs typeface="Calibri"/>
                  <a:sym typeface="Calibri"/>
                </a:rPr>
                <a:t> </a:t>
              </a:r>
              <a:r>
                <a:rPr lang="en-US" sz="1600" b="1" dirty="0" err="1">
                  <a:solidFill>
                    <a:schemeClr val="dk1"/>
                  </a:solidFill>
                  <a:latin typeface="Century Gothic" panose="020B0502020202020204" pitchFamily="34" charset="0"/>
                  <a:ea typeface="Calibri"/>
                  <a:cs typeface="Calibri"/>
                  <a:sym typeface="Calibri"/>
                </a:rPr>
                <a:t>Agraria</a:t>
              </a:r>
              <a:endParaRPr sz="1600" b="1" dirty="0">
                <a:solidFill>
                  <a:schemeClr val="dk1"/>
                </a:solidFill>
                <a:latin typeface="Century Gothic" panose="020B0502020202020204" pitchFamily="34" charset="0"/>
                <a:ea typeface="Calibri"/>
                <a:cs typeface="Calibri"/>
                <a:sym typeface="Calibri"/>
              </a:endParaRPr>
            </a:p>
          </p:txBody>
        </p:sp>
        <p:sp>
          <p:nvSpPr>
            <p:cNvPr id="61" name="Google Shape;399;p10">
              <a:extLst>
                <a:ext uri="{FF2B5EF4-FFF2-40B4-BE49-F238E27FC236}">
                  <a16:creationId xmlns:a16="http://schemas.microsoft.com/office/drawing/2014/main" id="{A1C89A7F-A30E-4F9D-9F54-23852A151B03}"/>
                </a:ext>
              </a:extLst>
            </p:cNvPr>
            <p:cNvSpPr txBox="1"/>
            <p:nvPr/>
          </p:nvSpPr>
          <p:spPr>
            <a:xfrm>
              <a:off x="6503008" y="1380272"/>
              <a:ext cx="5370305" cy="2638395"/>
            </a:xfrm>
            <a:prstGeom prst="rect">
              <a:avLst/>
            </a:prstGeom>
            <a:grp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dirty="0" err="1">
                  <a:solidFill>
                    <a:schemeClr val="dk1"/>
                  </a:solidFill>
                  <a:latin typeface="Century Gothic" panose="020B0502020202020204" pitchFamily="34" charset="0"/>
                  <a:ea typeface="Calibri"/>
                  <a:cs typeface="Calibri"/>
                  <a:sym typeface="Calibri"/>
                </a:rPr>
                <a:t>Muatan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substansi</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besar</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meliputi</a:t>
              </a:r>
              <a:r>
                <a:rPr lang="en-US" sz="1600" dirty="0">
                  <a:solidFill>
                    <a:schemeClr val="dk1"/>
                  </a:solidFill>
                  <a:latin typeface="Century Gothic" panose="020B0502020202020204" pitchFamily="34" charset="0"/>
                  <a:ea typeface="Calibri"/>
                  <a:cs typeface="Calibri"/>
                  <a:sym typeface="Calibri"/>
                </a:rPr>
                <a:t>:</a:t>
              </a:r>
              <a:endParaRPr sz="1600" dirty="0">
                <a:latin typeface="Century Gothic" panose="020B0502020202020204" pitchFamily="34" charset="0"/>
              </a:endParaRP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Penyediaan</a:t>
              </a:r>
              <a:r>
                <a:rPr lang="en-US" sz="1600" dirty="0">
                  <a:solidFill>
                    <a:schemeClr val="dk1"/>
                  </a:solidFill>
                  <a:latin typeface="Century Gothic" panose="020B0502020202020204" pitchFamily="34" charset="0"/>
                  <a:ea typeface="Calibri"/>
                  <a:cs typeface="Calibri"/>
                  <a:sym typeface="Calibri"/>
                </a:rPr>
                <a:t> TORA dan </a:t>
              </a:r>
              <a:r>
                <a:rPr lang="en-US" sz="1600" dirty="0" err="1">
                  <a:solidFill>
                    <a:schemeClr val="dk1"/>
                  </a:solidFill>
                  <a:latin typeface="Century Gothic" panose="020B0502020202020204" pitchFamily="34" charset="0"/>
                  <a:ea typeface="Calibri"/>
                  <a:cs typeface="Calibri"/>
                  <a:sym typeface="Calibri"/>
                </a:rPr>
                <a:t>Redistribusi</a:t>
              </a:r>
              <a:r>
                <a:rPr lang="en-US" sz="1600" dirty="0">
                  <a:solidFill>
                    <a:schemeClr val="dk1"/>
                  </a:solidFill>
                  <a:latin typeface="Century Gothic" panose="020B0502020202020204" pitchFamily="34" charset="0"/>
                  <a:ea typeface="Calibri"/>
                  <a:cs typeface="Calibri"/>
                  <a:sym typeface="Calibri"/>
                </a:rPr>
                <a:t> Tanah </a:t>
              </a:r>
              <a:endParaRPr sz="1600" dirty="0">
                <a:solidFill>
                  <a:schemeClr val="dk1"/>
                </a:solidFill>
                <a:latin typeface="Century Gothic" panose="020B0502020202020204" pitchFamily="34" charset="0"/>
                <a:ea typeface="Calibri"/>
                <a:cs typeface="Calibri"/>
                <a:sym typeface="Calibri"/>
              </a:endParaRP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Penyelesaian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Konflik</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Agraria</a:t>
              </a:r>
              <a:endParaRPr sz="1600" dirty="0">
                <a:solidFill>
                  <a:schemeClr val="dk1"/>
                </a:solidFill>
                <a:latin typeface="Century Gothic" panose="020B0502020202020204" pitchFamily="34" charset="0"/>
                <a:ea typeface="Calibri"/>
                <a:cs typeface="Calibri"/>
                <a:sym typeface="Calibri"/>
              </a:endParaRP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Penguatan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Kelembagaan</a:t>
              </a:r>
              <a:endParaRPr sz="1600" dirty="0">
                <a:solidFill>
                  <a:schemeClr val="dk1"/>
                </a:solidFill>
                <a:latin typeface="Century Gothic" panose="020B0502020202020204" pitchFamily="34" charset="0"/>
                <a:ea typeface="Calibri"/>
                <a:cs typeface="Calibri"/>
                <a:sym typeface="Calibri"/>
              </a:endParaRPr>
            </a:p>
            <a:p>
              <a:pPr marL="342900" marR="0" lvl="0" indent="-342900" algn="just" rtl="0">
                <a:spcBef>
                  <a:spcPts val="0"/>
                </a:spcBef>
                <a:spcAft>
                  <a:spcPts val="0"/>
                </a:spcAft>
                <a:buClr>
                  <a:schemeClr val="dk1"/>
                </a:buClr>
                <a:buSzPts val="1800"/>
                <a:buFont typeface="Calibri"/>
                <a:buAutoNum type="arabicPeriod"/>
              </a:pPr>
              <a:r>
                <a:rPr lang="en-US" sz="1600" dirty="0" err="1">
                  <a:solidFill>
                    <a:schemeClr val="dk1"/>
                  </a:solidFill>
                  <a:latin typeface="Century Gothic" panose="020B0502020202020204" pitchFamily="34" charset="0"/>
                  <a:ea typeface="Calibri"/>
                  <a:cs typeface="Calibri"/>
                  <a:sym typeface="Calibri"/>
                </a:rPr>
                <a:t>Penataan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aset</a:t>
              </a:r>
              <a:r>
                <a:rPr lang="en-US" sz="1600" dirty="0">
                  <a:solidFill>
                    <a:schemeClr val="dk1"/>
                  </a:solidFill>
                  <a:latin typeface="Century Gothic" panose="020B0502020202020204" pitchFamily="34" charset="0"/>
                  <a:ea typeface="Calibri"/>
                  <a:cs typeface="Calibri"/>
                  <a:sym typeface="Calibri"/>
                </a:rPr>
                <a:t> dan </a:t>
              </a:r>
              <a:r>
                <a:rPr lang="en-US" sz="1600" dirty="0" err="1">
                  <a:solidFill>
                    <a:schemeClr val="dk1"/>
                  </a:solidFill>
                  <a:latin typeface="Century Gothic" panose="020B0502020202020204" pitchFamily="34" charset="0"/>
                  <a:ea typeface="Calibri"/>
                  <a:cs typeface="Calibri"/>
                  <a:sym typeface="Calibri"/>
                </a:rPr>
                <a:t>penataan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akses</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termasuk</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mendorong</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distribusi</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manfaat</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dengan</a:t>
              </a:r>
              <a:r>
                <a:rPr lang="en-US" sz="1600" dirty="0">
                  <a:solidFill>
                    <a:schemeClr val="dk1"/>
                  </a:solidFill>
                  <a:latin typeface="Century Gothic" panose="020B0502020202020204" pitchFamily="34" charset="0"/>
                  <a:ea typeface="Calibri"/>
                  <a:cs typeface="Calibri"/>
                  <a:sym typeface="Calibri"/>
                </a:rPr>
                <a:t> </a:t>
              </a:r>
              <a:r>
                <a:rPr lang="en-US" sz="1600" i="1" dirty="0">
                  <a:solidFill>
                    <a:schemeClr val="dk1"/>
                  </a:solidFill>
                  <a:latin typeface="Century Gothic" panose="020B0502020202020204" pitchFamily="34" charset="0"/>
                  <a:ea typeface="Calibri"/>
                  <a:cs typeface="Calibri"/>
                  <a:sym typeface="Calibri"/>
                </a:rPr>
                <a:t>creating shared value </a:t>
              </a:r>
              <a:r>
                <a:rPr lang="en-US" sz="1600" dirty="0">
                  <a:solidFill>
                    <a:schemeClr val="dk1"/>
                  </a:solidFill>
                  <a:latin typeface="Century Gothic" panose="020B0502020202020204" pitchFamily="34" charset="0"/>
                  <a:ea typeface="Calibri"/>
                  <a:cs typeface="Calibri"/>
                  <a:sym typeface="Calibri"/>
                </a:rPr>
                <a:t>yang </a:t>
              </a:r>
              <a:r>
                <a:rPr lang="en-US" sz="1600" dirty="0" err="1">
                  <a:solidFill>
                    <a:schemeClr val="dk1"/>
                  </a:solidFill>
                  <a:latin typeface="Century Gothic" panose="020B0502020202020204" pitchFamily="34" charset="0"/>
                  <a:ea typeface="Calibri"/>
                  <a:cs typeface="Calibri"/>
                  <a:sym typeface="Calibri"/>
                </a:rPr>
                <a:t>berkeadilan</a:t>
              </a:r>
              <a:r>
                <a:rPr lang="en-US" sz="1600" i="1"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untuk</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optimalisasi</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penggunaan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pemanfaatan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tanah</a:t>
              </a:r>
              <a:r>
                <a:rPr lang="en-US" sz="1600" dirty="0">
                  <a:solidFill>
                    <a:schemeClr val="dk1"/>
                  </a:solidFill>
                  <a:latin typeface="Century Gothic" panose="020B0502020202020204" pitchFamily="34" charset="0"/>
                  <a:ea typeface="Calibri"/>
                  <a:cs typeface="Calibri"/>
                  <a:sym typeface="Calibri"/>
                </a:rPr>
                <a:t> dan </a:t>
              </a:r>
              <a:r>
                <a:rPr lang="en-US" sz="1600" dirty="0" err="1">
                  <a:solidFill>
                    <a:schemeClr val="dk1"/>
                  </a:solidFill>
                  <a:latin typeface="Century Gothic" panose="020B0502020202020204" pitchFamily="34" charset="0"/>
                  <a:ea typeface="Calibri"/>
                  <a:cs typeface="Calibri"/>
                  <a:sym typeface="Calibri"/>
                </a:rPr>
                <a:t>penataan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akses</a:t>
              </a:r>
              <a:r>
                <a:rPr lang="en-US" sz="1600" dirty="0">
                  <a:solidFill>
                    <a:schemeClr val="dk1"/>
                  </a:solidFill>
                  <a:latin typeface="Century Gothic" panose="020B0502020202020204" pitchFamily="34" charset="0"/>
                  <a:ea typeface="Calibri"/>
                  <a:cs typeface="Calibri"/>
                  <a:sym typeface="Calibri"/>
                </a:rPr>
                <a:t>/</a:t>
              </a:r>
              <a:r>
                <a:rPr lang="en-US" sz="1600" dirty="0" err="1">
                  <a:solidFill>
                    <a:schemeClr val="dk1"/>
                  </a:solidFill>
                  <a:latin typeface="Century Gothic" panose="020B0502020202020204" pitchFamily="34" charset="0"/>
                  <a:ea typeface="Calibri"/>
                  <a:cs typeface="Calibri"/>
                  <a:sym typeface="Calibri"/>
                </a:rPr>
                <a:t>pemberdayaan</a:t>
              </a:r>
              <a:r>
                <a:rPr lang="en-US" sz="1600" dirty="0">
                  <a:solidFill>
                    <a:schemeClr val="dk1"/>
                  </a:solidFill>
                  <a:latin typeface="Century Gothic" panose="020B0502020202020204" pitchFamily="34" charset="0"/>
                  <a:ea typeface="Calibri"/>
                  <a:cs typeface="Calibri"/>
                  <a:sym typeface="Calibri"/>
                </a:rPr>
                <a:t> </a:t>
              </a:r>
              <a:r>
                <a:rPr lang="en-US" sz="1600" dirty="0" err="1">
                  <a:solidFill>
                    <a:schemeClr val="dk1"/>
                  </a:solidFill>
                  <a:latin typeface="Century Gothic" panose="020B0502020202020204" pitchFamily="34" charset="0"/>
                  <a:ea typeface="Calibri"/>
                  <a:cs typeface="Calibri"/>
                  <a:sym typeface="Calibri"/>
                </a:rPr>
                <a:t>masyarakat</a:t>
              </a:r>
              <a:endParaRPr sz="1600" dirty="0">
                <a:solidFill>
                  <a:schemeClr val="dk1"/>
                </a:solidFill>
                <a:latin typeface="Century Gothic" panose="020B0502020202020204" pitchFamily="34" charset="0"/>
                <a:ea typeface="Calibri"/>
                <a:cs typeface="Calibri"/>
                <a:sym typeface="Calibri"/>
              </a:endParaRPr>
            </a:p>
          </p:txBody>
        </p:sp>
      </p:grpSp>
      <p:sp>
        <p:nvSpPr>
          <p:cNvPr id="62" name="Google Shape;400;p10">
            <a:extLst>
              <a:ext uri="{FF2B5EF4-FFF2-40B4-BE49-F238E27FC236}">
                <a16:creationId xmlns:a16="http://schemas.microsoft.com/office/drawing/2014/main" id="{DD891B24-4A44-4EEB-A70B-3718F3C0E159}"/>
              </a:ext>
            </a:extLst>
          </p:cNvPr>
          <p:cNvSpPr/>
          <p:nvPr/>
        </p:nvSpPr>
        <p:spPr>
          <a:xfrm>
            <a:off x="1179113" y="5255634"/>
            <a:ext cx="9833773" cy="1013609"/>
          </a:xfrm>
          <a:prstGeom prst="flowChartAlternateProcess">
            <a:avLst/>
          </a:prstGeom>
          <a:solidFill>
            <a:srgbClr val="E3A636"/>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dirty="0" err="1">
                <a:solidFill>
                  <a:schemeClr val="bg1"/>
                </a:solidFill>
                <a:latin typeface="Century Gothic" panose="020B0502020202020204" pitchFamily="34" charset="0"/>
                <a:ea typeface="Calibri"/>
                <a:cs typeface="Calibri"/>
                <a:sym typeface="Calibri"/>
              </a:rPr>
              <a:t>Progres</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Rancangan</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Perpres</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Percepatan</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Pelaksanaan</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Reforma</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Agraria</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saat</a:t>
            </a:r>
            <a:r>
              <a:rPr lang="en-US" b="1" dirty="0">
                <a:solidFill>
                  <a:schemeClr val="bg1"/>
                </a:solidFill>
                <a:latin typeface="Century Gothic" panose="020B0502020202020204" pitchFamily="34" charset="0"/>
                <a:ea typeface="Calibri"/>
                <a:cs typeface="Calibri"/>
                <a:sym typeface="Calibri"/>
              </a:rPr>
              <a:t> ini </a:t>
            </a:r>
            <a:r>
              <a:rPr lang="en-US" b="1" dirty="0" err="1">
                <a:solidFill>
                  <a:schemeClr val="bg1"/>
                </a:solidFill>
                <a:latin typeface="Century Gothic" panose="020B0502020202020204" pitchFamily="34" charset="0"/>
                <a:ea typeface="Calibri"/>
                <a:cs typeface="Calibri"/>
                <a:sym typeface="Calibri"/>
              </a:rPr>
              <a:t>sampai</a:t>
            </a:r>
            <a:r>
              <a:rPr lang="en-US" b="1" dirty="0">
                <a:solidFill>
                  <a:schemeClr val="bg1"/>
                </a:solidFill>
                <a:latin typeface="Century Gothic" panose="020B0502020202020204" pitchFamily="34" charset="0"/>
                <a:ea typeface="Calibri"/>
                <a:cs typeface="Calibri"/>
                <a:sym typeface="Calibri"/>
              </a:rPr>
              <a:t> pada </a:t>
            </a:r>
            <a:r>
              <a:rPr lang="en-US" b="1" dirty="0" err="1">
                <a:solidFill>
                  <a:schemeClr val="bg1"/>
                </a:solidFill>
                <a:latin typeface="Century Gothic" panose="020B0502020202020204" pitchFamily="34" charset="0"/>
                <a:ea typeface="Calibri"/>
                <a:cs typeface="Calibri"/>
                <a:sym typeface="Calibri"/>
              </a:rPr>
              <a:t>tahap</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Pengajuan</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Izin</a:t>
            </a:r>
            <a:r>
              <a:rPr lang="en-US" b="1" dirty="0">
                <a:solidFill>
                  <a:schemeClr val="bg1"/>
                </a:solidFill>
                <a:latin typeface="Century Gothic" panose="020B0502020202020204" pitchFamily="34" charset="0"/>
                <a:ea typeface="Calibri"/>
                <a:cs typeface="Calibri"/>
                <a:sym typeface="Calibri"/>
              </a:rPr>
              <a:t> Prakarsa oleh Kementerian </a:t>
            </a:r>
            <a:r>
              <a:rPr lang="en-US" b="1" dirty="0" err="1">
                <a:solidFill>
                  <a:schemeClr val="bg1"/>
                </a:solidFill>
                <a:latin typeface="Century Gothic" panose="020B0502020202020204" pitchFamily="34" charset="0"/>
                <a:ea typeface="Calibri"/>
                <a:cs typeface="Calibri"/>
                <a:sym typeface="Calibri"/>
              </a:rPr>
              <a:t>Koordinator</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Bidang</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Perekonomian</a:t>
            </a:r>
            <a:r>
              <a:rPr lang="en-US" b="1" dirty="0">
                <a:solidFill>
                  <a:schemeClr val="bg1"/>
                </a:solidFill>
                <a:latin typeface="Century Gothic" panose="020B0502020202020204" pitchFamily="34" charset="0"/>
                <a:ea typeface="Calibri"/>
                <a:cs typeface="Calibri"/>
                <a:sym typeface="Calibri"/>
              </a:rPr>
              <a:t> </a:t>
            </a:r>
            <a:r>
              <a:rPr lang="en-US" b="1" dirty="0" err="1">
                <a:solidFill>
                  <a:schemeClr val="bg1"/>
                </a:solidFill>
                <a:latin typeface="Century Gothic" panose="020B0502020202020204" pitchFamily="34" charset="0"/>
                <a:ea typeface="Calibri"/>
                <a:cs typeface="Calibri"/>
                <a:sym typeface="Calibri"/>
              </a:rPr>
              <a:t>ke</a:t>
            </a:r>
            <a:r>
              <a:rPr lang="en-US" b="1" dirty="0">
                <a:solidFill>
                  <a:schemeClr val="bg1"/>
                </a:solidFill>
                <a:latin typeface="Century Gothic" panose="020B0502020202020204" pitchFamily="34" charset="0"/>
                <a:ea typeface="Calibri"/>
                <a:cs typeface="Calibri"/>
                <a:sym typeface="Calibri"/>
              </a:rPr>
              <a:t> Kementerian </a:t>
            </a:r>
            <a:r>
              <a:rPr lang="en-US" b="1" dirty="0" err="1">
                <a:solidFill>
                  <a:schemeClr val="bg1"/>
                </a:solidFill>
                <a:latin typeface="Century Gothic" panose="020B0502020202020204" pitchFamily="34" charset="0"/>
                <a:ea typeface="Calibri"/>
                <a:cs typeface="Calibri"/>
                <a:sym typeface="Calibri"/>
              </a:rPr>
              <a:t>Sekretariat</a:t>
            </a:r>
            <a:r>
              <a:rPr lang="en-US" b="1" dirty="0">
                <a:solidFill>
                  <a:schemeClr val="bg1"/>
                </a:solidFill>
                <a:latin typeface="Century Gothic" panose="020B0502020202020204" pitchFamily="34" charset="0"/>
                <a:ea typeface="Calibri"/>
                <a:cs typeface="Calibri"/>
                <a:sym typeface="Calibri"/>
              </a:rPr>
              <a:t> Negara</a:t>
            </a:r>
            <a:endParaRPr sz="1400" b="1" dirty="0">
              <a:solidFill>
                <a:schemeClr val="bg1"/>
              </a:solidFill>
              <a:latin typeface="Century Gothic" panose="020B0502020202020204" pitchFamily="34" charset="0"/>
            </a:endParaRPr>
          </a:p>
        </p:txBody>
      </p:sp>
      <p:sp>
        <p:nvSpPr>
          <p:cNvPr id="63" name="Google Shape;401;p10">
            <a:extLst>
              <a:ext uri="{FF2B5EF4-FFF2-40B4-BE49-F238E27FC236}">
                <a16:creationId xmlns:a16="http://schemas.microsoft.com/office/drawing/2014/main" id="{1C0C2E6E-849D-4179-B8B7-E3FF0EFF55E0}"/>
              </a:ext>
            </a:extLst>
          </p:cNvPr>
          <p:cNvSpPr/>
          <p:nvPr/>
        </p:nvSpPr>
        <p:spPr>
          <a:xfrm>
            <a:off x="5858483" y="3341076"/>
            <a:ext cx="577486" cy="422497"/>
          </a:xfrm>
          <a:prstGeom prst="rightArrow">
            <a:avLst>
              <a:gd name="adj1" fmla="val 50000"/>
              <a:gd name="adj2" fmla="val 50000"/>
            </a:avLst>
          </a:prstGeom>
          <a:solidFill>
            <a:schemeClr val="tx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 name="Group 20">
            <a:extLst>
              <a:ext uri="{FF2B5EF4-FFF2-40B4-BE49-F238E27FC236}">
                <a16:creationId xmlns:a16="http://schemas.microsoft.com/office/drawing/2014/main" id="{563E56E7-855F-4194-A0DB-F4ECBFA59ED1}"/>
              </a:ext>
            </a:extLst>
          </p:cNvPr>
          <p:cNvGrpSpPr/>
          <p:nvPr/>
        </p:nvGrpSpPr>
        <p:grpSpPr>
          <a:xfrm>
            <a:off x="85505" y="60990"/>
            <a:ext cx="975437" cy="947540"/>
            <a:chOff x="199805" y="99090"/>
            <a:chExt cx="975437" cy="947540"/>
          </a:xfrm>
        </p:grpSpPr>
        <p:sp>
          <p:nvSpPr>
            <p:cNvPr id="22" name="Flowchart: Connector 21">
              <a:extLst>
                <a:ext uri="{FF2B5EF4-FFF2-40B4-BE49-F238E27FC236}">
                  <a16:creationId xmlns:a16="http://schemas.microsoft.com/office/drawing/2014/main" id="{BD8751BB-9539-4B0D-B839-FDD798DBFECC}"/>
                </a:ext>
              </a:extLst>
            </p:cNvPr>
            <p:cNvSpPr/>
            <p:nvPr/>
          </p:nvSpPr>
          <p:spPr>
            <a:xfrm>
              <a:off x="199805" y="99090"/>
              <a:ext cx="975437" cy="94754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ject 4">
              <a:extLst>
                <a:ext uri="{FF2B5EF4-FFF2-40B4-BE49-F238E27FC236}">
                  <a16:creationId xmlns:a16="http://schemas.microsoft.com/office/drawing/2014/main" id="{33FC1E30-6C85-4F69-A48E-EFAEEA9D28AE}"/>
                </a:ext>
              </a:extLst>
            </p:cNvPr>
            <p:cNvSpPr/>
            <p:nvPr/>
          </p:nvSpPr>
          <p:spPr>
            <a:xfrm>
              <a:off x="306684" y="235660"/>
              <a:ext cx="674914" cy="654862"/>
            </a:xfrm>
            <a:prstGeom prst="rect">
              <a:avLst/>
            </a:prstGeom>
            <a:blipFill>
              <a:blip r:embed="rId6" cstate="print"/>
              <a:stretch>
                <a:fillRect/>
              </a:stretch>
            </a:blipFill>
          </p:spPr>
          <p:txBody>
            <a:bodyPr wrap="square" lIns="0" tIns="0" rIns="0" bIns="0" rtlCol="0">
              <a:noAutofit/>
            </a:bodyPr>
            <a:lstStyle/>
            <a:p>
              <a:endParaRPr/>
            </a:p>
          </p:txBody>
        </p:sp>
      </p:grpSp>
      <p:grpSp>
        <p:nvGrpSpPr>
          <p:cNvPr id="24" name="Group 23">
            <a:extLst>
              <a:ext uri="{FF2B5EF4-FFF2-40B4-BE49-F238E27FC236}">
                <a16:creationId xmlns:a16="http://schemas.microsoft.com/office/drawing/2014/main" id="{B95287E9-7591-4412-8936-A0A76F7F73D7}"/>
              </a:ext>
            </a:extLst>
          </p:cNvPr>
          <p:cNvGrpSpPr/>
          <p:nvPr/>
        </p:nvGrpSpPr>
        <p:grpSpPr>
          <a:xfrm>
            <a:off x="9936190" y="118140"/>
            <a:ext cx="2173141" cy="882393"/>
            <a:chOff x="9840940" y="99090"/>
            <a:chExt cx="2173141" cy="882393"/>
          </a:xfrm>
        </p:grpSpPr>
        <p:sp>
          <p:nvSpPr>
            <p:cNvPr id="25" name="Rectangle: Rounded Corners 24">
              <a:extLst>
                <a:ext uri="{FF2B5EF4-FFF2-40B4-BE49-F238E27FC236}">
                  <a16:creationId xmlns:a16="http://schemas.microsoft.com/office/drawing/2014/main" id="{A984E1D1-DBC2-4C79-9F17-8B32CDE667B6}"/>
                </a:ext>
              </a:extLst>
            </p:cNvPr>
            <p:cNvSpPr/>
            <p:nvPr/>
          </p:nvSpPr>
          <p:spPr>
            <a:xfrm>
              <a:off x="9840940" y="99090"/>
              <a:ext cx="2173141" cy="8823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D084F4C4-D94A-4423-A86C-A51AD3074C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5177" y="285617"/>
              <a:ext cx="445195" cy="479327"/>
            </a:xfrm>
            <a:prstGeom prst="rect">
              <a:avLst/>
            </a:prstGeom>
          </p:spPr>
        </p:pic>
        <p:pic>
          <p:nvPicPr>
            <p:cNvPr id="27" name="Picture 26">
              <a:extLst>
                <a:ext uri="{FF2B5EF4-FFF2-40B4-BE49-F238E27FC236}">
                  <a16:creationId xmlns:a16="http://schemas.microsoft.com/office/drawing/2014/main" id="{C3D1EFC0-6671-4DC6-967B-39D594BE4651}"/>
                </a:ext>
              </a:extLst>
            </p:cNvPr>
            <p:cNvPicPr>
              <a:picLocks noChangeAspect="1"/>
            </p:cNvPicPr>
            <p:nvPr/>
          </p:nvPicPr>
          <p:blipFill>
            <a:blip r:embed="rId8" cstate="print"/>
            <a:stretch>
              <a:fillRect/>
            </a:stretch>
          </p:blipFill>
          <p:spPr>
            <a:xfrm>
              <a:off x="10729725" y="298398"/>
              <a:ext cx="458124" cy="483779"/>
            </a:xfrm>
            <a:prstGeom prst="rect">
              <a:avLst/>
            </a:prstGeom>
          </p:spPr>
        </p:pic>
        <p:pic>
          <p:nvPicPr>
            <p:cNvPr id="28" name="Picture 2" descr="C:\Users\DELL\Downloads\G20 Indonesia 2022.png">
              <a:extLst>
                <a:ext uri="{FF2B5EF4-FFF2-40B4-BE49-F238E27FC236}">
                  <a16:creationId xmlns:a16="http://schemas.microsoft.com/office/drawing/2014/main" id="{6A078763-C805-4132-8376-0FB0B40CF758}"/>
                </a:ext>
              </a:extLst>
            </p:cNvPr>
            <p:cNvPicPr>
              <a:picLocks noChangeAspect="1" noChangeArrowheads="1"/>
            </p:cNvPicPr>
            <p:nvPr/>
          </p:nvPicPr>
          <p:blipFill>
            <a:blip r:embed="rId9" cstate="print"/>
            <a:srcRect/>
            <a:stretch>
              <a:fillRect/>
            </a:stretch>
          </p:blipFill>
          <p:spPr bwMode="auto">
            <a:xfrm>
              <a:off x="9870186" y="188973"/>
              <a:ext cx="975437" cy="731363"/>
            </a:xfrm>
            <a:prstGeom prst="rect">
              <a:avLst/>
            </a:prstGeom>
            <a:noFill/>
          </p:spPr>
        </p:pic>
      </p:grpSp>
    </p:spTree>
    <p:extLst>
      <p:ext uri="{BB962C8B-B14F-4D97-AF65-F5344CB8AC3E}">
        <p14:creationId xmlns:p14="http://schemas.microsoft.com/office/powerpoint/2010/main" val="92178725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2" presetClass="entr" presetSubtype="8"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0-#ppt_w/2"/>
                                          </p:val>
                                        </p:tav>
                                        <p:tav tm="100000">
                                          <p:val>
                                            <p:strVal val="#ppt_x"/>
                                          </p:val>
                                        </p:tav>
                                      </p:tavLst>
                                    </p:anim>
                                    <p:anim calcmode="lin" valueType="num">
                                      <p:cBhvr additive="base">
                                        <p:cTn id="15" dur="500" fill="hold"/>
                                        <p:tgtEl>
                                          <p:spTgt spid="5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additive="base">
                                        <p:cTn id="18" dur="500" fill="hold"/>
                                        <p:tgtEl>
                                          <p:spTgt spid="63"/>
                                        </p:tgtEl>
                                        <p:attrNameLst>
                                          <p:attrName>ppt_x</p:attrName>
                                        </p:attrNameLst>
                                      </p:cBhvr>
                                      <p:tavLst>
                                        <p:tav tm="0">
                                          <p:val>
                                            <p:strVal val="0-#ppt_w/2"/>
                                          </p:val>
                                        </p:tav>
                                        <p:tav tm="100000">
                                          <p:val>
                                            <p:strVal val="#ppt_x"/>
                                          </p:val>
                                        </p:tav>
                                      </p:tavLst>
                                    </p:anim>
                                    <p:anim calcmode="lin" valueType="num">
                                      <p:cBhvr additive="base">
                                        <p:cTn id="19" dur="500" fill="hold"/>
                                        <p:tgtEl>
                                          <p:spTgt spid="63"/>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0-#ppt_w/2"/>
                                          </p:val>
                                        </p:tav>
                                        <p:tav tm="100000">
                                          <p:val>
                                            <p:strVal val="#ppt_x"/>
                                          </p:val>
                                        </p:tav>
                                      </p:tavLst>
                                    </p:anim>
                                    <p:anim calcmode="lin" valueType="num">
                                      <p:cBhvr additive="base">
                                        <p:cTn id="23" dur="500" fill="hold"/>
                                        <p:tgtEl>
                                          <p:spTgt spid="58"/>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additive="base">
                                        <p:cTn id="26" dur="500" fill="hold"/>
                                        <p:tgtEl>
                                          <p:spTgt spid="62"/>
                                        </p:tgtEl>
                                        <p:attrNameLst>
                                          <p:attrName>ppt_x</p:attrName>
                                        </p:attrNameLst>
                                      </p:cBhvr>
                                      <p:tavLst>
                                        <p:tav tm="0">
                                          <p:val>
                                            <p:strVal val="#ppt_x"/>
                                          </p:val>
                                        </p:tav>
                                        <p:tav tm="100000">
                                          <p:val>
                                            <p:strVal val="#ppt_x"/>
                                          </p:val>
                                        </p:tav>
                                      </p:tavLst>
                                    </p:anim>
                                    <p:anim calcmode="lin" valueType="num">
                                      <p:cBhvr additive="base">
                                        <p:cTn id="2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62" grpId="0" animBg="1"/>
      <p:bldP spid="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ight Brace 74"/>
          <p:cNvSpPr/>
          <p:nvPr/>
        </p:nvSpPr>
        <p:spPr>
          <a:xfrm rot="5400000">
            <a:off x="3250806" y="2811188"/>
            <a:ext cx="296500" cy="3875504"/>
          </a:xfrm>
          <a:prstGeom prst="rightBrace">
            <a:avLst>
              <a:gd name="adj1" fmla="val 8333"/>
              <a:gd name="adj2" fmla="val 49155"/>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65" b="0" i="0" u="none" strike="noStrike" kern="1200" cap="none" spc="0" normalizeH="0" baseline="0" noProof="0">
              <a:ln>
                <a:noFill/>
              </a:ln>
              <a:solidFill>
                <a:prstClr val="black"/>
              </a:solidFill>
              <a:effectLst/>
              <a:uLnTx/>
              <a:uFillTx/>
              <a:latin typeface="Gill Sans Nova"/>
              <a:ea typeface="+mn-ea"/>
              <a:cs typeface="+mn-cs"/>
            </a:endParaRPr>
          </a:p>
        </p:txBody>
      </p:sp>
      <p:grpSp>
        <p:nvGrpSpPr>
          <p:cNvPr id="102" name="Group 101">
            <a:extLst>
              <a:ext uri="{FF2B5EF4-FFF2-40B4-BE49-F238E27FC236}">
                <a16:creationId xmlns:a16="http://schemas.microsoft.com/office/drawing/2014/main" id="{788B0B1F-4B5B-EEFC-C10A-03B3D88BD87D}"/>
              </a:ext>
            </a:extLst>
          </p:cNvPr>
          <p:cNvGrpSpPr/>
          <p:nvPr/>
        </p:nvGrpSpPr>
        <p:grpSpPr>
          <a:xfrm>
            <a:off x="392038" y="791265"/>
            <a:ext cx="11400157" cy="5561225"/>
            <a:chOff x="392038" y="791265"/>
            <a:chExt cx="11400157" cy="5561225"/>
          </a:xfrm>
        </p:grpSpPr>
        <p:grpSp>
          <p:nvGrpSpPr>
            <p:cNvPr id="2" name="Group 21"/>
            <p:cNvGrpSpPr/>
            <p:nvPr/>
          </p:nvGrpSpPr>
          <p:grpSpPr>
            <a:xfrm>
              <a:off x="418238" y="791265"/>
              <a:ext cx="11373957" cy="3881121"/>
              <a:chOff x="260586" y="839788"/>
              <a:chExt cx="8530468" cy="2895941"/>
            </a:xfrm>
          </p:grpSpPr>
          <p:grpSp>
            <p:nvGrpSpPr>
              <p:cNvPr id="3" name="Group 27"/>
              <p:cNvGrpSpPr/>
              <p:nvPr/>
            </p:nvGrpSpPr>
            <p:grpSpPr>
              <a:xfrm>
                <a:off x="260586" y="1306196"/>
                <a:ext cx="8530468" cy="2429533"/>
                <a:chOff x="1349840" y="1306378"/>
                <a:chExt cx="6291185" cy="2437731"/>
              </a:xfrm>
            </p:grpSpPr>
            <p:sp>
              <p:nvSpPr>
                <p:cNvPr id="35" name="Rectangle 34"/>
                <p:cNvSpPr/>
                <p:nvPr/>
              </p:nvSpPr>
              <p:spPr>
                <a:xfrm>
                  <a:off x="1403159" y="1557993"/>
                  <a:ext cx="3232084" cy="264141"/>
                </a:xfrm>
                <a:prstGeom prst="rect">
                  <a:avLst/>
                </a:prstGeom>
                <a:solidFill>
                  <a:srgbClr val="E3A6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5" b="0" i="0" u="none" strike="noStrike" kern="1200" cap="none" spc="0" normalizeH="0" baseline="0" noProof="1">
                    <a:ln>
                      <a:noFill/>
                    </a:ln>
                    <a:solidFill>
                      <a:prstClr val="black"/>
                    </a:solidFill>
                    <a:effectLst/>
                    <a:uLnTx/>
                    <a:uFillTx/>
                    <a:latin typeface="Gill Sans Nova"/>
                    <a:ea typeface="+mn-ea"/>
                    <a:cs typeface="+mn-cs"/>
                  </a:endParaRPr>
                </a:p>
              </p:txBody>
            </p:sp>
            <p:sp>
              <p:nvSpPr>
                <p:cNvPr id="36" name="Parallelogram 35"/>
                <p:cNvSpPr/>
                <p:nvPr/>
              </p:nvSpPr>
              <p:spPr>
                <a:xfrm>
                  <a:off x="1359278" y="1557993"/>
                  <a:ext cx="457178" cy="264141"/>
                </a:xfrm>
                <a:prstGeom prst="parallelogram">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sp>
              <p:nvSpPr>
                <p:cNvPr id="37" name="Rectangle 36"/>
                <p:cNvSpPr/>
                <p:nvPr/>
              </p:nvSpPr>
              <p:spPr>
                <a:xfrm>
                  <a:off x="1359277" y="1557993"/>
                  <a:ext cx="281709" cy="264141"/>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5" b="0" i="0" u="none" strike="noStrike" kern="1200" cap="none" spc="0" normalizeH="0" baseline="0" noProof="1">
                    <a:ln>
                      <a:noFill/>
                    </a:ln>
                    <a:solidFill>
                      <a:prstClr val="black"/>
                    </a:solidFill>
                    <a:effectLst/>
                    <a:uLnTx/>
                    <a:uFillTx/>
                    <a:latin typeface="Gill Sans Nova"/>
                    <a:ea typeface="+mn-ea"/>
                    <a:cs typeface="+mn-cs"/>
                  </a:endParaRPr>
                </a:p>
              </p:txBody>
            </p:sp>
            <p:sp>
              <p:nvSpPr>
                <p:cNvPr id="38" name="Rectangle 37"/>
                <p:cNvSpPr/>
                <p:nvPr/>
              </p:nvSpPr>
              <p:spPr>
                <a:xfrm>
                  <a:off x="4869272" y="1557993"/>
                  <a:ext cx="2761558" cy="264141"/>
                </a:xfrm>
                <a:prstGeom prst="rect">
                  <a:avLst/>
                </a:prstGeom>
                <a:solidFill>
                  <a:srgbClr val="FFC6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5" b="0" i="0" u="none" strike="noStrike" kern="1200" cap="none" spc="0" normalizeH="0" baseline="0" noProof="1">
                    <a:ln>
                      <a:noFill/>
                    </a:ln>
                    <a:solidFill>
                      <a:prstClr val="black"/>
                    </a:solidFill>
                    <a:effectLst/>
                    <a:uLnTx/>
                    <a:uFillTx/>
                    <a:latin typeface="Gill Sans Nova"/>
                    <a:ea typeface="+mn-ea"/>
                    <a:cs typeface="+mn-cs"/>
                  </a:endParaRPr>
                </a:p>
              </p:txBody>
            </p:sp>
            <p:sp>
              <p:nvSpPr>
                <p:cNvPr id="39" name="Parallelogram 38"/>
                <p:cNvSpPr/>
                <p:nvPr/>
              </p:nvSpPr>
              <p:spPr>
                <a:xfrm>
                  <a:off x="4693186" y="1557993"/>
                  <a:ext cx="457178" cy="264141"/>
                </a:xfrm>
                <a:prstGeom prst="parallelogram">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sp>
              <p:nvSpPr>
                <p:cNvPr id="40" name="Rectangle 39"/>
                <p:cNvSpPr/>
                <p:nvPr/>
              </p:nvSpPr>
              <p:spPr>
                <a:xfrm>
                  <a:off x="4693186" y="1557993"/>
                  <a:ext cx="281709" cy="264141"/>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5" b="0" i="0" u="none" strike="noStrike" kern="1200" cap="none" spc="0" normalizeH="0" baseline="0" noProof="1">
                    <a:ln>
                      <a:noFill/>
                    </a:ln>
                    <a:solidFill>
                      <a:prstClr val="black"/>
                    </a:solidFill>
                    <a:effectLst/>
                    <a:uLnTx/>
                    <a:uFillTx/>
                    <a:latin typeface="Gill Sans Nova"/>
                    <a:ea typeface="+mn-ea"/>
                    <a:cs typeface="+mn-cs"/>
                  </a:endParaRPr>
                </a:p>
              </p:txBody>
            </p:sp>
            <p:sp>
              <p:nvSpPr>
                <p:cNvPr id="41" name="Rectangle 40"/>
                <p:cNvSpPr/>
                <p:nvPr/>
              </p:nvSpPr>
              <p:spPr>
                <a:xfrm>
                  <a:off x="1705637" y="1574733"/>
                  <a:ext cx="2627128" cy="224970"/>
                </a:xfrm>
                <a:prstGeom prst="rect">
                  <a:avLst/>
                </a:prstGeom>
              </p:spPr>
              <p:txBody>
                <a:bodyPr wrap="square" lIns="91397" tIns="45699" rIns="91397" bIns="45699">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335" b="1" i="0" u="none" strike="noStrike" kern="1200" cap="none" spc="0" normalizeH="0" baseline="0" noProof="1">
                      <a:ln>
                        <a:noFill/>
                      </a:ln>
                      <a:solidFill>
                        <a:prstClr val="black">
                          <a:lumMod val="85000"/>
                          <a:lumOff val="15000"/>
                        </a:prstClr>
                      </a:solidFill>
                      <a:effectLst/>
                      <a:uLnTx/>
                      <a:uFillTx/>
                      <a:latin typeface="Arial" panose="020B0604020202020204"/>
                      <a:ea typeface="+mn-ea"/>
                      <a:cs typeface="Arial" panose="020B0604020202020204"/>
                    </a:rPr>
                    <a:t>Legalisasi Aset 4.5 Juta Ha</a:t>
                  </a:r>
                </a:p>
              </p:txBody>
            </p:sp>
            <p:sp>
              <p:nvSpPr>
                <p:cNvPr id="42" name="Rectangle 41"/>
                <p:cNvSpPr/>
                <p:nvPr/>
              </p:nvSpPr>
              <p:spPr>
                <a:xfrm>
                  <a:off x="5050700" y="1578235"/>
                  <a:ext cx="2448760" cy="224970"/>
                </a:xfrm>
                <a:prstGeom prst="rect">
                  <a:avLst/>
                </a:prstGeom>
              </p:spPr>
              <p:txBody>
                <a:bodyPr wrap="square" lIns="91397" tIns="45699" rIns="91397" bIns="45699">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335" b="1" i="0" u="none" strike="noStrike" kern="1200" cap="none" spc="0" normalizeH="0" baseline="0" noProof="1">
                      <a:ln>
                        <a:noFill/>
                      </a:ln>
                      <a:solidFill>
                        <a:prstClr val="black">
                          <a:lumMod val="85000"/>
                          <a:lumOff val="15000"/>
                        </a:prstClr>
                      </a:solidFill>
                      <a:effectLst/>
                      <a:uLnTx/>
                      <a:uFillTx/>
                      <a:latin typeface="Arial" panose="020B0604020202020204"/>
                      <a:ea typeface="+mn-ea"/>
                      <a:cs typeface="Arial" panose="020B0604020202020204"/>
                    </a:rPr>
                    <a:t>Redistribusi Tanah 4.5 Juta Ha</a:t>
                  </a:r>
                </a:p>
              </p:txBody>
            </p:sp>
            <p:sp>
              <p:nvSpPr>
                <p:cNvPr id="43" name="TextBox 42"/>
                <p:cNvSpPr txBox="1"/>
                <p:nvPr/>
              </p:nvSpPr>
              <p:spPr>
                <a:xfrm>
                  <a:off x="1359676" y="1569375"/>
                  <a:ext cx="392020" cy="222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5" b="0" i="0" u="none" strike="noStrike" kern="1200" cap="none" spc="0" normalizeH="0" baseline="0" noProof="0">
                      <a:ln>
                        <a:noFill/>
                      </a:ln>
                      <a:solidFill>
                        <a:prstClr val="white"/>
                      </a:solidFill>
                      <a:effectLst/>
                      <a:uLnTx/>
                      <a:uFillTx/>
                      <a:latin typeface="Gill Sans Nova"/>
                      <a:ea typeface="+mn-ea"/>
                      <a:cs typeface="+mn-cs"/>
                    </a:rPr>
                    <a:t>01</a:t>
                  </a:r>
                </a:p>
              </p:txBody>
            </p:sp>
            <p:sp>
              <p:nvSpPr>
                <p:cNvPr id="44" name="TextBox 43"/>
                <p:cNvSpPr txBox="1"/>
                <p:nvPr/>
              </p:nvSpPr>
              <p:spPr>
                <a:xfrm>
                  <a:off x="4712598" y="1569375"/>
                  <a:ext cx="392020" cy="222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5" b="0" i="0" u="none" strike="noStrike" kern="1200" cap="none" spc="0" normalizeH="0" baseline="0" noProof="0">
                      <a:ln>
                        <a:noFill/>
                      </a:ln>
                      <a:solidFill>
                        <a:prstClr val="white"/>
                      </a:solidFill>
                      <a:effectLst/>
                      <a:uLnTx/>
                      <a:uFillTx/>
                      <a:latin typeface="Gill Sans Nova"/>
                      <a:ea typeface="+mn-ea"/>
                      <a:cs typeface="+mn-cs"/>
                    </a:rPr>
                    <a:t>02</a:t>
                  </a:r>
                </a:p>
              </p:txBody>
            </p:sp>
            <p:sp>
              <p:nvSpPr>
                <p:cNvPr id="45" name="Rectangle 44"/>
                <p:cNvSpPr/>
                <p:nvPr/>
              </p:nvSpPr>
              <p:spPr>
                <a:xfrm>
                  <a:off x="1359676" y="1320277"/>
                  <a:ext cx="6271153" cy="195320"/>
                </a:xfrm>
                <a:prstGeom prst="rect">
                  <a:avLst/>
                </a:prstGeom>
                <a:solidFill>
                  <a:srgbClr val="E3A6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5" b="0" i="0" u="none" strike="noStrike" kern="1200" cap="none" spc="0" normalizeH="0" baseline="0" noProof="1">
                    <a:ln>
                      <a:noFill/>
                    </a:ln>
                    <a:solidFill>
                      <a:prstClr val="black"/>
                    </a:solidFill>
                    <a:effectLst/>
                    <a:uLnTx/>
                    <a:uFillTx/>
                    <a:latin typeface="Gill Sans Nova"/>
                    <a:ea typeface="+mn-ea"/>
                    <a:cs typeface="+mn-cs"/>
                  </a:endParaRPr>
                </a:p>
              </p:txBody>
            </p:sp>
            <p:sp>
              <p:nvSpPr>
                <p:cNvPr id="46" name="Rectangle 45"/>
                <p:cNvSpPr/>
                <p:nvPr/>
              </p:nvSpPr>
              <p:spPr>
                <a:xfrm>
                  <a:off x="2746898" y="1306378"/>
                  <a:ext cx="3496708" cy="224970"/>
                </a:xfrm>
                <a:prstGeom prst="rect">
                  <a:avLst/>
                </a:prstGeom>
              </p:spPr>
              <p:txBody>
                <a:bodyPr wrap="square" lIns="91397" tIns="45699" rIns="91397" bIns="45699">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335"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Tanah </a:t>
                  </a:r>
                  <a:r>
                    <a:rPr kumimoji="0" lang="en-US" sz="1335" b="1"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a:rPr>
                    <a:t>Obyek</a:t>
                  </a:r>
                  <a:r>
                    <a:rPr kumimoji="0" lang="en-US" sz="1335"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lang="en-US" sz="1335" b="1"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a:rPr>
                    <a:t>Reforma</a:t>
                  </a:r>
                  <a:r>
                    <a:rPr kumimoji="0" lang="en-US" sz="1335"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lang="en-US" sz="1335" b="1"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a:rPr>
                    <a:t>Agraria</a:t>
                  </a:r>
                  <a:endParaRPr kumimoji="0" lang="en-US" sz="1335" b="1" i="0" u="none" strike="noStrike" kern="1200" cap="none" spc="0" normalizeH="0" baseline="0" noProof="1">
                    <a:ln>
                      <a:noFill/>
                    </a:ln>
                    <a:solidFill>
                      <a:prstClr val="black">
                        <a:lumMod val="85000"/>
                        <a:lumOff val="15000"/>
                      </a:prstClr>
                    </a:solidFill>
                    <a:effectLst/>
                    <a:uLnTx/>
                    <a:uFillTx/>
                    <a:latin typeface="Arial" panose="020B0604020202020204"/>
                    <a:ea typeface="+mn-ea"/>
                    <a:cs typeface="Arial" panose="020B0604020202020204"/>
                  </a:endParaRPr>
                </a:p>
              </p:txBody>
            </p:sp>
            <p:sp>
              <p:nvSpPr>
                <p:cNvPr id="47" name="Rectangle 46"/>
                <p:cNvSpPr/>
                <p:nvPr/>
              </p:nvSpPr>
              <p:spPr>
                <a:xfrm>
                  <a:off x="3004369" y="1871034"/>
                  <a:ext cx="1613416" cy="1119583"/>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48" name="Rectangle 47"/>
                <p:cNvSpPr/>
                <p:nvPr/>
              </p:nvSpPr>
              <p:spPr>
                <a:xfrm>
                  <a:off x="4685564" y="1858911"/>
                  <a:ext cx="1406002" cy="111775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49" name="Rectangle 48"/>
                <p:cNvSpPr/>
                <p:nvPr/>
              </p:nvSpPr>
              <p:spPr>
                <a:xfrm>
                  <a:off x="6112951" y="1863918"/>
                  <a:ext cx="1498361" cy="112955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50" name="Rectangle 49"/>
                <p:cNvSpPr/>
                <p:nvPr/>
              </p:nvSpPr>
              <p:spPr>
                <a:xfrm>
                  <a:off x="1349840" y="1875720"/>
                  <a:ext cx="1620957" cy="111775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51" name="TextBox 50"/>
                <p:cNvSpPr txBox="1"/>
                <p:nvPr/>
              </p:nvSpPr>
              <p:spPr>
                <a:xfrm>
                  <a:off x="1349842" y="2026661"/>
                  <a:ext cx="1628579" cy="801359"/>
                </a:xfrm>
                <a:prstGeom prst="rect">
                  <a:avLst/>
                </a:prstGeom>
                <a:noFill/>
              </p:spPr>
              <p:txBody>
                <a:bodyPr wrap="square" lIns="107263" tIns="53629" rIns="107263" bIns="53629"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D" altLang="zh-CN" sz="1335"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Tanah </a:t>
                  </a:r>
                  <a:r>
                    <a:rPr kumimoji="0" lang="en-ID" altLang="zh-CN" sz="1335" b="1" i="0" u="none" strike="noStrike" kern="1200" cap="none" spc="0" normalizeH="0" baseline="0" noProof="0" dirty="0" err="1">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Transmigrasi</a:t>
                  </a:r>
                  <a:endParaRPr kumimoji="0" lang="en-US" altLang="id-ID"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id-ID" sz="1335"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Sertipikasi</a:t>
                  </a:r>
                  <a:r>
                    <a:rPr kumimoji="0" lang="en-US" altLang="id-ID" sz="1335"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altLang="id-ID" sz="1335"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Hak</a:t>
                  </a:r>
                  <a:r>
                    <a:rPr kumimoji="0" lang="en-US" altLang="id-ID" sz="1335"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Milik Tanah </a:t>
                  </a:r>
                  <a:r>
                    <a:rPr kumimoji="0" lang="en-US" altLang="id-ID" sz="1335"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Transmigrasi</a:t>
                  </a:r>
                  <a:r>
                    <a:rPr kumimoji="0" lang="en-US" altLang="id-ID" sz="1335"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id-ID" sz="1335"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Target: 0.6 Juta </a:t>
                  </a:r>
                  <a:r>
                    <a:rPr kumimoji="0" lang="en-US" altLang="id-ID" sz="1335"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Hektar</a:t>
                  </a:r>
                  <a:endParaRPr kumimoji="0" lang="en-US" altLang="id-ID" sz="1335"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52" name="TextBox 51"/>
                <p:cNvSpPr txBox="1"/>
                <p:nvPr/>
              </p:nvSpPr>
              <p:spPr>
                <a:xfrm>
                  <a:off x="3008919" y="2033779"/>
                  <a:ext cx="1614005" cy="985651"/>
                </a:xfrm>
                <a:prstGeom prst="rect">
                  <a:avLst/>
                </a:prstGeom>
                <a:noFill/>
              </p:spPr>
              <p:txBody>
                <a:bodyPr wrap="square" lIns="107263" tIns="53629" rIns="107263" bIns="53629"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id-ID" sz="1335"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Pendaftaran</a:t>
                  </a:r>
                  <a:r>
                    <a:rPr kumimoji="0" lang="en-US" altLang="id-ID"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Tanah/PTSL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Pensertipikatan tanah masyarakat secara sistematis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Target 3.9 Juta Ha</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53" name="TextBox 52"/>
                <p:cNvSpPr txBox="1"/>
                <p:nvPr/>
              </p:nvSpPr>
              <p:spPr>
                <a:xfrm>
                  <a:off x="4605255" y="1855829"/>
                  <a:ext cx="1544352" cy="1169944"/>
                </a:xfrm>
                <a:prstGeom prst="rect">
                  <a:avLst/>
                </a:prstGeom>
                <a:noFill/>
              </p:spPr>
              <p:txBody>
                <a:bodyPr wrap="square" lIns="107263" tIns="53629" rIns="107263" bIns="53629"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id-ID"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Ex-HGU, Tanah </a:t>
                  </a:r>
                  <a:r>
                    <a:rPr kumimoji="0" lang="en-US" altLang="id-ID" sz="1335"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Terlantar</a:t>
                  </a:r>
                  <a:endParaRPr kumimoji="0" lang="en-US" altLang="id-ID"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id-ID"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&amp; Tanah Negara </a:t>
                  </a:r>
                  <a:r>
                    <a:rPr kumimoji="0" lang="en-US" altLang="id-ID" sz="1335"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Lainnya</a:t>
                  </a:r>
                  <a:endParaRPr kumimoji="0" lang="en-US" altLang="id-ID"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Redistribusi Tanah Negara dari HGU habis tidak diperpanjang, tanah terlantar dan TN lainnya</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Target 0.4 Juta Ha</a:t>
                  </a:r>
                </a:p>
              </p:txBody>
            </p:sp>
            <p:sp>
              <p:nvSpPr>
                <p:cNvPr id="54" name="TextBox 53"/>
                <p:cNvSpPr txBox="1"/>
                <p:nvPr/>
              </p:nvSpPr>
              <p:spPr>
                <a:xfrm>
                  <a:off x="6091566" y="1830827"/>
                  <a:ext cx="1498361" cy="1152807"/>
                </a:xfrm>
                <a:prstGeom prst="rect">
                  <a:avLst/>
                </a:prstGeom>
                <a:noFill/>
              </p:spPr>
              <p:txBody>
                <a:bodyPr wrap="square" lIns="107263" tIns="53629" rIns="107263" bIns="53629"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Pelepasan Kawasan Hutan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Pelepasan Kawasan hutan untuk TORA Target 4.1 Juta 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Sudah menjadi APL: 1.665.474 ha</a:t>
                  </a:r>
                </a:p>
                <a:p>
                  <a:pPr marL="111125" marR="0" lvl="0" indent="-111125" algn="l" defTabSz="914400" rtl="0" eaLnBrk="1" fontAlgn="auto" latinLnBrk="0" hangingPunct="1">
                    <a:lnSpc>
                      <a:spcPct val="100000"/>
                    </a:lnSpc>
                    <a:spcBef>
                      <a:spcPts val="0"/>
                    </a:spcBef>
                    <a:spcAft>
                      <a:spcPts val="0"/>
                    </a:spcAft>
                    <a:buClrTx/>
                    <a:buSzTx/>
                    <a:buFont typeface="+mj-lt"/>
                    <a:buAutoNum type="alphaLcPeriod"/>
                    <a:tabLst/>
                    <a:defRPr/>
                  </a:pPr>
                  <a:r>
                    <a:rPr kumimoji="0" lang="es-ES" sz="11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Sudah Sertipikat: 351.367,08 ha</a:t>
                  </a:r>
                </a:p>
                <a:p>
                  <a:pPr marL="111125" marR="0" lvl="0" indent="-111125" algn="l" defTabSz="914400" rtl="0" eaLnBrk="1" fontAlgn="auto" latinLnBrk="0" hangingPunct="1">
                    <a:lnSpc>
                      <a:spcPct val="100000"/>
                    </a:lnSpc>
                    <a:spcBef>
                      <a:spcPts val="0"/>
                    </a:spcBef>
                    <a:spcAft>
                      <a:spcPts val="0"/>
                    </a:spcAft>
                    <a:buClrTx/>
                    <a:buSzTx/>
                    <a:buFont typeface="+mj-lt"/>
                    <a:buAutoNum type="alphaLcPeriod"/>
                    <a:tabLst/>
                    <a:defRPr/>
                  </a:pPr>
                  <a:r>
                    <a:rPr kumimoji="0" lang="es-ES" sz="11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Potensi Objek Redis: 572.777,73 ha</a:t>
                  </a:r>
                </a:p>
                <a:p>
                  <a:pPr marL="111125" marR="0" lvl="0" indent="-111125" algn="l" defTabSz="914400" rtl="0" eaLnBrk="1" fontAlgn="auto" latinLnBrk="0" hangingPunct="1">
                    <a:lnSpc>
                      <a:spcPct val="100000"/>
                    </a:lnSpc>
                    <a:spcBef>
                      <a:spcPts val="0"/>
                    </a:spcBef>
                    <a:spcAft>
                      <a:spcPts val="0"/>
                    </a:spcAft>
                    <a:buClrTx/>
                    <a:buSzTx/>
                    <a:buFont typeface="+mj-lt"/>
                    <a:buAutoNum type="alphaLcPeriod"/>
                    <a:tabLst/>
                    <a:defRPr/>
                  </a:pPr>
                  <a:r>
                    <a:rPr kumimoji="0" lang="es-ES" sz="11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Perlu Análisis lanjutan: 743.963,71 ha</a:t>
                  </a:r>
                </a:p>
                <a:p>
                  <a:pPr marL="111125" marR="0" lvl="0" indent="-111125"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55" name="Rectangle 54"/>
                <p:cNvSpPr/>
                <p:nvPr/>
              </p:nvSpPr>
              <p:spPr>
                <a:xfrm>
                  <a:off x="3014207" y="3059983"/>
                  <a:ext cx="1613416" cy="650019"/>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56" name="Rectangle 55"/>
                <p:cNvSpPr/>
                <p:nvPr/>
              </p:nvSpPr>
              <p:spPr>
                <a:xfrm>
                  <a:off x="4685564" y="3023429"/>
                  <a:ext cx="1406002" cy="69228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57" name="Rectangle 56"/>
                <p:cNvSpPr/>
                <p:nvPr/>
              </p:nvSpPr>
              <p:spPr>
                <a:xfrm>
                  <a:off x="6122789" y="3041441"/>
                  <a:ext cx="1498361" cy="6742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58" name="Rectangle 57"/>
                <p:cNvSpPr/>
                <p:nvPr/>
              </p:nvSpPr>
              <p:spPr>
                <a:xfrm>
                  <a:off x="1359678" y="3059456"/>
                  <a:ext cx="1620957" cy="634988"/>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grpSp>
              <p:nvGrpSpPr>
                <p:cNvPr id="4" name="Group 58"/>
                <p:cNvGrpSpPr/>
                <p:nvPr/>
              </p:nvGrpSpPr>
              <p:grpSpPr>
                <a:xfrm flipV="1">
                  <a:off x="1906257" y="2994238"/>
                  <a:ext cx="460577" cy="124655"/>
                  <a:chOff x="3483967" y="2925098"/>
                  <a:chExt cx="380642" cy="200755"/>
                </a:xfrm>
                <a:effectLst/>
              </p:grpSpPr>
              <p:sp>
                <p:nvSpPr>
                  <p:cNvPr id="73" name="Isosceles Triangle 72"/>
                  <p:cNvSpPr/>
                  <p:nvPr/>
                </p:nvSpPr>
                <p:spPr>
                  <a:xfrm>
                    <a:off x="3483967" y="2925098"/>
                    <a:ext cx="380642" cy="20075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sp>
                <p:nvSpPr>
                  <p:cNvPr id="74" name="Isosceles Triangle 73"/>
                  <p:cNvSpPr/>
                  <p:nvPr/>
                </p:nvSpPr>
                <p:spPr>
                  <a:xfrm>
                    <a:off x="3534131" y="2974196"/>
                    <a:ext cx="285982" cy="150835"/>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grpSp>
            <p:grpSp>
              <p:nvGrpSpPr>
                <p:cNvPr id="5" name="Group 59"/>
                <p:cNvGrpSpPr/>
                <p:nvPr/>
              </p:nvGrpSpPr>
              <p:grpSpPr>
                <a:xfrm flipV="1">
                  <a:off x="3590626" y="2982828"/>
                  <a:ext cx="460577" cy="135534"/>
                  <a:chOff x="3483967" y="2925090"/>
                  <a:chExt cx="380642" cy="218277"/>
                </a:xfrm>
                <a:effectLst/>
              </p:grpSpPr>
              <p:sp>
                <p:nvSpPr>
                  <p:cNvPr id="71" name="Isosceles Triangle 70"/>
                  <p:cNvSpPr/>
                  <p:nvPr/>
                </p:nvSpPr>
                <p:spPr>
                  <a:xfrm>
                    <a:off x="3483967" y="2925090"/>
                    <a:ext cx="380642" cy="200759"/>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sp>
                <p:nvSpPr>
                  <p:cNvPr id="72" name="Isosceles Triangle 71"/>
                  <p:cNvSpPr/>
                  <p:nvPr/>
                </p:nvSpPr>
                <p:spPr>
                  <a:xfrm>
                    <a:off x="3534131" y="2992531"/>
                    <a:ext cx="285982" cy="150836"/>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grpSp>
            <p:grpSp>
              <p:nvGrpSpPr>
                <p:cNvPr id="6" name="Group 60"/>
                <p:cNvGrpSpPr/>
                <p:nvPr/>
              </p:nvGrpSpPr>
              <p:grpSpPr>
                <a:xfrm flipV="1">
                  <a:off x="5175767" y="2973401"/>
                  <a:ext cx="460577" cy="135936"/>
                  <a:chOff x="3483967" y="2939622"/>
                  <a:chExt cx="380642" cy="218924"/>
                </a:xfrm>
                <a:effectLst/>
              </p:grpSpPr>
              <p:sp>
                <p:nvSpPr>
                  <p:cNvPr id="69" name="Isosceles Triangle 68"/>
                  <p:cNvSpPr/>
                  <p:nvPr/>
                </p:nvSpPr>
                <p:spPr>
                  <a:xfrm>
                    <a:off x="3483967" y="2939622"/>
                    <a:ext cx="380642" cy="20076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sp>
                <p:nvSpPr>
                  <p:cNvPr id="70" name="Isosceles Triangle 69"/>
                  <p:cNvSpPr/>
                  <p:nvPr/>
                </p:nvSpPr>
                <p:spPr>
                  <a:xfrm>
                    <a:off x="3531297" y="3006201"/>
                    <a:ext cx="285982" cy="152345"/>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grpSp>
            <p:grpSp>
              <p:nvGrpSpPr>
                <p:cNvPr id="7" name="Group 61"/>
                <p:cNvGrpSpPr/>
                <p:nvPr/>
              </p:nvGrpSpPr>
              <p:grpSpPr>
                <a:xfrm flipV="1">
                  <a:off x="6641680" y="2987806"/>
                  <a:ext cx="460577" cy="132528"/>
                  <a:chOff x="3483967" y="2925114"/>
                  <a:chExt cx="380642" cy="213434"/>
                </a:xfrm>
                <a:effectLst/>
              </p:grpSpPr>
              <p:sp>
                <p:nvSpPr>
                  <p:cNvPr id="67" name="Isosceles Triangle 66"/>
                  <p:cNvSpPr/>
                  <p:nvPr/>
                </p:nvSpPr>
                <p:spPr>
                  <a:xfrm>
                    <a:off x="3483967" y="2925114"/>
                    <a:ext cx="380642" cy="20076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sp>
                <p:nvSpPr>
                  <p:cNvPr id="68" name="Isosceles Triangle 67"/>
                  <p:cNvSpPr/>
                  <p:nvPr/>
                </p:nvSpPr>
                <p:spPr>
                  <a:xfrm>
                    <a:off x="3533553" y="2987712"/>
                    <a:ext cx="285982" cy="15083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Nova"/>
                      <a:ea typeface="+mn-ea"/>
                      <a:cs typeface="+mn-cs"/>
                    </a:endParaRPr>
                  </a:p>
                </p:txBody>
              </p:sp>
            </p:grpSp>
            <p:sp>
              <p:nvSpPr>
                <p:cNvPr id="63" name="TextBox 62"/>
                <p:cNvSpPr txBox="1"/>
                <p:nvPr/>
              </p:nvSpPr>
              <p:spPr>
                <a:xfrm>
                  <a:off x="1365467" y="3069175"/>
                  <a:ext cx="1628579" cy="617882"/>
                </a:xfrm>
                <a:prstGeom prst="rect">
                  <a:avLst/>
                </a:prstGeom>
                <a:noFill/>
              </p:spPr>
              <p:txBody>
                <a:bodyPr wrap="square" lIns="107263" tIns="53629" rIns="107263" bIns="53629"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Capaian: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207.216 bidang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seluas 138.834,72 ha* (23,14%)</a:t>
                  </a:r>
                </a:p>
              </p:txBody>
            </p:sp>
            <p:sp>
              <p:nvSpPr>
                <p:cNvPr id="64" name="TextBox 63"/>
                <p:cNvSpPr txBox="1"/>
                <p:nvPr/>
              </p:nvSpPr>
              <p:spPr>
                <a:xfrm>
                  <a:off x="3027618" y="3070260"/>
                  <a:ext cx="1628579" cy="616634"/>
                </a:xfrm>
                <a:prstGeom prst="rect">
                  <a:avLst/>
                </a:prstGeom>
                <a:noFill/>
              </p:spPr>
              <p:txBody>
                <a:bodyPr wrap="square" lIns="107263" tIns="53629" rIns="107263" bIns="53629"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Capaian: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0"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t>30.961.283 Bidang</a:t>
                  </a:r>
                  <a:r>
                    <a:rPr kumimoji="0" lang="id-ID" sz="1335" b="0"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t> </a:t>
                  </a:r>
                  <a:br>
                    <a:rPr kumimoji="0" lang="en-ID" sz="1335" b="0"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br>
                  <a:r>
                    <a:rPr kumimoji="0" lang="en-ID" sz="1335" b="1"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t>seluas </a:t>
                  </a:r>
                  <a:r>
                    <a:rPr kumimoji="0" lang="en-US" sz="1335" b="1"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t>9.173.953 ha** </a:t>
                  </a:r>
                  <a:r>
                    <a:rPr kumimoji="0" lang="en-ID" sz="1335" b="1"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t>(235,23</a:t>
                  </a:r>
                  <a:r>
                    <a:rPr kumimoji="0" lang="en-GB" sz="1335" b="1"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rPr>
                    <a:t>%)</a:t>
                  </a:r>
                  <a:endParaRPr kumimoji="0" lang="en-US" sz="1335" b="1" i="0" u="none" strike="noStrike" kern="1200" cap="none" spc="0" normalizeH="0" baseline="0" noProof="1">
                    <a:ln>
                      <a:noFill/>
                    </a:ln>
                    <a:solidFill>
                      <a:sysClr val="windowText" lastClr="000000"/>
                    </a:solidFill>
                    <a:effectLst/>
                    <a:uLnTx/>
                    <a:uFillTx/>
                    <a:latin typeface="Century Gothic" panose="020B0502020202020204" pitchFamily="34" charset="0"/>
                    <a:ea typeface="+mn-ea"/>
                    <a:cs typeface="Arial" panose="020B0604020202020204" pitchFamily="34" charset="0"/>
                  </a:endParaRPr>
                </a:p>
              </p:txBody>
            </p:sp>
            <p:sp>
              <p:nvSpPr>
                <p:cNvPr id="65" name="TextBox 64"/>
                <p:cNvSpPr txBox="1"/>
                <p:nvPr/>
              </p:nvSpPr>
              <p:spPr>
                <a:xfrm>
                  <a:off x="4682469" y="3014614"/>
                  <a:ext cx="1430482" cy="729495"/>
                </a:xfrm>
                <a:prstGeom prst="rect">
                  <a:avLst/>
                </a:prstGeom>
                <a:noFill/>
              </p:spPr>
              <p:txBody>
                <a:bodyPr wrap="square" lIns="107263" tIns="53629" rIns="107263" bIns="53629"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Capaian: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NZ"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2.092.757 </a:t>
                  </a:r>
                  <a:r>
                    <a:rPr kumimoji="0" lang="en-GB" sz="1200"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bidang,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200"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Seluas 1.343.151,51 ha*** (335,79%)</a:t>
                  </a:r>
                  <a:endParaRPr kumimoji="0" lang="en-US" sz="1200"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66" name="TextBox 65"/>
                <p:cNvSpPr txBox="1"/>
                <p:nvPr/>
              </p:nvSpPr>
              <p:spPr>
                <a:xfrm>
                  <a:off x="6111441" y="3083835"/>
                  <a:ext cx="1529584" cy="626860"/>
                </a:xfrm>
                <a:prstGeom prst="rect">
                  <a:avLst/>
                </a:prstGeom>
                <a:noFill/>
              </p:spPr>
              <p:txBody>
                <a:bodyPr wrap="square" lIns="107263" tIns="53629" rIns="107263" bIns="53629"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Capaian: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D"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730.202 </a:t>
                  </a:r>
                  <a:r>
                    <a:rPr kumimoji="0" lang="en-US" sz="1335" b="0"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bidang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D"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Seluas 351.367,08 </a:t>
                  </a:r>
                  <a:r>
                    <a:rPr kumimoji="0" lang="en-US" sz="1335" b="1" i="0" u="none" strike="noStrike" kern="1200" cap="none" spc="0" normalizeH="0" baseline="0" noProof="1">
                      <a:ln>
                        <a:noFill/>
                      </a:ln>
                      <a:solidFill>
                        <a:sysClr val="windowText" lastClr="000000"/>
                      </a:solidFill>
                      <a:effectLst/>
                      <a:uLnTx/>
                      <a:uFillTx/>
                      <a:latin typeface="Arial" panose="020B0604020202020204" pitchFamily="34" charset="0"/>
                      <a:ea typeface="+mn-ea"/>
                      <a:cs typeface="Arial" panose="020B0604020202020204" pitchFamily="34" charset="0"/>
                    </a:rPr>
                    <a:t>h</a:t>
                  </a:r>
                  <a:r>
                    <a:rPr kumimoji="0" lang="en-US" sz="1335"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 (8,57%)</a:t>
                  </a:r>
                </a:p>
              </p:txBody>
            </p:sp>
          </p:grpSp>
          <p:sp>
            <p:nvSpPr>
              <p:cNvPr id="29" name="Rectangle 28"/>
              <p:cNvSpPr/>
              <p:nvPr/>
            </p:nvSpPr>
            <p:spPr>
              <a:xfrm>
                <a:off x="743025" y="1083808"/>
                <a:ext cx="8034205" cy="20507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5" b="0" i="0" u="none" strike="noStrike" kern="1200" cap="none" spc="0" normalizeH="0" baseline="0" noProof="1">
                  <a:ln>
                    <a:noFill/>
                  </a:ln>
                  <a:solidFill>
                    <a:prstClr val="black"/>
                  </a:solidFill>
                  <a:effectLst/>
                  <a:uLnTx/>
                  <a:uFillTx/>
                  <a:latin typeface="Gill Sans Nova"/>
                  <a:ea typeface="+mn-ea"/>
                  <a:cs typeface="+mn-cs"/>
                </a:endParaRPr>
              </a:p>
            </p:txBody>
          </p:sp>
          <p:sp>
            <p:nvSpPr>
              <p:cNvPr id="32" name="Rectangle 31"/>
              <p:cNvSpPr/>
              <p:nvPr/>
            </p:nvSpPr>
            <p:spPr>
              <a:xfrm>
                <a:off x="3921702" y="1082185"/>
                <a:ext cx="1144740" cy="224213"/>
              </a:xfrm>
              <a:prstGeom prst="rect">
                <a:avLst/>
              </a:prstGeom>
            </p:spPr>
            <p:txBody>
              <a:bodyPr wrap="square" lIns="91397" tIns="45699" rIns="91397" bIns="45699">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335" b="1" i="0" u="none" strike="noStrike" kern="1200" cap="none" spc="0" normalizeH="0" baseline="0" noProof="1">
                    <a:ln>
                      <a:noFill/>
                    </a:ln>
                    <a:solidFill>
                      <a:prstClr val="black">
                        <a:lumMod val="85000"/>
                        <a:lumOff val="15000"/>
                      </a:prstClr>
                    </a:solidFill>
                    <a:effectLst/>
                    <a:uLnTx/>
                    <a:uFillTx/>
                    <a:latin typeface="Arial" panose="020B0604020202020204"/>
                    <a:ea typeface="+mn-ea"/>
                    <a:cs typeface="Arial" panose="020B0604020202020204"/>
                  </a:rPr>
                  <a:t>Reforma Agraria</a:t>
                </a:r>
              </a:p>
            </p:txBody>
          </p:sp>
          <p:pic>
            <p:nvPicPr>
              <p:cNvPr id="33" name="Picture 32"/>
              <p:cNvPicPr>
                <a:picLocks noChangeAspect="1"/>
              </p:cNvPicPr>
              <p:nvPr/>
            </p:nvPicPr>
            <p:blipFill>
              <a:blip r:embed="rId2"/>
              <a:stretch>
                <a:fillRect/>
              </a:stretch>
            </p:blipFill>
            <p:spPr>
              <a:xfrm>
                <a:off x="260586" y="839788"/>
                <a:ext cx="728074" cy="786320"/>
              </a:xfrm>
              <a:prstGeom prst="rect">
                <a:avLst/>
              </a:prstGeom>
            </p:spPr>
          </p:pic>
        </p:grpSp>
        <p:sp>
          <p:nvSpPr>
            <p:cNvPr id="76" name="Rectangle 75"/>
            <p:cNvSpPr/>
            <p:nvPr/>
          </p:nvSpPr>
          <p:spPr>
            <a:xfrm>
              <a:off x="1252689" y="4914356"/>
              <a:ext cx="4618875" cy="317779"/>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5" b="1" i="0" u="none" strike="noStrike" kern="1200" cap="none" spc="0" normalizeH="0" baseline="0" noProof="1">
                  <a:ln>
                    <a:noFill/>
                  </a:ln>
                  <a:solidFill>
                    <a:srgbClr val="FF0000"/>
                  </a:solidFill>
                  <a:effectLst/>
                  <a:uLnTx/>
                  <a:uFillTx/>
                  <a:latin typeface="Arial Narrow" panose="020B0606020202030204" pitchFamily="34" charset="0"/>
                  <a:ea typeface="+mn-ea"/>
                  <a:cs typeface="+mn-cs"/>
                </a:rPr>
                <a:t>TOTAL Legalisasi Aset seluas 9.312.787,72 Ha (206,95%)</a:t>
              </a:r>
            </a:p>
          </p:txBody>
        </p:sp>
        <p:sp>
          <p:nvSpPr>
            <p:cNvPr id="78" name="TextBox 77"/>
            <p:cNvSpPr txBox="1"/>
            <p:nvPr/>
          </p:nvSpPr>
          <p:spPr>
            <a:xfrm>
              <a:off x="392038" y="5336827"/>
              <a:ext cx="7349882" cy="1015663"/>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Catatan</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id-ID"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Skema RA </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RPJMN 2015-2019 </a:t>
              </a:r>
              <a:r>
                <a:rPr kumimoji="0" lang="id-ID"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tetap dilanjutkan pada RPJMN 2020-2024</a:t>
              </a:r>
              <a:endParaRPr kumimoji="0" lang="en-ID"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1090613" marR="0" lvl="0" indent="-1090613" algn="l" defTabSz="914400" rtl="0" eaLnBrk="1" fontAlgn="ctr"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Sumber</a:t>
              </a:r>
              <a:r>
                <a:rPr kumimoji="0" lang="en-ID"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data: 1. (*) </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Data Realisasi </a:t>
              </a:r>
              <a:r>
                <a:rPr kumimoji="0" lang="en-US" sz="12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dari</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Kementerian Desa, Pembangunan Daerah </a:t>
              </a:r>
              <a:r>
                <a:rPr kumimoji="0" lang="en-US" sz="12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Tertinggal</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dan Transmigrasi , Update 25 Mei 2023</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2. (**) Data </a:t>
              </a:r>
              <a:r>
                <a:rPr kumimoji="0" lang="en-US" sz="12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Pendaftaran</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Tanah/PTSL 17 </a:t>
              </a:r>
              <a:r>
                <a:rPr kumimoji="0" lang="en-US" sz="12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Juni</a:t>
              </a: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2023</a:t>
              </a:r>
            </a:p>
            <a:p>
              <a:pPr marL="0" marR="0" lvl="0" indent="0" algn="l" defTabSz="914400" rtl="0" eaLnBrk="1" fontAlgn="ctr" latinLnBrk="0" hangingPunct="1">
                <a:lnSpc>
                  <a:spcPct val="100000"/>
                </a:lnSpc>
                <a:spcBef>
                  <a:spcPts val="0"/>
                </a:spcBef>
                <a:spcAft>
                  <a:spcPts val="0"/>
                </a:spcAft>
                <a:buClrTx/>
                <a:buSzTx/>
                <a:buFontTx/>
                <a:buNone/>
                <a:tabLst>
                  <a:tab pos="805815" algn="l"/>
                </a:tabLst>
                <a:defRPr/>
              </a:pPr>
              <a:r>
                <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3. (***) Data Redistribusi Tanah  </a:t>
              </a:r>
              <a:r>
                <a:rPr kumimoji="0" lang="en-US" sz="12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hlinkClick r:id="rId3"/>
                </a:rPr>
                <a:t>https://penataanagraria.atrbpn.go.id/Reforma#</a:t>
              </a:r>
              <a:r>
                <a:rPr kumimoji="0" lang="en-US" sz="12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accessed  6 </a:t>
              </a:r>
              <a:r>
                <a:rPr kumimoji="0" lang="en-US" sz="12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Agustus</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2023</a:t>
              </a: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sp>
        <p:nvSpPr>
          <p:cNvPr id="59" name="Rectangle 58">
            <a:extLst>
              <a:ext uri="{FF2B5EF4-FFF2-40B4-BE49-F238E27FC236}">
                <a16:creationId xmlns:a16="http://schemas.microsoft.com/office/drawing/2014/main" id="{28163C75-DC54-4458-A0E4-DB48F9AF4DC4}"/>
              </a:ext>
            </a:extLst>
          </p:cNvPr>
          <p:cNvSpPr/>
          <p:nvPr/>
        </p:nvSpPr>
        <p:spPr>
          <a:xfrm>
            <a:off x="660859" y="138131"/>
            <a:ext cx="9074268" cy="63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75000"/>
                  </a:srgbClr>
                </a:solidFill>
                <a:effectLst/>
                <a:uLnTx/>
                <a:uFillTx/>
                <a:latin typeface="Century Gothic" panose="020B0502020202020204" pitchFamily="34" charset="0"/>
                <a:ea typeface="+mn-ea"/>
                <a:cs typeface="+mn-cs"/>
              </a:rPr>
              <a:t>CAPAIAN REFORMA AGRARIA SAMPAI 7 AGUSTUS 2023</a:t>
            </a:r>
            <a:endParaRPr kumimoji="0" lang="en-ID" sz="2400" b="1" i="0" u="none" strike="noStrike" kern="1200" cap="none" spc="0" normalizeH="0" baseline="0" noProof="0" dirty="0">
              <a:ln>
                <a:noFill/>
              </a:ln>
              <a:solidFill>
                <a:srgbClr val="1F497D">
                  <a:lumMod val="75000"/>
                </a:srgbClr>
              </a:solidFill>
              <a:effectLst/>
              <a:uLnTx/>
              <a:uFillTx/>
              <a:latin typeface="Century Gothic" panose="020B0502020202020204" pitchFamily="34" charset="0"/>
              <a:ea typeface="+mn-ea"/>
              <a:cs typeface="+mn-cs"/>
            </a:endParaRPr>
          </a:p>
        </p:txBody>
      </p:sp>
      <p:cxnSp>
        <p:nvCxnSpPr>
          <p:cNvPr id="60" name="Straight Connector 59">
            <a:extLst>
              <a:ext uri="{FF2B5EF4-FFF2-40B4-BE49-F238E27FC236}">
                <a16:creationId xmlns:a16="http://schemas.microsoft.com/office/drawing/2014/main" id="{A6E4C460-FCD9-49EE-A12E-43B6B3257DF3}"/>
              </a:ext>
            </a:extLst>
          </p:cNvPr>
          <p:cNvCxnSpPr>
            <a:cxnSpLocks/>
          </p:cNvCxnSpPr>
          <p:nvPr/>
        </p:nvCxnSpPr>
        <p:spPr>
          <a:xfrm>
            <a:off x="551232" y="220471"/>
            <a:ext cx="0" cy="458641"/>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9BDFB6CA-67D0-428E-8795-0A72E7655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62" name="Slide Number Placeholder 6">
            <a:extLst>
              <a:ext uri="{FF2B5EF4-FFF2-40B4-BE49-F238E27FC236}">
                <a16:creationId xmlns:a16="http://schemas.microsoft.com/office/drawing/2014/main" id="{FD8D59CA-8B75-4607-BD6A-CACEA1D27809}"/>
              </a:ext>
            </a:extLst>
          </p:cNvPr>
          <p:cNvSpPr txBox="1">
            <a:spLocks/>
          </p:cNvSpPr>
          <p:nvPr/>
        </p:nvSpPr>
        <p:spPr>
          <a:xfrm>
            <a:off x="9838578" y="6448926"/>
            <a:ext cx="2289544" cy="4435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prstClr val="white"/>
                </a:solidFill>
                <a:effectLst/>
                <a:uLnTx/>
                <a:uFillTx/>
                <a:latin typeface="Calibri"/>
                <a:ea typeface="+mn-ea"/>
                <a:cs typeface="+mn-cs"/>
              </a:rPr>
              <a:t>16</a:t>
            </a:r>
          </a:p>
        </p:txBody>
      </p:sp>
      <p:sp>
        <p:nvSpPr>
          <p:cNvPr id="12" name="Oval 11">
            <a:extLst>
              <a:ext uri="{FF2B5EF4-FFF2-40B4-BE49-F238E27FC236}">
                <a16:creationId xmlns:a16="http://schemas.microsoft.com/office/drawing/2014/main" id="{AED35C64-6F62-FA7F-E1B4-D2B20C86CD19}"/>
              </a:ext>
            </a:extLst>
          </p:cNvPr>
          <p:cNvSpPr/>
          <p:nvPr/>
        </p:nvSpPr>
        <p:spPr>
          <a:xfrm>
            <a:off x="11537152" y="6239098"/>
            <a:ext cx="476929" cy="4917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Slide Number Placeholder 1">
            <a:extLst>
              <a:ext uri="{FF2B5EF4-FFF2-40B4-BE49-F238E27FC236}">
                <a16:creationId xmlns:a16="http://schemas.microsoft.com/office/drawing/2014/main" id="{D16D02D2-7208-27D7-3D64-1E54CDA06755}"/>
              </a:ext>
            </a:extLst>
          </p:cNvPr>
          <p:cNvSpPr>
            <a:spLocks noGrp="1"/>
          </p:cNvSpPr>
          <p:nvPr>
            <p:ph type="sldNum" sz="quarter" idx="12"/>
          </p:nvPr>
        </p:nvSpPr>
        <p:spPr>
          <a:xfrm>
            <a:off x="11488582" y="6249886"/>
            <a:ext cx="438912" cy="4480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389E6-C847-4AD0-B56D-D205B2EAB1EE}" type="slidenum">
              <a:rPr kumimoji="0" lang="en-US" sz="16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208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sldNum" idx="12"/>
          </p:nvPr>
        </p:nvSpPr>
        <p:spPr>
          <a:xfrm>
            <a:off x="11644997" y="6346139"/>
            <a:ext cx="438912" cy="44805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lt1"/>
              </a:buClr>
              <a:buSzPts val="1600"/>
              <a:buFont typeface="Century Gothic"/>
              <a:buNone/>
            </a:pPr>
            <a:fld id="{00000000-1234-1234-1234-123412341234}" type="slidenum">
              <a:rPr lang="en-US" sz="1600" b="1">
                <a:solidFill>
                  <a:schemeClr val="lt1"/>
                </a:solidFill>
                <a:latin typeface="Century Gothic"/>
                <a:ea typeface="Century Gothic"/>
                <a:cs typeface="Century Gothic"/>
                <a:sym typeface="Century Gothic"/>
              </a:rPr>
              <a:t>24</a:t>
            </a:fld>
            <a:endParaRPr sz="1600" b="1">
              <a:solidFill>
                <a:schemeClr val="lt1"/>
              </a:solidFill>
              <a:latin typeface="Century Gothic"/>
              <a:ea typeface="Century Gothic"/>
              <a:cs typeface="Century Gothic"/>
              <a:sym typeface="Century Gothic"/>
            </a:endParaRPr>
          </a:p>
        </p:txBody>
      </p:sp>
      <p:sp>
        <p:nvSpPr>
          <p:cNvPr id="163" name="Google Shape;163;p6"/>
          <p:cNvSpPr/>
          <p:nvPr/>
        </p:nvSpPr>
        <p:spPr>
          <a:xfrm>
            <a:off x="359475" y="2999307"/>
            <a:ext cx="1296741" cy="297573"/>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Luas APL: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1.665.474 ha</a:t>
            </a:r>
            <a:endParaRPr sz="1400" b="0" i="0" u="none" strike="noStrike" cap="none">
              <a:solidFill>
                <a:srgbClr val="000000"/>
              </a:solidFill>
              <a:latin typeface="Arial"/>
              <a:ea typeface="Arial"/>
              <a:cs typeface="Arial"/>
              <a:sym typeface="Arial"/>
            </a:endParaRPr>
          </a:p>
        </p:txBody>
      </p:sp>
      <p:sp>
        <p:nvSpPr>
          <p:cNvPr id="164" name="Google Shape;164;p6"/>
          <p:cNvSpPr/>
          <p:nvPr/>
        </p:nvSpPr>
        <p:spPr>
          <a:xfrm>
            <a:off x="1673798" y="3082466"/>
            <a:ext cx="196867" cy="152984"/>
          </a:xfrm>
          <a:prstGeom prst="mathEqual">
            <a:avLst>
              <a:gd name="adj1" fmla="val 23520"/>
              <a:gd name="adj2" fmla="val 1176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sp>
        <p:nvSpPr>
          <p:cNvPr id="165" name="Google Shape;165;p6"/>
          <p:cNvSpPr/>
          <p:nvPr/>
        </p:nvSpPr>
        <p:spPr>
          <a:xfrm>
            <a:off x="1927358" y="3018333"/>
            <a:ext cx="1520733" cy="297573"/>
          </a:xfrm>
          <a:prstGeom prst="roundRect">
            <a:avLst>
              <a:gd name="adj" fmla="val 16667"/>
            </a:avLst>
          </a:prstGeom>
          <a:solidFill>
            <a:srgbClr val="FFCC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a. Sudah Sertipikat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348.732,56 ha</a:t>
            </a:r>
            <a:endParaRPr sz="1400" b="0" i="0" u="none" strike="noStrike" cap="none">
              <a:solidFill>
                <a:srgbClr val="000000"/>
              </a:solidFill>
              <a:latin typeface="Arial"/>
              <a:ea typeface="Arial"/>
              <a:cs typeface="Arial"/>
              <a:sym typeface="Arial"/>
            </a:endParaRPr>
          </a:p>
        </p:txBody>
      </p:sp>
      <p:sp>
        <p:nvSpPr>
          <p:cNvPr id="166" name="Google Shape;166;p6"/>
          <p:cNvSpPr/>
          <p:nvPr/>
        </p:nvSpPr>
        <p:spPr>
          <a:xfrm>
            <a:off x="3457234" y="3038641"/>
            <a:ext cx="188915" cy="249096"/>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167" name="Google Shape;167;p6"/>
          <p:cNvSpPr/>
          <p:nvPr/>
        </p:nvSpPr>
        <p:spPr>
          <a:xfrm>
            <a:off x="3666661" y="2999307"/>
            <a:ext cx="1638380" cy="297573"/>
          </a:xfrm>
          <a:prstGeom prst="roundRect">
            <a:avLst>
              <a:gd name="adj" fmla="val 16667"/>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b. Potensi Objek Redis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572.777,73 ha</a:t>
            </a: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a:off x="5323830" y="3017664"/>
            <a:ext cx="188915" cy="249096"/>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169" name="Google Shape;169;p6"/>
          <p:cNvSpPr/>
          <p:nvPr/>
        </p:nvSpPr>
        <p:spPr>
          <a:xfrm>
            <a:off x="5556723" y="2812231"/>
            <a:ext cx="1648779" cy="693257"/>
          </a:xfrm>
          <a:prstGeom prst="roundRect">
            <a:avLst>
              <a:gd name="adj" fmla="val 16667"/>
            </a:avLst>
          </a:prstGeom>
          <a:solidFill>
            <a:srgbClr val="E6B9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c. Masih Memerlukan Analisis Lebih Lanjut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743.963.71 ha</a:t>
            </a:r>
            <a:endParaRPr sz="1400" b="0" i="0" u="none" strike="noStrike" cap="none">
              <a:solidFill>
                <a:srgbClr val="000000"/>
              </a:solidFill>
              <a:latin typeface="Arial"/>
              <a:ea typeface="Arial"/>
              <a:cs typeface="Arial"/>
              <a:sym typeface="Arial"/>
            </a:endParaRPr>
          </a:p>
        </p:txBody>
      </p:sp>
      <p:grpSp>
        <p:nvGrpSpPr>
          <p:cNvPr id="170" name="Google Shape;170;p6"/>
          <p:cNvGrpSpPr/>
          <p:nvPr/>
        </p:nvGrpSpPr>
        <p:grpSpPr>
          <a:xfrm>
            <a:off x="1801369" y="3693468"/>
            <a:ext cx="4647986" cy="1968003"/>
            <a:chOff x="2619287" y="2467361"/>
            <a:chExt cx="5966637" cy="3981565"/>
          </a:xfrm>
        </p:grpSpPr>
        <p:sp>
          <p:nvSpPr>
            <p:cNvPr id="171" name="Google Shape;171;p6"/>
            <p:cNvSpPr/>
            <p:nvPr/>
          </p:nvSpPr>
          <p:spPr>
            <a:xfrm>
              <a:off x="2983991" y="3004885"/>
              <a:ext cx="3789859" cy="739045"/>
            </a:xfrm>
            <a:prstGeom prst="roundRect">
              <a:avLst>
                <a:gd name="adj" fmla="val 50000"/>
              </a:avLst>
            </a:prstGeom>
            <a:solidFill>
              <a:srgbClr val="FEC62E"/>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entury Gothic"/>
                  <a:ea typeface="Century Gothic"/>
                  <a:cs typeface="Century Gothic"/>
                  <a:sym typeface="Century Gothic"/>
                </a:rPr>
                <a:t>Direncanakan redistribusi tanah Tahun 2023 dan dalam proses Analisa fisik dan yuridis</a:t>
              </a:r>
              <a:endParaRPr sz="900" b="1" i="0" u="none" strike="noStrike" cap="none">
                <a:solidFill>
                  <a:schemeClr val="dk1"/>
                </a:solidFill>
                <a:latin typeface="Century Gothic"/>
                <a:ea typeface="Century Gothic"/>
                <a:cs typeface="Century Gothic"/>
                <a:sym typeface="Century Gothic"/>
              </a:endParaRPr>
            </a:p>
          </p:txBody>
        </p:sp>
        <p:sp>
          <p:nvSpPr>
            <p:cNvPr id="172" name="Google Shape;172;p6"/>
            <p:cNvSpPr/>
            <p:nvPr/>
          </p:nvSpPr>
          <p:spPr>
            <a:xfrm>
              <a:off x="2970721" y="3894581"/>
              <a:ext cx="3789859" cy="1005451"/>
            </a:xfrm>
            <a:prstGeom prst="roundRect">
              <a:avLst>
                <a:gd name="adj" fmla="val 50000"/>
              </a:avLst>
            </a:prstGeom>
            <a:solidFill>
              <a:srgbClr val="FEC62E"/>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entury Gothic"/>
                  <a:ea typeface="Century Gothic"/>
                  <a:cs typeface="Century Gothic"/>
                  <a:sym typeface="Century Gothic"/>
                </a:rPr>
                <a:t>Objek dari alokasi 20% PKH yang menunggu CPCL dan proses verifikasi lokasi pemenuhan kewajiban perusahaan</a:t>
              </a:r>
              <a:endParaRPr sz="900" b="1" i="0" u="none" strike="noStrike" cap="none">
                <a:solidFill>
                  <a:schemeClr val="dk1"/>
                </a:solidFill>
                <a:latin typeface="Century Gothic"/>
                <a:ea typeface="Century Gothic"/>
                <a:cs typeface="Century Gothic"/>
                <a:sym typeface="Century Gothic"/>
              </a:endParaRPr>
            </a:p>
          </p:txBody>
        </p:sp>
        <p:sp>
          <p:nvSpPr>
            <p:cNvPr id="173" name="Google Shape;173;p6"/>
            <p:cNvSpPr/>
            <p:nvPr/>
          </p:nvSpPr>
          <p:spPr>
            <a:xfrm>
              <a:off x="2983992" y="5042666"/>
              <a:ext cx="3789859" cy="650494"/>
            </a:xfrm>
            <a:prstGeom prst="roundRect">
              <a:avLst>
                <a:gd name="adj" fmla="val 50000"/>
              </a:avLst>
            </a:prstGeom>
            <a:solidFill>
              <a:srgbClr val="FEC62E"/>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entury Gothic"/>
                  <a:ea typeface="Century Gothic"/>
                  <a:cs typeface="Century Gothic"/>
                  <a:sym typeface="Century Gothic"/>
                </a:rPr>
                <a:t>Perlu dilakukan DIP4T/verifikasi lapang </a:t>
              </a:r>
              <a:endParaRPr sz="900" b="1" i="0" u="none" strike="noStrike" cap="none">
                <a:solidFill>
                  <a:schemeClr val="dk1"/>
                </a:solidFill>
                <a:latin typeface="Century Gothic"/>
                <a:ea typeface="Century Gothic"/>
                <a:cs typeface="Century Gothic"/>
                <a:sym typeface="Century Gothic"/>
              </a:endParaRPr>
            </a:p>
          </p:txBody>
        </p:sp>
        <p:sp>
          <p:nvSpPr>
            <p:cNvPr id="174" name="Google Shape;174;p6"/>
            <p:cNvSpPr/>
            <p:nvPr/>
          </p:nvSpPr>
          <p:spPr>
            <a:xfrm>
              <a:off x="2619287" y="3087451"/>
              <a:ext cx="442885" cy="4870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323F4F"/>
                  </a:solidFill>
                  <a:latin typeface="Century Gothic"/>
                  <a:ea typeface="Century Gothic"/>
                  <a:cs typeface="Century Gothic"/>
                  <a:sym typeface="Century Gothic"/>
                </a:rPr>
                <a:t>A</a:t>
              </a:r>
              <a:endParaRPr sz="1000" b="1" i="0" u="none" strike="noStrike" cap="none">
                <a:solidFill>
                  <a:srgbClr val="323F4F"/>
                </a:solidFill>
                <a:latin typeface="Century Gothic"/>
                <a:ea typeface="Century Gothic"/>
                <a:cs typeface="Century Gothic"/>
                <a:sym typeface="Century Gothic"/>
              </a:endParaRPr>
            </a:p>
          </p:txBody>
        </p:sp>
        <p:sp>
          <p:nvSpPr>
            <p:cNvPr id="175" name="Google Shape;175;p6"/>
            <p:cNvSpPr/>
            <p:nvPr/>
          </p:nvSpPr>
          <p:spPr>
            <a:xfrm>
              <a:off x="2619287" y="4050145"/>
              <a:ext cx="442885" cy="4870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323F4F"/>
                  </a:solidFill>
                  <a:latin typeface="Century Gothic"/>
                  <a:ea typeface="Century Gothic"/>
                  <a:cs typeface="Century Gothic"/>
                  <a:sym typeface="Century Gothic"/>
                </a:rPr>
                <a:t>B</a:t>
              </a:r>
              <a:endParaRPr sz="1000" b="1" i="0" u="none" strike="noStrike" cap="none">
                <a:solidFill>
                  <a:srgbClr val="323F4F"/>
                </a:solidFill>
                <a:latin typeface="Century Gothic"/>
                <a:ea typeface="Century Gothic"/>
                <a:cs typeface="Century Gothic"/>
                <a:sym typeface="Century Gothic"/>
              </a:endParaRPr>
            </a:p>
          </p:txBody>
        </p:sp>
        <p:sp>
          <p:nvSpPr>
            <p:cNvPr id="176" name="Google Shape;176;p6"/>
            <p:cNvSpPr/>
            <p:nvPr/>
          </p:nvSpPr>
          <p:spPr>
            <a:xfrm>
              <a:off x="2619287" y="5119260"/>
              <a:ext cx="442885" cy="4870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323F4F"/>
                  </a:solidFill>
                  <a:latin typeface="Century Gothic"/>
                  <a:ea typeface="Century Gothic"/>
                  <a:cs typeface="Century Gothic"/>
                  <a:sym typeface="Century Gothic"/>
                </a:rPr>
                <a:t>C</a:t>
              </a:r>
              <a:endParaRPr sz="1000" b="1" i="0" u="none" strike="noStrike" cap="none">
                <a:solidFill>
                  <a:srgbClr val="323F4F"/>
                </a:solidFill>
                <a:latin typeface="Century Gothic"/>
                <a:ea typeface="Century Gothic"/>
                <a:cs typeface="Century Gothic"/>
                <a:sym typeface="Century Gothic"/>
              </a:endParaRPr>
            </a:p>
          </p:txBody>
        </p:sp>
        <p:sp>
          <p:nvSpPr>
            <p:cNvPr id="177" name="Google Shape;177;p6"/>
            <p:cNvSpPr/>
            <p:nvPr/>
          </p:nvSpPr>
          <p:spPr>
            <a:xfrm>
              <a:off x="6822203" y="4017986"/>
              <a:ext cx="1688132" cy="551340"/>
            </a:xfrm>
            <a:prstGeom prst="roundRect">
              <a:avLst>
                <a:gd name="adj" fmla="val 26357"/>
              </a:avLst>
            </a:prstGeom>
            <a:solidFill>
              <a:srgbClr val="C6D9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56.955,48 ha</a:t>
              </a:r>
              <a:endParaRPr sz="1400" b="0" i="0" u="none" strike="noStrike" cap="none">
                <a:solidFill>
                  <a:srgbClr val="000000"/>
                </a:solidFill>
                <a:latin typeface="Arial"/>
                <a:ea typeface="Arial"/>
                <a:cs typeface="Arial"/>
                <a:sym typeface="Arial"/>
              </a:endParaRPr>
            </a:p>
          </p:txBody>
        </p:sp>
        <p:sp>
          <p:nvSpPr>
            <p:cNvPr id="178" name="Google Shape;178;p6"/>
            <p:cNvSpPr/>
            <p:nvPr/>
          </p:nvSpPr>
          <p:spPr>
            <a:xfrm>
              <a:off x="6840627" y="5047969"/>
              <a:ext cx="1688132" cy="551340"/>
            </a:xfrm>
            <a:prstGeom prst="roundRect">
              <a:avLst>
                <a:gd name="adj" fmla="val 26357"/>
              </a:avLst>
            </a:prstGeom>
            <a:solidFill>
              <a:srgbClr val="C6D9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392.054,33 ha</a:t>
              </a:r>
              <a:endParaRPr sz="1400" b="0" i="0" u="none" strike="noStrike" cap="none">
                <a:solidFill>
                  <a:srgbClr val="000000"/>
                </a:solidFill>
                <a:latin typeface="Arial"/>
                <a:ea typeface="Arial"/>
                <a:cs typeface="Arial"/>
                <a:sym typeface="Arial"/>
              </a:endParaRPr>
            </a:p>
          </p:txBody>
        </p:sp>
        <p:sp>
          <p:nvSpPr>
            <p:cNvPr id="179" name="Google Shape;179;p6"/>
            <p:cNvSpPr/>
            <p:nvPr/>
          </p:nvSpPr>
          <p:spPr>
            <a:xfrm>
              <a:off x="6837377" y="3055292"/>
              <a:ext cx="1688132" cy="551340"/>
            </a:xfrm>
            <a:prstGeom prst="roundRect">
              <a:avLst>
                <a:gd name="adj" fmla="val 26357"/>
              </a:avLst>
            </a:prstGeom>
            <a:solidFill>
              <a:srgbClr val="C6D9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123.767,92 ha</a:t>
              </a:r>
              <a:endParaRPr sz="1400" b="0" i="0" u="none" strike="noStrike" cap="none">
                <a:solidFill>
                  <a:srgbClr val="000000"/>
                </a:solidFill>
                <a:latin typeface="Arial"/>
                <a:ea typeface="Arial"/>
                <a:cs typeface="Arial"/>
                <a:sym typeface="Arial"/>
              </a:endParaRPr>
            </a:p>
          </p:txBody>
        </p:sp>
        <p:sp>
          <p:nvSpPr>
            <p:cNvPr id="180" name="Google Shape;180;p6"/>
            <p:cNvSpPr/>
            <p:nvPr/>
          </p:nvSpPr>
          <p:spPr>
            <a:xfrm>
              <a:off x="2777082" y="2467361"/>
              <a:ext cx="5733253" cy="6394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323F4F"/>
                  </a:solidFill>
                  <a:latin typeface="Century Gothic"/>
                  <a:ea typeface="Century Gothic"/>
                  <a:cs typeface="Century Gothic"/>
                  <a:sym typeface="Century Gothic"/>
                </a:rPr>
                <a:t>I. TORA PKH yang potensi objek redistribusi</a:t>
              </a:r>
              <a:endParaRPr sz="1000" b="1" i="0" u="none" strike="noStrike" cap="none">
                <a:solidFill>
                  <a:srgbClr val="323F4F"/>
                </a:solidFill>
                <a:latin typeface="Century Gothic"/>
                <a:ea typeface="Century Gothic"/>
                <a:cs typeface="Century Gothic"/>
                <a:sym typeface="Century Gothic"/>
              </a:endParaRPr>
            </a:p>
          </p:txBody>
        </p:sp>
        <p:sp>
          <p:nvSpPr>
            <p:cNvPr id="181" name="Google Shape;181;p6"/>
            <p:cNvSpPr/>
            <p:nvPr/>
          </p:nvSpPr>
          <p:spPr>
            <a:xfrm>
              <a:off x="2619287" y="2467361"/>
              <a:ext cx="5966637" cy="3981565"/>
            </a:xfrm>
            <a:prstGeom prst="rect">
              <a:avLst/>
            </a:prstGeom>
            <a:noFill/>
            <a:ln w="57150"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Calibri"/>
                <a:ea typeface="Calibri"/>
                <a:cs typeface="Calibri"/>
                <a:sym typeface="Calibri"/>
              </a:endParaRPr>
            </a:p>
          </p:txBody>
        </p:sp>
        <p:sp>
          <p:nvSpPr>
            <p:cNvPr id="182" name="Google Shape;182;p6"/>
            <p:cNvSpPr/>
            <p:nvPr/>
          </p:nvSpPr>
          <p:spPr>
            <a:xfrm>
              <a:off x="6840627" y="5802282"/>
              <a:ext cx="1688132" cy="551340"/>
            </a:xfrm>
            <a:prstGeom prst="roundRect">
              <a:avLst>
                <a:gd name="adj" fmla="val 26357"/>
              </a:avLst>
            </a:prstGeom>
            <a:solidFill>
              <a:srgbClr val="C6D9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572.777,73 ha</a:t>
              </a:r>
              <a:endParaRPr sz="1400" b="0" i="0" u="none" strike="noStrike" cap="none">
                <a:solidFill>
                  <a:srgbClr val="000000"/>
                </a:solidFill>
                <a:latin typeface="Arial"/>
                <a:ea typeface="Arial"/>
                <a:cs typeface="Arial"/>
                <a:sym typeface="Arial"/>
              </a:endParaRPr>
            </a:p>
          </p:txBody>
        </p:sp>
        <p:sp>
          <p:nvSpPr>
            <p:cNvPr id="183" name="Google Shape;183;p6"/>
            <p:cNvSpPr/>
            <p:nvPr/>
          </p:nvSpPr>
          <p:spPr>
            <a:xfrm>
              <a:off x="3062172" y="5802282"/>
              <a:ext cx="3664413" cy="551340"/>
            </a:xfrm>
            <a:prstGeom prst="roundRect">
              <a:avLst>
                <a:gd name="adj" fmla="val 26357"/>
              </a:avLst>
            </a:prstGeom>
            <a:solidFill>
              <a:srgbClr val="C6D9F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entury Gothic"/>
                  <a:ea typeface="Century Gothic"/>
                  <a:cs typeface="Century Gothic"/>
                  <a:sym typeface="Century Gothic"/>
                </a:rPr>
                <a:t>TOTAL</a:t>
              </a:r>
              <a:endParaRPr sz="1400" b="0" i="0" u="none" strike="noStrike" cap="none">
                <a:solidFill>
                  <a:srgbClr val="000000"/>
                </a:solidFill>
                <a:latin typeface="Arial"/>
                <a:ea typeface="Arial"/>
                <a:cs typeface="Arial"/>
                <a:sym typeface="Arial"/>
              </a:endParaRPr>
            </a:p>
          </p:txBody>
        </p:sp>
      </p:grpSp>
      <p:cxnSp>
        <p:nvCxnSpPr>
          <p:cNvPr id="186" name="Google Shape;186;p6"/>
          <p:cNvCxnSpPr>
            <a:stCxn id="167" idx="2"/>
          </p:cNvCxnSpPr>
          <p:nvPr/>
        </p:nvCxnSpPr>
        <p:spPr>
          <a:xfrm>
            <a:off x="4485851" y="3296880"/>
            <a:ext cx="0" cy="325200"/>
          </a:xfrm>
          <a:prstGeom prst="straightConnector1">
            <a:avLst/>
          </a:prstGeom>
          <a:noFill/>
          <a:ln w="31750" cap="flat" cmpd="sng">
            <a:solidFill>
              <a:schemeClr val="accent1"/>
            </a:solidFill>
            <a:prstDash val="solid"/>
            <a:miter lim="800000"/>
            <a:headEnd type="none" w="sm" len="sm"/>
            <a:tailEnd type="triangle" w="med" len="med"/>
          </a:ln>
        </p:spPr>
      </p:cxnSp>
      <p:cxnSp>
        <p:nvCxnSpPr>
          <p:cNvPr id="187" name="Google Shape;187;p6"/>
          <p:cNvCxnSpPr>
            <a:stCxn id="169" idx="3"/>
          </p:cNvCxnSpPr>
          <p:nvPr/>
        </p:nvCxnSpPr>
        <p:spPr>
          <a:xfrm>
            <a:off x="7205502" y="3158860"/>
            <a:ext cx="614700" cy="1746000"/>
          </a:xfrm>
          <a:prstGeom prst="bentConnector3">
            <a:avLst>
              <a:gd name="adj1" fmla="val 50010"/>
            </a:avLst>
          </a:prstGeom>
          <a:noFill/>
          <a:ln w="31750" cap="flat" cmpd="sng">
            <a:solidFill>
              <a:schemeClr val="accent1"/>
            </a:solidFill>
            <a:prstDash val="solid"/>
            <a:miter lim="800000"/>
            <a:headEnd type="none" w="sm" len="sm"/>
            <a:tailEnd type="triangle" w="med" len="med"/>
          </a:ln>
        </p:spPr>
      </p:cxnSp>
      <p:sp>
        <p:nvSpPr>
          <p:cNvPr id="188" name="Google Shape;188;p6"/>
          <p:cNvSpPr/>
          <p:nvPr/>
        </p:nvSpPr>
        <p:spPr>
          <a:xfrm>
            <a:off x="11748166" y="6404201"/>
            <a:ext cx="396938" cy="384733"/>
          </a:xfrm>
          <a:prstGeom prst="ellipse">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6"/>
          <p:cNvSpPr txBox="1"/>
          <p:nvPr/>
        </p:nvSpPr>
        <p:spPr>
          <a:xfrm>
            <a:off x="11644997" y="6346139"/>
            <a:ext cx="438912" cy="44805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b="1" i="0" u="none" strike="noStrike" cap="none">
                <a:solidFill>
                  <a:srgbClr val="757070"/>
                </a:solidFill>
                <a:latin typeface="Century Gothic"/>
                <a:ea typeface="Century Gothic"/>
                <a:cs typeface="Century Gothic"/>
                <a:sym typeface="Century Gothic"/>
              </a:rPr>
              <a:t>24</a:t>
            </a:fld>
            <a:endParaRPr sz="1600" b="1" i="0" u="none" strike="noStrike" cap="none">
              <a:solidFill>
                <a:srgbClr val="757070"/>
              </a:solidFill>
              <a:latin typeface="Century Gothic"/>
              <a:ea typeface="Century Gothic"/>
              <a:cs typeface="Century Gothic"/>
              <a:sym typeface="Century Gothic"/>
            </a:endParaRPr>
          </a:p>
        </p:txBody>
      </p:sp>
      <p:cxnSp>
        <p:nvCxnSpPr>
          <p:cNvPr id="190" name="Google Shape;190;p6"/>
          <p:cNvCxnSpPr/>
          <p:nvPr/>
        </p:nvCxnSpPr>
        <p:spPr>
          <a:xfrm rot="10800000" flipH="1">
            <a:off x="647811" y="6589693"/>
            <a:ext cx="11000884" cy="4860"/>
          </a:xfrm>
          <a:prstGeom prst="straightConnector1">
            <a:avLst/>
          </a:prstGeom>
          <a:noFill/>
          <a:ln w="57150" cap="flat" cmpd="sng">
            <a:solidFill>
              <a:srgbClr val="AEABAB"/>
            </a:solidFill>
            <a:prstDash val="solid"/>
            <a:round/>
            <a:headEnd type="none" w="sm" len="sm"/>
            <a:tailEnd type="none" w="sm" len="sm"/>
          </a:ln>
        </p:spPr>
      </p:cxnSp>
      <p:grpSp>
        <p:nvGrpSpPr>
          <p:cNvPr id="191" name="Google Shape;191;p6"/>
          <p:cNvGrpSpPr/>
          <p:nvPr/>
        </p:nvGrpSpPr>
        <p:grpSpPr>
          <a:xfrm>
            <a:off x="0" y="6401988"/>
            <a:ext cx="6045016" cy="367562"/>
            <a:chOff x="678935" y="6126366"/>
            <a:chExt cx="10910553" cy="524011"/>
          </a:xfrm>
        </p:grpSpPr>
        <p:sp>
          <p:nvSpPr>
            <p:cNvPr id="192" name="Google Shape;192;p6"/>
            <p:cNvSpPr/>
            <p:nvPr/>
          </p:nvSpPr>
          <p:spPr>
            <a:xfrm>
              <a:off x="678935" y="6126366"/>
              <a:ext cx="10910553" cy="524011"/>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3" name="Google Shape;193;p6"/>
            <p:cNvPicPr preferRelativeResize="0"/>
            <p:nvPr/>
          </p:nvPicPr>
          <p:blipFill rotWithShape="1">
            <a:blip r:embed="rId3">
              <a:alphaModFix/>
            </a:blip>
            <a:srcRect/>
            <a:stretch/>
          </p:blipFill>
          <p:spPr>
            <a:xfrm>
              <a:off x="1023804" y="6157220"/>
              <a:ext cx="10284696" cy="491774"/>
            </a:xfrm>
            <a:prstGeom prst="rect">
              <a:avLst/>
            </a:prstGeom>
            <a:noFill/>
            <a:ln>
              <a:noFill/>
            </a:ln>
          </p:spPr>
        </p:pic>
      </p:grpSp>
      <p:sp>
        <p:nvSpPr>
          <p:cNvPr id="194" name="Google Shape;194;p6"/>
          <p:cNvSpPr/>
          <p:nvPr/>
        </p:nvSpPr>
        <p:spPr>
          <a:xfrm>
            <a:off x="291715" y="115455"/>
            <a:ext cx="11608569" cy="63942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i-FI" sz="2400" b="1" i="0" u="none" strike="noStrike" cap="none" dirty="0">
                <a:solidFill>
                  <a:srgbClr val="215968"/>
                </a:solidFill>
                <a:latin typeface="Century Gothic"/>
                <a:ea typeface="Century Gothic"/>
                <a:cs typeface="Century Gothic"/>
                <a:sym typeface="Century Gothic"/>
              </a:rPr>
              <a:t>Percepatan Redistribusi Tanah dari Pelepasan</a:t>
            </a:r>
            <a:r>
              <a:rPr lang="fi-FI" dirty="0">
                <a:solidFill>
                  <a:srgbClr val="215968"/>
                </a:solidFill>
                <a:sym typeface="Century Gothic"/>
              </a:rPr>
              <a:t> </a:t>
            </a:r>
            <a:r>
              <a:rPr lang="fi-FI" sz="2400" b="1" i="0" u="none" strike="noStrike" cap="none" dirty="0">
                <a:solidFill>
                  <a:srgbClr val="215968"/>
                </a:solidFill>
                <a:latin typeface="Century Gothic"/>
                <a:ea typeface="Century Gothic"/>
                <a:cs typeface="Century Gothic"/>
                <a:sym typeface="Century Gothic"/>
              </a:rPr>
              <a:t>Kawasan Hutan</a:t>
            </a:r>
          </a:p>
        </p:txBody>
      </p:sp>
      <p:cxnSp>
        <p:nvCxnSpPr>
          <p:cNvPr id="195" name="Google Shape;195;p6"/>
          <p:cNvCxnSpPr/>
          <p:nvPr/>
        </p:nvCxnSpPr>
        <p:spPr>
          <a:xfrm>
            <a:off x="236901" y="163319"/>
            <a:ext cx="0" cy="574823"/>
          </a:xfrm>
          <a:prstGeom prst="straightConnector1">
            <a:avLst/>
          </a:prstGeom>
          <a:noFill/>
          <a:ln w="127000" cap="flat" cmpd="sng">
            <a:solidFill>
              <a:srgbClr val="215968"/>
            </a:solidFill>
            <a:prstDash val="solid"/>
            <a:round/>
            <a:headEnd type="none" w="sm" len="sm"/>
            <a:tailEnd type="none" w="sm" len="sm"/>
          </a:ln>
        </p:spPr>
      </p:cxnSp>
      <p:pic>
        <p:nvPicPr>
          <p:cNvPr id="196" name="Google Shape;196;p6"/>
          <p:cNvPicPr preferRelativeResize="0"/>
          <p:nvPr/>
        </p:nvPicPr>
        <p:blipFill rotWithShape="1">
          <a:blip r:embed="rId4">
            <a:alphaModFix/>
          </a:blip>
          <a:srcRect/>
          <a:stretch/>
        </p:blipFill>
        <p:spPr>
          <a:xfrm>
            <a:off x="9941229" y="55567"/>
            <a:ext cx="2142679" cy="604086"/>
          </a:xfrm>
          <a:prstGeom prst="rect">
            <a:avLst/>
          </a:prstGeom>
          <a:noFill/>
          <a:ln>
            <a:noFill/>
          </a:ln>
        </p:spPr>
      </p:pic>
      <p:pic>
        <p:nvPicPr>
          <p:cNvPr id="197" name="Google Shape;197;p6"/>
          <p:cNvPicPr preferRelativeResize="0"/>
          <p:nvPr/>
        </p:nvPicPr>
        <p:blipFill rotWithShape="1">
          <a:blip r:embed="rId5">
            <a:alphaModFix/>
          </a:blip>
          <a:srcRect/>
          <a:stretch/>
        </p:blipFill>
        <p:spPr>
          <a:xfrm>
            <a:off x="7820324" y="3367080"/>
            <a:ext cx="3810532" cy="3077004"/>
          </a:xfrm>
          <a:prstGeom prst="rect">
            <a:avLst/>
          </a:prstGeom>
          <a:noFill/>
          <a:ln>
            <a:noFill/>
          </a:ln>
        </p:spPr>
      </p:pic>
      <p:pic>
        <p:nvPicPr>
          <p:cNvPr id="17" name="Picture 16">
            <a:extLst>
              <a:ext uri="{FF2B5EF4-FFF2-40B4-BE49-F238E27FC236}">
                <a16:creationId xmlns:a16="http://schemas.microsoft.com/office/drawing/2014/main" id="{1DEC5092-6E61-175F-0D1F-E452185ECB2F}"/>
              </a:ext>
            </a:extLst>
          </p:cNvPr>
          <p:cNvPicPr>
            <a:picLocks noChangeAspect="1"/>
          </p:cNvPicPr>
          <p:nvPr/>
        </p:nvPicPr>
        <p:blipFill>
          <a:blip r:embed="rId6"/>
          <a:stretch>
            <a:fillRect/>
          </a:stretch>
        </p:blipFill>
        <p:spPr>
          <a:xfrm>
            <a:off x="0" y="911146"/>
            <a:ext cx="12192000" cy="2109216"/>
          </a:xfrm>
          <a:prstGeom prst="rect">
            <a:avLst/>
          </a:prstGeom>
        </p:spPr>
      </p:pic>
    </p:spTree>
    <p:extLst>
      <p:ext uri="{BB962C8B-B14F-4D97-AF65-F5344CB8AC3E}">
        <p14:creationId xmlns:p14="http://schemas.microsoft.com/office/powerpoint/2010/main" val="281961241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63C75-DC54-4458-A0E4-DB48F9AF4DC4}"/>
              </a:ext>
            </a:extLst>
          </p:cNvPr>
          <p:cNvSpPr/>
          <p:nvPr/>
        </p:nvSpPr>
        <p:spPr>
          <a:xfrm>
            <a:off x="454221" y="129621"/>
            <a:ext cx="9619212" cy="639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2">
                    <a:lumMod val="75000"/>
                  </a:schemeClr>
                </a:solidFill>
                <a:latin typeface="Century Gothic" panose="020B0502020202020204" pitchFamily="34" charset="0"/>
              </a:rPr>
              <a:t>CAPAIAN REDISTRIBUSI TANAH S/D 15 JUNI TAHUN 2023</a:t>
            </a:r>
          </a:p>
        </p:txBody>
      </p:sp>
      <p:cxnSp>
        <p:nvCxnSpPr>
          <p:cNvPr id="60" name="Straight Connector 59">
            <a:extLst>
              <a:ext uri="{FF2B5EF4-FFF2-40B4-BE49-F238E27FC236}">
                <a16:creationId xmlns:a16="http://schemas.microsoft.com/office/drawing/2014/main" id="{A6E4C460-FCD9-49EE-A12E-43B6B3257DF3}"/>
              </a:ext>
            </a:extLst>
          </p:cNvPr>
          <p:cNvCxnSpPr>
            <a:cxnSpLocks/>
          </p:cNvCxnSpPr>
          <p:nvPr/>
        </p:nvCxnSpPr>
        <p:spPr>
          <a:xfrm>
            <a:off x="344595" y="220471"/>
            <a:ext cx="0" cy="458641"/>
          </a:xfrm>
          <a:prstGeom prst="line">
            <a:avLst/>
          </a:prstGeom>
          <a:ln w="1270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9BDFB6CA-67D0-428E-8795-0A72E76552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62" name="Slide Number Placeholder 6">
            <a:extLst>
              <a:ext uri="{FF2B5EF4-FFF2-40B4-BE49-F238E27FC236}">
                <a16:creationId xmlns:a16="http://schemas.microsoft.com/office/drawing/2014/main" id="{FD8D59CA-8B75-4607-BD6A-CACEA1D27809}"/>
              </a:ext>
            </a:extLst>
          </p:cNvPr>
          <p:cNvSpPr txBox="1">
            <a:spLocks/>
          </p:cNvSpPr>
          <p:nvPr/>
        </p:nvSpPr>
        <p:spPr>
          <a:xfrm>
            <a:off x="9838578" y="6448926"/>
            <a:ext cx="2289544" cy="4435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sz="1400" b="1" dirty="0">
                <a:solidFill>
                  <a:schemeClr val="bg1"/>
                </a:solidFill>
              </a:rPr>
              <a:t>16</a:t>
            </a:r>
          </a:p>
        </p:txBody>
      </p:sp>
      <p:grpSp>
        <p:nvGrpSpPr>
          <p:cNvPr id="86" name="Group 85">
            <a:extLst>
              <a:ext uri="{FF2B5EF4-FFF2-40B4-BE49-F238E27FC236}">
                <a16:creationId xmlns:a16="http://schemas.microsoft.com/office/drawing/2014/main" id="{4599B5E1-C705-4346-BD52-15F688A8963F}"/>
              </a:ext>
            </a:extLst>
          </p:cNvPr>
          <p:cNvGrpSpPr/>
          <p:nvPr/>
        </p:nvGrpSpPr>
        <p:grpSpPr>
          <a:xfrm>
            <a:off x="640724" y="6285438"/>
            <a:ext cx="10910553" cy="524012"/>
            <a:chOff x="640724" y="6285438"/>
            <a:chExt cx="10910553" cy="524012"/>
          </a:xfrm>
        </p:grpSpPr>
        <p:grpSp>
          <p:nvGrpSpPr>
            <p:cNvPr id="87" name="Group 86">
              <a:extLst>
                <a:ext uri="{FF2B5EF4-FFF2-40B4-BE49-F238E27FC236}">
                  <a16:creationId xmlns:a16="http://schemas.microsoft.com/office/drawing/2014/main" id="{235B4A86-1C4C-497F-A8F1-D413BC3B3FDC}"/>
                </a:ext>
              </a:extLst>
            </p:cNvPr>
            <p:cNvGrpSpPr/>
            <p:nvPr/>
          </p:nvGrpSpPr>
          <p:grpSpPr>
            <a:xfrm>
              <a:off x="640724" y="6285438"/>
              <a:ext cx="10910553" cy="524012"/>
              <a:chOff x="824014" y="6285438"/>
              <a:chExt cx="10910553" cy="524012"/>
            </a:xfrm>
          </p:grpSpPr>
          <p:grpSp>
            <p:nvGrpSpPr>
              <p:cNvPr id="91" name="Group 90">
                <a:extLst>
                  <a:ext uri="{FF2B5EF4-FFF2-40B4-BE49-F238E27FC236}">
                    <a16:creationId xmlns:a16="http://schemas.microsoft.com/office/drawing/2014/main" id="{715FB2C0-D621-4F8F-BD2F-9DF7067F851A}"/>
                  </a:ext>
                </a:extLst>
              </p:cNvPr>
              <p:cNvGrpSpPr/>
              <p:nvPr/>
            </p:nvGrpSpPr>
            <p:grpSpPr>
              <a:xfrm>
                <a:off x="824014" y="6285439"/>
                <a:ext cx="10910553" cy="524011"/>
                <a:chOff x="678935" y="6126366"/>
                <a:chExt cx="10910553" cy="524011"/>
              </a:xfrm>
            </p:grpSpPr>
            <p:sp>
              <p:nvSpPr>
                <p:cNvPr id="93" name="Rectangle: Rounded Corners 92">
                  <a:extLst>
                    <a:ext uri="{FF2B5EF4-FFF2-40B4-BE49-F238E27FC236}">
                      <a16:creationId xmlns:a16="http://schemas.microsoft.com/office/drawing/2014/main" id="{4968B629-1094-4C15-971C-5EB81AEB3D3F}"/>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E6B8B565-AC50-496B-958E-1AD0558B0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92" name="Rectangle: Rounded Corners 91">
                <a:extLst>
                  <a:ext uri="{FF2B5EF4-FFF2-40B4-BE49-F238E27FC236}">
                    <a16:creationId xmlns:a16="http://schemas.microsoft.com/office/drawing/2014/main" id="{56F2BDC6-E818-4648-BA06-85B0CF627DA5}"/>
                  </a:ext>
                </a:extLst>
              </p:cNvPr>
              <p:cNvSpPr/>
              <p:nvPr/>
            </p:nvSpPr>
            <p:spPr>
              <a:xfrm>
                <a:off x="1026160" y="6285438"/>
                <a:ext cx="10708407" cy="491776"/>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3E54453-91E5-4FE1-A718-3914D2DBAAD2}"/>
                </a:ext>
              </a:extLst>
            </p:cNvPr>
            <p:cNvGrpSpPr/>
            <p:nvPr/>
          </p:nvGrpSpPr>
          <p:grpSpPr>
            <a:xfrm>
              <a:off x="11077805" y="6338646"/>
              <a:ext cx="396938" cy="384733"/>
              <a:chOff x="11077805" y="6338646"/>
              <a:chExt cx="396938" cy="384733"/>
            </a:xfrm>
          </p:grpSpPr>
          <p:sp>
            <p:nvSpPr>
              <p:cNvPr id="89" name="Oval 88">
                <a:extLst>
                  <a:ext uri="{FF2B5EF4-FFF2-40B4-BE49-F238E27FC236}">
                    <a16:creationId xmlns:a16="http://schemas.microsoft.com/office/drawing/2014/main" id="{39DC217F-513D-4D16-ACC3-122CADB369D5}"/>
                  </a:ext>
                </a:extLst>
              </p:cNvPr>
              <p:cNvSpPr/>
              <p:nvPr/>
            </p:nvSpPr>
            <p:spPr>
              <a:xfrm>
                <a:off x="11077805" y="6338646"/>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bject 13">
                <a:extLst>
                  <a:ext uri="{FF2B5EF4-FFF2-40B4-BE49-F238E27FC236}">
                    <a16:creationId xmlns:a16="http://schemas.microsoft.com/office/drawing/2014/main" id="{CABA02BF-12D0-4DAD-B522-B7D6FC67CEA3}"/>
                  </a:ext>
                </a:extLst>
              </p:cNvPr>
              <p:cNvSpPr txBox="1"/>
              <p:nvPr/>
            </p:nvSpPr>
            <p:spPr>
              <a:xfrm>
                <a:off x="11177762" y="6442028"/>
                <a:ext cx="280670" cy="228600"/>
              </a:xfrm>
              <a:prstGeom prst="rect">
                <a:avLst/>
              </a:prstGeom>
            </p:spPr>
            <p:txBody>
              <a:bodyPr vert="horz" wrap="square" lIns="0" tIns="0" rIns="0" bIns="0" rtlCol="0">
                <a:spAutoFit/>
              </a:bodyPr>
              <a:lstStyle/>
              <a:p>
                <a:pPr marL="38100">
                  <a:lnSpc>
                    <a:spcPts val="1614"/>
                  </a:lnSpc>
                </a:pPr>
                <a:fld id="{81D60167-4931-47E6-BA6A-407CBD079E47}" type="slidenum">
                  <a:rPr sz="1600" b="1" spc="-5" dirty="0">
                    <a:solidFill>
                      <a:srgbClr val="001F5F"/>
                    </a:solidFill>
                    <a:latin typeface="Calibri"/>
                    <a:cs typeface="Calibri"/>
                  </a:rPr>
                  <a:t>25</a:t>
                </a:fld>
                <a:endParaRPr sz="1600" dirty="0">
                  <a:latin typeface="Calibri"/>
                  <a:cs typeface="Calibri"/>
                </a:endParaRPr>
              </a:p>
            </p:txBody>
          </p:sp>
        </p:grpSp>
      </p:grpSp>
      <p:sp>
        <p:nvSpPr>
          <p:cNvPr id="8" name="Rectangle 7">
            <a:extLst>
              <a:ext uri="{FF2B5EF4-FFF2-40B4-BE49-F238E27FC236}">
                <a16:creationId xmlns:a16="http://schemas.microsoft.com/office/drawing/2014/main" id="{56EDF435-8421-AA4F-429B-F72476B0FDDB}"/>
              </a:ext>
            </a:extLst>
          </p:cNvPr>
          <p:cNvSpPr/>
          <p:nvPr/>
        </p:nvSpPr>
        <p:spPr>
          <a:xfrm>
            <a:off x="990601" y="5215405"/>
            <a:ext cx="11193404" cy="476534"/>
          </a:xfrm>
          <a:prstGeom prst="rect">
            <a:avLst/>
          </a:prstGeom>
          <a:solidFill>
            <a:srgbClr val="FB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Arial Narrow" panose="020B0606020202030204" pitchFamily="34" charset="0"/>
              </a:rPr>
              <a:t>               Luas Redistribusi Tanah Tahun 1961 – 2023 adalah 4.104.107,28 Hektare</a:t>
            </a:r>
          </a:p>
        </p:txBody>
      </p:sp>
      <p:sp>
        <p:nvSpPr>
          <p:cNvPr id="9" name="Rectangle 8">
            <a:extLst>
              <a:ext uri="{FF2B5EF4-FFF2-40B4-BE49-F238E27FC236}">
                <a16:creationId xmlns:a16="http://schemas.microsoft.com/office/drawing/2014/main" id="{093D2E23-7E16-CEAA-F5F0-1F3A9EF17B0D}"/>
              </a:ext>
            </a:extLst>
          </p:cNvPr>
          <p:cNvSpPr/>
          <p:nvPr/>
        </p:nvSpPr>
        <p:spPr>
          <a:xfrm>
            <a:off x="1016097" y="5750672"/>
            <a:ext cx="11193404" cy="476534"/>
          </a:xfrm>
          <a:prstGeom prst="rect">
            <a:avLst/>
          </a:prstGeom>
          <a:solidFill>
            <a:srgbClr val="FB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75000"/>
                    <a:lumOff val="25000"/>
                  </a:schemeClr>
                </a:solidFill>
                <a:latin typeface="Arial Narrow" panose="020B0606020202030204" pitchFamily="34" charset="0"/>
              </a:rPr>
              <a:t>              </a:t>
            </a:r>
            <a:r>
              <a:rPr lang="en-US" b="1" dirty="0" err="1">
                <a:solidFill>
                  <a:schemeClr val="tx1">
                    <a:lumMod val="75000"/>
                    <a:lumOff val="25000"/>
                  </a:schemeClr>
                </a:solidFill>
                <a:latin typeface="Arial Narrow" panose="020B0606020202030204" pitchFamily="34" charset="0"/>
              </a:rPr>
              <a:t>Jumlah</a:t>
            </a:r>
            <a:r>
              <a:rPr lang="en-US" b="1" dirty="0">
                <a:solidFill>
                  <a:schemeClr val="tx1">
                    <a:lumMod val="75000"/>
                    <a:lumOff val="25000"/>
                  </a:schemeClr>
                </a:solidFill>
                <a:latin typeface="Arial Narrow" panose="020B0606020202030204" pitchFamily="34" charset="0"/>
              </a:rPr>
              <a:t> Bidang Redistribusi Tanah Tahun 1961 – 2023 adalah 5.586.351 Bidang</a:t>
            </a:r>
            <a:endParaRPr lang="en-ID" b="1" dirty="0">
              <a:solidFill>
                <a:schemeClr val="tx1">
                  <a:lumMod val="75000"/>
                  <a:lumOff val="25000"/>
                </a:schemeClr>
              </a:solidFill>
              <a:latin typeface="Arial Narrow" panose="020B0606020202030204" pitchFamily="34" charset="0"/>
            </a:endParaRPr>
          </a:p>
        </p:txBody>
      </p:sp>
      <p:sp>
        <p:nvSpPr>
          <p:cNvPr id="10" name="Arrow: Pentagon 9">
            <a:extLst>
              <a:ext uri="{FF2B5EF4-FFF2-40B4-BE49-F238E27FC236}">
                <a16:creationId xmlns:a16="http://schemas.microsoft.com/office/drawing/2014/main" id="{F8DA4D65-C1E3-0860-642D-7C7EBE0BBE8B}"/>
              </a:ext>
            </a:extLst>
          </p:cNvPr>
          <p:cNvSpPr/>
          <p:nvPr/>
        </p:nvSpPr>
        <p:spPr>
          <a:xfrm>
            <a:off x="0" y="5135745"/>
            <a:ext cx="1574157" cy="1171122"/>
          </a:xfrm>
          <a:prstGeom prst="homePlate">
            <a:avLst/>
          </a:prstGeom>
          <a:solidFill>
            <a:srgbClr val="FBC121"/>
          </a:solidFill>
          <a:ln>
            <a:noFill/>
          </a:ln>
          <a:effectLst>
            <a:outerShdw blurRad="101600" dist="38100" sx="103000" sy="103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75000"/>
                    <a:lumOff val="25000"/>
                  </a:schemeClr>
                </a:solidFill>
              </a:rPr>
              <a:t>Total</a:t>
            </a:r>
            <a:endParaRPr lang="en-ID" sz="2800" b="1" dirty="0">
              <a:solidFill>
                <a:schemeClr val="tx1">
                  <a:lumMod val="75000"/>
                  <a:lumOff val="25000"/>
                </a:schemeClr>
              </a:solidFill>
            </a:endParaRPr>
          </a:p>
        </p:txBody>
      </p:sp>
      <p:sp>
        <p:nvSpPr>
          <p:cNvPr id="11" name="Arrow: Pentagon 10">
            <a:extLst>
              <a:ext uri="{FF2B5EF4-FFF2-40B4-BE49-F238E27FC236}">
                <a16:creationId xmlns:a16="http://schemas.microsoft.com/office/drawing/2014/main" id="{0F429B56-75C6-75C9-345D-9D28B803C608}"/>
              </a:ext>
            </a:extLst>
          </p:cNvPr>
          <p:cNvSpPr/>
          <p:nvPr/>
        </p:nvSpPr>
        <p:spPr>
          <a:xfrm>
            <a:off x="0" y="1886682"/>
            <a:ext cx="3814961" cy="429523"/>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0535A03-5750-3B0B-5174-CDA28B754792}"/>
              </a:ext>
            </a:extLst>
          </p:cNvPr>
          <p:cNvSpPr/>
          <p:nvPr/>
        </p:nvSpPr>
        <p:spPr>
          <a:xfrm>
            <a:off x="1490126" y="1191770"/>
            <a:ext cx="1730155" cy="1727066"/>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B5B4F5-7A5E-BCE1-8141-FA2842AF689A}"/>
              </a:ext>
            </a:extLst>
          </p:cNvPr>
          <p:cNvSpPr/>
          <p:nvPr/>
        </p:nvSpPr>
        <p:spPr>
          <a:xfrm>
            <a:off x="1768687" y="1469833"/>
            <a:ext cx="1173035" cy="11709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C52FDEB4-CB86-3BD9-A25F-9ABD9CA94475}"/>
              </a:ext>
            </a:extLst>
          </p:cNvPr>
          <p:cNvSpPr/>
          <p:nvPr/>
        </p:nvSpPr>
        <p:spPr>
          <a:xfrm>
            <a:off x="0" y="3417646"/>
            <a:ext cx="3119419" cy="429523"/>
          </a:xfrm>
          <a:prstGeom prst="homePlate">
            <a:avLst/>
          </a:prstGeom>
          <a:solidFill>
            <a:srgbClr val="0E4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C72038A-E74E-6761-E15F-2D97A375E91F}"/>
              </a:ext>
            </a:extLst>
          </p:cNvPr>
          <p:cNvSpPr/>
          <p:nvPr/>
        </p:nvSpPr>
        <p:spPr>
          <a:xfrm>
            <a:off x="775547" y="2781269"/>
            <a:ext cx="1730155" cy="1727066"/>
          </a:xfrm>
          <a:prstGeom prst="ellipse">
            <a:avLst/>
          </a:prstGeom>
          <a:solidFill>
            <a:srgbClr val="0E4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D28F8F2-0DA2-4592-E24E-FCFC78E4174A}"/>
              </a:ext>
            </a:extLst>
          </p:cNvPr>
          <p:cNvSpPr/>
          <p:nvPr/>
        </p:nvSpPr>
        <p:spPr>
          <a:xfrm>
            <a:off x="1054108" y="3059332"/>
            <a:ext cx="1173035" cy="11709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0AAE5A-5CEF-4A74-D86B-E5D23BC94DBF}"/>
              </a:ext>
            </a:extLst>
          </p:cNvPr>
          <p:cNvSpPr txBox="1"/>
          <p:nvPr/>
        </p:nvSpPr>
        <p:spPr>
          <a:xfrm>
            <a:off x="1378126" y="1783042"/>
            <a:ext cx="1916436" cy="307777"/>
          </a:xfrm>
          <a:prstGeom prst="rect">
            <a:avLst/>
          </a:prstGeom>
          <a:noFill/>
        </p:spPr>
        <p:txBody>
          <a:bodyPr wrap="square" rtlCol="0">
            <a:spAutoFit/>
          </a:bodyPr>
          <a:lstStyle/>
          <a:p>
            <a:pPr algn="ctr"/>
            <a:r>
              <a:rPr lang="en-US" sz="1400" b="1" dirty="0">
                <a:solidFill>
                  <a:srgbClr val="FF6600"/>
                </a:solidFill>
                <a:latin typeface="ChunkFive" panose="00000500000000000000" pitchFamily="50" charset="0"/>
              </a:rPr>
              <a:t>1961-2014 </a:t>
            </a:r>
            <a:endParaRPr lang="en-ID" sz="1200" b="1" dirty="0">
              <a:solidFill>
                <a:srgbClr val="FF6600"/>
              </a:solidFill>
              <a:latin typeface="ChunkFive" panose="00000500000000000000" pitchFamily="50" charset="0"/>
            </a:endParaRPr>
          </a:p>
        </p:txBody>
      </p:sp>
      <p:sp>
        <p:nvSpPr>
          <p:cNvPr id="18" name="TextBox 17">
            <a:extLst>
              <a:ext uri="{FF2B5EF4-FFF2-40B4-BE49-F238E27FC236}">
                <a16:creationId xmlns:a16="http://schemas.microsoft.com/office/drawing/2014/main" id="{0CDED823-C22D-8D52-1DA2-539848C7F30D}"/>
              </a:ext>
            </a:extLst>
          </p:cNvPr>
          <p:cNvSpPr txBox="1"/>
          <p:nvPr/>
        </p:nvSpPr>
        <p:spPr>
          <a:xfrm>
            <a:off x="1884122" y="2089085"/>
            <a:ext cx="1057600" cy="307777"/>
          </a:xfrm>
          <a:prstGeom prst="rect">
            <a:avLst/>
          </a:prstGeom>
          <a:noFill/>
        </p:spPr>
        <p:txBody>
          <a:bodyPr wrap="square" rtlCol="0">
            <a:spAutoFit/>
          </a:bodyPr>
          <a:lstStyle/>
          <a:p>
            <a:pPr algn="ctr"/>
            <a:r>
              <a:rPr lang="en-US" sz="1400" b="1" dirty="0">
                <a:solidFill>
                  <a:srgbClr val="FF6600"/>
                </a:solidFill>
                <a:latin typeface="Arial Narrow" panose="020B0606020202030204" pitchFamily="34" charset="0"/>
              </a:rPr>
              <a:t>(53 </a:t>
            </a:r>
            <a:r>
              <a:rPr lang="en-US" sz="1400" b="1" dirty="0" err="1">
                <a:solidFill>
                  <a:srgbClr val="FF6600"/>
                </a:solidFill>
                <a:latin typeface="Arial Narrow" panose="020B0606020202030204" pitchFamily="34" charset="0"/>
              </a:rPr>
              <a:t>Tahun</a:t>
            </a:r>
            <a:r>
              <a:rPr lang="en-US" sz="1400" b="1" dirty="0">
                <a:solidFill>
                  <a:srgbClr val="FF6600"/>
                </a:solidFill>
                <a:latin typeface="Arial Narrow" panose="020B0606020202030204" pitchFamily="34" charset="0"/>
              </a:rPr>
              <a:t>)</a:t>
            </a:r>
          </a:p>
        </p:txBody>
      </p:sp>
      <p:sp>
        <p:nvSpPr>
          <p:cNvPr id="19" name="TextBox 18">
            <a:extLst>
              <a:ext uri="{FF2B5EF4-FFF2-40B4-BE49-F238E27FC236}">
                <a16:creationId xmlns:a16="http://schemas.microsoft.com/office/drawing/2014/main" id="{6CFCEB5A-B56C-1E9F-226A-A51BEB30899B}"/>
              </a:ext>
            </a:extLst>
          </p:cNvPr>
          <p:cNvSpPr txBox="1"/>
          <p:nvPr/>
        </p:nvSpPr>
        <p:spPr>
          <a:xfrm>
            <a:off x="675779" y="3379788"/>
            <a:ext cx="1916436" cy="307777"/>
          </a:xfrm>
          <a:prstGeom prst="rect">
            <a:avLst/>
          </a:prstGeom>
          <a:noFill/>
        </p:spPr>
        <p:txBody>
          <a:bodyPr wrap="square" rtlCol="0">
            <a:spAutoFit/>
          </a:bodyPr>
          <a:lstStyle/>
          <a:p>
            <a:pPr algn="ctr"/>
            <a:r>
              <a:rPr lang="en-US" sz="1400" b="1" dirty="0">
                <a:solidFill>
                  <a:srgbClr val="0A3659"/>
                </a:solidFill>
                <a:latin typeface="ChunkFive" panose="00000500000000000000" pitchFamily="50" charset="0"/>
              </a:rPr>
              <a:t>2015-2023 </a:t>
            </a:r>
            <a:endParaRPr lang="en-ID" sz="1600" b="1" dirty="0">
              <a:solidFill>
                <a:srgbClr val="0A3659"/>
              </a:solidFill>
              <a:latin typeface="ChunkFive" panose="00000500000000000000" pitchFamily="50" charset="0"/>
            </a:endParaRPr>
          </a:p>
        </p:txBody>
      </p:sp>
      <p:sp>
        <p:nvSpPr>
          <p:cNvPr id="20" name="TextBox 19">
            <a:extLst>
              <a:ext uri="{FF2B5EF4-FFF2-40B4-BE49-F238E27FC236}">
                <a16:creationId xmlns:a16="http://schemas.microsoft.com/office/drawing/2014/main" id="{A9633539-1775-EA44-BEA5-3ADD1223D1C7}"/>
              </a:ext>
            </a:extLst>
          </p:cNvPr>
          <p:cNvSpPr txBox="1"/>
          <p:nvPr/>
        </p:nvSpPr>
        <p:spPr>
          <a:xfrm>
            <a:off x="1194306" y="3707494"/>
            <a:ext cx="878334" cy="307777"/>
          </a:xfrm>
          <a:prstGeom prst="rect">
            <a:avLst/>
          </a:prstGeom>
          <a:noFill/>
        </p:spPr>
        <p:txBody>
          <a:bodyPr wrap="square" rtlCol="0">
            <a:spAutoFit/>
          </a:bodyPr>
          <a:lstStyle/>
          <a:p>
            <a:pPr algn="ctr"/>
            <a:r>
              <a:rPr lang="en-US" sz="1400" b="1" dirty="0">
                <a:solidFill>
                  <a:srgbClr val="0E4C80"/>
                </a:solidFill>
                <a:latin typeface="Arial Narrow" panose="020B0606020202030204" pitchFamily="34" charset="0"/>
              </a:rPr>
              <a:t>(8 Tahun)</a:t>
            </a:r>
          </a:p>
        </p:txBody>
      </p:sp>
      <p:sp>
        <p:nvSpPr>
          <p:cNvPr id="21" name="Rectangle 20">
            <a:extLst>
              <a:ext uri="{FF2B5EF4-FFF2-40B4-BE49-F238E27FC236}">
                <a16:creationId xmlns:a16="http://schemas.microsoft.com/office/drawing/2014/main" id="{BC0CAAA9-4CC8-BB36-9CD7-A00CC1745008}"/>
              </a:ext>
            </a:extLst>
          </p:cNvPr>
          <p:cNvSpPr/>
          <p:nvPr/>
        </p:nvSpPr>
        <p:spPr>
          <a:xfrm>
            <a:off x="3789104" y="1717192"/>
            <a:ext cx="4028696" cy="802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400" b="1" i="0" u="none" strike="noStrike" kern="1200" cap="none" spc="0" normalizeH="0" baseline="0" noProof="0" dirty="0">
                <a:ln>
                  <a:noFill/>
                </a:ln>
                <a:solidFill>
                  <a:srgbClr val="FF6600"/>
                </a:solidFill>
                <a:effectLst/>
                <a:uLnTx/>
                <a:uFillTx/>
                <a:latin typeface="Arial Narrow" panose="020B0606020202030204" pitchFamily="34" charset="0"/>
              </a:rPr>
              <a:t>Luas: </a:t>
            </a:r>
            <a:r>
              <a:rPr lang="en-US" sz="1400" b="1" dirty="0">
                <a:solidFill>
                  <a:srgbClr val="FF6600"/>
                </a:solidFill>
                <a:latin typeface="Arial Narrow" panose="020B0606020202030204" pitchFamily="34" charset="0"/>
              </a:rPr>
              <a:t>2.424.400</a:t>
            </a:r>
            <a:r>
              <a:rPr kumimoji="0" lang="en-US" sz="1400" b="1" i="0" u="none" strike="noStrike" kern="1200" cap="none" spc="0" normalizeH="0" baseline="0" noProof="0" dirty="0">
                <a:ln>
                  <a:noFill/>
                </a:ln>
                <a:solidFill>
                  <a:srgbClr val="FF6600"/>
                </a:solidFill>
                <a:effectLst/>
                <a:uLnTx/>
                <a:uFillTx/>
                <a:latin typeface="Arial Narrow" panose="020B0606020202030204" pitchFamily="34" charset="0"/>
              </a:rPr>
              <a:t> </a:t>
            </a:r>
            <a:r>
              <a:rPr kumimoji="0" lang="en-US" sz="1400" b="1" i="0" u="none" strike="noStrike" kern="1200" cap="none" spc="0" normalizeH="0" baseline="0" noProof="0" dirty="0" err="1">
                <a:ln>
                  <a:noFill/>
                </a:ln>
                <a:solidFill>
                  <a:srgbClr val="FF6600"/>
                </a:solidFill>
                <a:effectLst/>
                <a:uLnTx/>
                <a:uFillTx/>
                <a:latin typeface="Arial Narrow" panose="020B0606020202030204" pitchFamily="34" charset="0"/>
              </a:rPr>
              <a:t>Hektare</a:t>
            </a:r>
            <a:endParaRPr kumimoji="0" lang="en-US" sz="1400" b="1" i="0" u="none" strike="noStrike" kern="1200" cap="none" spc="0" normalizeH="0" baseline="0" noProof="0" dirty="0">
              <a:ln>
                <a:noFill/>
              </a:ln>
              <a:solidFill>
                <a:srgbClr val="FF6600"/>
              </a:solidFill>
              <a:effectLst/>
              <a:uLnTx/>
              <a:uFillTx/>
              <a:latin typeface="Arial Narrow" panose="020B0606020202030204" pitchFamily="34" charset="0"/>
            </a:endParaRPr>
          </a:p>
          <a:p>
            <a:pPr>
              <a:defRPr/>
            </a:pPr>
            <a:r>
              <a:rPr lang="en-US" sz="1400" b="1" dirty="0" err="1">
                <a:solidFill>
                  <a:srgbClr val="FF6600"/>
                </a:solidFill>
                <a:latin typeface="Arial Narrow" panose="020B0606020202030204" pitchFamily="34" charset="0"/>
              </a:rPr>
              <a:t>Jumlah</a:t>
            </a:r>
            <a:r>
              <a:rPr lang="en-US" sz="1400" b="1" dirty="0">
                <a:solidFill>
                  <a:srgbClr val="FF6600"/>
                </a:solidFill>
                <a:latin typeface="Arial Narrow" panose="020B0606020202030204" pitchFamily="34" charset="0"/>
              </a:rPr>
              <a:t> </a:t>
            </a:r>
            <a:r>
              <a:rPr lang="en-US" sz="1400" b="1" dirty="0" err="1">
                <a:solidFill>
                  <a:srgbClr val="FF6600"/>
                </a:solidFill>
                <a:latin typeface="Arial Narrow" panose="020B0606020202030204" pitchFamily="34" charset="0"/>
              </a:rPr>
              <a:t>Bidang</a:t>
            </a:r>
            <a:r>
              <a:rPr lang="en-US" sz="1400" b="1" dirty="0">
                <a:solidFill>
                  <a:srgbClr val="FF6600"/>
                </a:solidFill>
                <a:latin typeface="Arial Narrow" panose="020B0606020202030204" pitchFamily="34" charset="0"/>
              </a:rPr>
              <a:t>: 2.795.426 </a:t>
            </a:r>
            <a:r>
              <a:rPr lang="en-US" sz="1400" b="1" dirty="0" err="1">
                <a:solidFill>
                  <a:srgbClr val="FF6600"/>
                </a:solidFill>
                <a:latin typeface="Arial Narrow" panose="020B0606020202030204" pitchFamily="34" charset="0"/>
              </a:rPr>
              <a:t>Bidang</a:t>
            </a:r>
            <a:endParaRPr lang="en-US" sz="1400" b="1" dirty="0">
              <a:solidFill>
                <a:srgbClr val="FF6600"/>
              </a:solidFill>
              <a:latin typeface="Arial Narrow" panose="020B0606020202030204" pitchFamily="34" charset="0"/>
            </a:endParaRPr>
          </a:p>
          <a:p>
            <a:pPr>
              <a:defRPr/>
            </a:pPr>
            <a:r>
              <a:rPr lang="en-US" sz="1400" b="1" dirty="0">
                <a:solidFill>
                  <a:srgbClr val="FF6600"/>
                </a:solidFill>
                <a:latin typeface="Arial Narrow" panose="020B0606020202030204" pitchFamily="34" charset="0"/>
              </a:rPr>
              <a:t>Rata-Rata Luas/</a:t>
            </a:r>
            <a:r>
              <a:rPr lang="en-US" sz="1400" b="1" dirty="0" err="1">
                <a:solidFill>
                  <a:srgbClr val="FF6600"/>
                </a:solidFill>
                <a:latin typeface="Arial Narrow" panose="020B0606020202030204" pitchFamily="34" charset="0"/>
              </a:rPr>
              <a:t>Tahun</a:t>
            </a:r>
            <a:r>
              <a:rPr lang="en-US" sz="1400" b="1" dirty="0">
                <a:solidFill>
                  <a:srgbClr val="FF6600"/>
                </a:solidFill>
                <a:latin typeface="Arial Narrow" panose="020B0606020202030204" pitchFamily="34" charset="0"/>
              </a:rPr>
              <a:t>: 45.743,39 </a:t>
            </a:r>
            <a:r>
              <a:rPr lang="en-US" sz="1400" b="1" dirty="0" err="1">
                <a:solidFill>
                  <a:srgbClr val="FF6600"/>
                </a:solidFill>
                <a:latin typeface="Arial Narrow" panose="020B0606020202030204" pitchFamily="34" charset="0"/>
              </a:rPr>
              <a:t>Hektare</a:t>
            </a:r>
            <a:r>
              <a:rPr lang="en-US" sz="1400" b="1" dirty="0">
                <a:solidFill>
                  <a:srgbClr val="FF6600"/>
                </a:solidFill>
                <a:latin typeface="Arial Narrow" panose="020B0606020202030204" pitchFamily="34" charset="0"/>
              </a:rPr>
              <a:t>/</a:t>
            </a:r>
            <a:r>
              <a:rPr lang="en-US" sz="1400" b="1" dirty="0" err="1">
                <a:solidFill>
                  <a:srgbClr val="FF6600"/>
                </a:solidFill>
                <a:latin typeface="Arial Narrow" panose="020B0606020202030204" pitchFamily="34" charset="0"/>
              </a:rPr>
              <a:t>Tahun</a:t>
            </a:r>
            <a:endParaRPr lang="en-US" sz="1400" b="1" dirty="0">
              <a:solidFill>
                <a:srgbClr val="FF6600"/>
              </a:solidFill>
              <a:latin typeface="Arial Narrow" panose="020B0606020202030204" pitchFamily="34" charset="0"/>
            </a:endParaRPr>
          </a:p>
          <a:p>
            <a:pPr>
              <a:defRPr/>
            </a:pPr>
            <a:r>
              <a:rPr lang="en-US" sz="1400" b="1" dirty="0">
                <a:solidFill>
                  <a:srgbClr val="FF6600"/>
                </a:solidFill>
                <a:latin typeface="Arial Narrow" panose="020B0606020202030204" pitchFamily="34" charset="0"/>
              </a:rPr>
              <a:t>Rata-Rata </a:t>
            </a:r>
            <a:r>
              <a:rPr lang="en-US" sz="1400" b="1" dirty="0" err="1">
                <a:solidFill>
                  <a:srgbClr val="FF6600"/>
                </a:solidFill>
                <a:latin typeface="Arial Narrow" panose="020B0606020202030204" pitchFamily="34" charset="0"/>
              </a:rPr>
              <a:t>Jumlah</a:t>
            </a:r>
            <a:r>
              <a:rPr lang="en-US" sz="1400" b="1" dirty="0">
                <a:solidFill>
                  <a:srgbClr val="FF6600"/>
                </a:solidFill>
                <a:latin typeface="Arial Narrow" panose="020B0606020202030204" pitchFamily="34" charset="0"/>
              </a:rPr>
              <a:t> </a:t>
            </a:r>
            <a:r>
              <a:rPr lang="en-US" sz="1400" b="1" dirty="0" err="1">
                <a:solidFill>
                  <a:srgbClr val="FF6600"/>
                </a:solidFill>
                <a:latin typeface="Arial Narrow" panose="020B0606020202030204" pitchFamily="34" charset="0"/>
              </a:rPr>
              <a:t>Bidang</a:t>
            </a:r>
            <a:r>
              <a:rPr lang="en-US" sz="1400" b="1" dirty="0">
                <a:solidFill>
                  <a:srgbClr val="FF6600"/>
                </a:solidFill>
                <a:latin typeface="Arial Narrow" panose="020B0606020202030204" pitchFamily="34" charset="0"/>
              </a:rPr>
              <a:t>/</a:t>
            </a:r>
            <a:r>
              <a:rPr lang="en-US" sz="1400" b="1" dirty="0" err="1">
                <a:solidFill>
                  <a:srgbClr val="FF6600"/>
                </a:solidFill>
                <a:latin typeface="Arial Narrow" panose="020B0606020202030204" pitchFamily="34" charset="0"/>
              </a:rPr>
              <a:t>Tahun</a:t>
            </a:r>
            <a:r>
              <a:rPr lang="en-US" sz="1400" b="1" dirty="0">
                <a:solidFill>
                  <a:srgbClr val="FF6600"/>
                </a:solidFill>
                <a:latin typeface="Arial Narrow" panose="020B0606020202030204" pitchFamily="34" charset="0"/>
              </a:rPr>
              <a:t>: 52.744 </a:t>
            </a:r>
            <a:r>
              <a:rPr lang="en-US" sz="1400" b="1" dirty="0" err="1">
                <a:solidFill>
                  <a:srgbClr val="FF6600"/>
                </a:solidFill>
                <a:latin typeface="Arial Narrow" panose="020B0606020202030204" pitchFamily="34" charset="0"/>
              </a:rPr>
              <a:t>Bidang</a:t>
            </a:r>
            <a:r>
              <a:rPr lang="en-US" sz="1400" b="1" dirty="0">
                <a:solidFill>
                  <a:srgbClr val="FF6600"/>
                </a:solidFill>
                <a:latin typeface="Arial Narrow" panose="020B0606020202030204" pitchFamily="34" charset="0"/>
              </a:rPr>
              <a:t>/</a:t>
            </a:r>
            <a:r>
              <a:rPr lang="en-US" sz="1400" b="1" dirty="0" err="1">
                <a:solidFill>
                  <a:srgbClr val="FF6600"/>
                </a:solidFill>
                <a:latin typeface="Arial Narrow" panose="020B0606020202030204" pitchFamily="34" charset="0"/>
              </a:rPr>
              <a:t>Tahun</a:t>
            </a:r>
            <a:endParaRPr lang="en-ID" sz="1400" b="1" dirty="0">
              <a:solidFill>
                <a:srgbClr val="FF6600"/>
              </a:solidFill>
              <a:latin typeface="Arial Narrow" panose="020B0606020202030204" pitchFamily="34" charset="0"/>
            </a:endParaRPr>
          </a:p>
        </p:txBody>
      </p:sp>
      <p:sp>
        <p:nvSpPr>
          <p:cNvPr id="22" name="Rectangle 21">
            <a:extLst>
              <a:ext uri="{FF2B5EF4-FFF2-40B4-BE49-F238E27FC236}">
                <a16:creationId xmlns:a16="http://schemas.microsoft.com/office/drawing/2014/main" id="{B3D1DD4D-CDFC-91E5-D5C2-7C6A0606FBA5}"/>
              </a:ext>
            </a:extLst>
          </p:cNvPr>
          <p:cNvSpPr/>
          <p:nvPr/>
        </p:nvSpPr>
        <p:spPr>
          <a:xfrm>
            <a:off x="3107476" y="3311591"/>
            <a:ext cx="4569046" cy="802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4C80"/>
                </a:solidFill>
                <a:effectLst/>
                <a:uLnTx/>
                <a:uFillTx/>
                <a:latin typeface="Arial Narrow" panose="020B0606020202030204" pitchFamily="34" charset="0"/>
              </a:rPr>
              <a:t>Luas: 1.679.707,28 Hektare</a:t>
            </a:r>
          </a:p>
          <a:p>
            <a:pPr>
              <a:defRPr/>
            </a:pPr>
            <a:r>
              <a:rPr lang="en-US" sz="1400" b="1" dirty="0" err="1">
                <a:solidFill>
                  <a:srgbClr val="0E4C80"/>
                </a:solidFill>
                <a:latin typeface="Arial Narrow" panose="020B0606020202030204" pitchFamily="34" charset="0"/>
              </a:rPr>
              <a:t>Jumlah</a:t>
            </a:r>
            <a:r>
              <a:rPr lang="en-US" sz="1400" b="1" dirty="0">
                <a:solidFill>
                  <a:srgbClr val="0E4C80"/>
                </a:solidFill>
                <a:latin typeface="Arial Narrow" panose="020B0606020202030204" pitchFamily="34" charset="0"/>
              </a:rPr>
              <a:t> Bidang: 2.790.925 Bidang</a:t>
            </a:r>
          </a:p>
          <a:p>
            <a:pPr>
              <a:defRPr/>
            </a:pPr>
            <a:r>
              <a:rPr lang="en-US" sz="1400" b="1" dirty="0">
                <a:solidFill>
                  <a:srgbClr val="0E4C80"/>
                </a:solidFill>
                <a:latin typeface="Arial Narrow" panose="020B0606020202030204" pitchFamily="34" charset="0"/>
              </a:rPr>
              <a:t>Rata-Rata Luas/Tahun: 239.958,18 Hektare/Tahun</a:t>
            </a:r>
          </a:p>
          <a:p>
            <a:pPr>
              <a:defRPr/>
            </a:pPr>
            <a:r>
              <a:rPr lang="en-US" sz="1400" b="1" dirty="0">
                <a:solidFill>
                  <a:srgbClr val="0E4C80"/>
                </a:solidFill>
                <a:latin typeface="Arial Narrow" panose="020B0606020202030204" pitchFamily="34" charset="0"/>
              </a:rPr>
              <a:t>Rata-Rata </a:t>
            </a:r>
            <a:r>
              <a:rPr lang="en-US" sz="1400" b="1" dirty="0" err="1">
                <a:solidFill>
                  <a:srgbClr val="0E4C80"/>
                </a:solidFill>
                <a:latin typeface="Arial Narrow" panose="020B0606020202030204" pitchFamily="34" charset="0"/>
              </a:rPr>
              <a:t>Jumlah</a:t>
            </a:r>
            <a:r>
              <a:rPr lang="en-US" sz="1400" b="1" dirty="0">
                <a:solidFill>
                  <a:srgbClr val="0E4C80"/>
                </a:solidFill>
                <a:latin typeface="Arial Narrow" panose="020B0606020202030204" pitchFamily="34" charset="0"/>
              </a:rPr>
              <a:t> Bidang/Tahun: 398.703,57 Bidang/Tahun</a:t>
            </a:r>
            <a:endParaRPr lang="en-ID" sz="1400" b="1" dirty="0">
              <a:solidFill>
                <a:srgbClr val="0E4C80"/>
              </a:solidFill>
              <a:latin typeface="Arial Narrow" panose="020B0606020202030204" pitchFamily="34" charset="0"/>
            </a:endParaRPr>
          </a:p>
        </p:txBody>
      </p:sp>
      <p:sp>
        <p:nvSpPr>
          <p:cNvPr id="23" name="TextBox 22">
            <a:extLst>
              <a:ext uri="{FF2B5EF4-FFF2-40B4-BE49-F238E27FC236}">
                <a16:creationId xmlns:a16="http://schemas.microsoft.com/office/drawing/2014/main" id="{B6AA3D29-B010-3460-2330-C72B1DBFBD08}"/>
              </a:ext>
            </a:extLst>
          </p:cNvPr>
          <p:cNvSpPr txBox="1"/>
          <p:nvPr/>
        </p:nvSpPr>
        <p:spPr>
          <a:xfrm>
            <a:off x="8811384" y="4573229"/>
            <a:ext cx="314152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Capaian Kegiatan Sertipikasi </a:t>
            </a:r>
            <a:r>
              <a:rPr kumimoji="0" lang="id-ID" sz="11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Redistribusi</a:t>
            </a:r>
            <a:r>
              <a:rPr kumimoji="0" lang="id-ID"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Tanah</a:t>
            </a:r>
            <a:endParaRPr kumimoji="0" lang="en-US"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Tahun </a:t>
            </a:r>
            <a:r>
              <a:rPr kumimoji="0" lang="en-US"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2020-2023</a:t>
            </a:r>
            <a:r>
              <a:rPr lang="en-US" sz="1100" i="1" dirty="0">
                <a:solidFill>
                  <a:prstClr val="black"/>
                </a:solidFill>
                <a:latin typeface="Cambria" panose="02040503050406030204" pitchFamily="18" charset="0"/>
                <a:ea typeface="Cambria" panose="02040503050406030204" pitchFamily="18" charset="0"/>
              </a:rPr>
              <a:t> (</a:t>
            </a:r>
            <a:r>
              <a:rPr lang="en-US" sz="1100" i="1" dirty="0" err="1">
                <a:solidFill>
                  <a:prstClr val="black"/>
                </a:solidFill>
                <a:latin typeface="Cambria" panose="02040503050406030204" pitchFamily="18" charset="0"/>
                <a:ea typeface="Cambria" panose="02040503050406030204" pitchFamily="18" charset="0"/>
              </a:rPr>
              <a:t>Satuan</a:t>
            </a:r>
            <a:r>
              <a:rPr lang="en-US" sz="1100" i="1" dirty="0">
                <a:solidFill>
                  <a:prstClr val="black"/>
                </a:solidFill>
                <a:latin typeface="Cambria" panose="02040503050406030204" pitchFamily="18" charset="0"/>
                <a:ea typeface="Cambria" panose="02040503050406030204" pitchFamily="18" charset="0"/>
              </a:rPr>
              <a:t> Sertipikat)</a:t>
            </a:r>
            <a:endParaRPr kumimoji="0" lang="id-ID"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4" name="Chart 23">
            <a:extLst>
              <a:ext uri="{FF2B5EF4-FFF2-40B4-BE49-F238E27FC236}">
                <a16:creationId xmlns:a16="http://schemas.microsoft.com/office/drawing/2014/main" id="{EE861179-1104-C1A8-6A10-50A35B858A80}"/>
              </a:ext>
            </a:extLst>
          </p:cNvPr>
          <p:cNvGraphicFramePr>
            <a:graphicFrameLocks/>
          </p:cNvGraphicFramePr>
          <p:nvPr/>
        </p:nvGraphicFramePr>
        <p:xfrm>
          <a:off x="8166064" y="1146176"/>
          <a:ext cx="3928511" cy="34568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7855448"/>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38"/>
          <p:cNvPicPr preferRelativeResize="0"/>
          <p:nvPr/>
        </p:nvPicPr>
        <p:blipFill rotWithShape="1">
          <a:blip r:embed="rId3">
            <a:alphaModFix amt="20000"/>
          </a:blip>
          <a:srcRect/>
          <a:stretch/>
        </p:blipFill>
        <p:spPr>
          <a:xfrm rot="10800000" flipH="1">
            <a:off x="0" y="-19672"/>
            <a:ext cx="12224261" cy="6877672"/>
          </a:xfrm>
          <a:prstGeom prst="rect">
            <a:avLst/>
          </a:prstGeom>
          <a:noFill/>
          <a:ln>
            <a:noFill/>
          </a:ln>
        </p:spPr>
      </p:pic>
      <p:sp>
        <p:nvSpPr>
          <p:cNvPr id="404" name="Google Shape;404;p38"/>
          <p:cNvSpPr txBox="1"/>
          <p:nvPr/>
        </p:nvSpPr>
        <p:spPr>
          <a:xfrm>
            <a:off x="348912" y="1672795"/>
            <a:ext cx="4463582"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D0D0D"/>
                </a:solidFill>
                <a:latin typeface="Century Gothic"/>
                <a:ea typeface="Century Gothic"/>
                <a:cs typeface="Century Gothic"/>
                <a:sym typeface="Century Gothic"/>
              </a:rPr>
              <a:t>Berdampak terhadap pertambahan nilai ekonomi (Economic Value Added). Terbukti sejak dilaksanakan Program PTSL tahun 2017-2022, telah terjadi </a:t>
            </a:r>
            <a:r>
              <a:rPr lang="en-US" sz="1400" b="1" i="0" u="none" strike="noStrike" cap="none">
                <a:solidFill>
                  <a:srgbClr val="0D0D0D"/>
                </a:solidFill>
                <a:latin typeface="Century Gothic"/>
                <a:ea typeface="Century Gothic"/>
                <a:cs typeface="Century Gothic"/>
                <a:sym typeface="Century Gothic"/>
              </a:rPr>
              <a:t>pertambahan nilai ekonomi sebesar ± Rp.5.219 Triliun </a:t>
            </a:r>
            <a:r>
              <a:rPr lang="en-US" sz="1400" b="0" i="0" u="none" strike="noStrike" cap="none">
                <a:solidFill>
                  <a:srgbClr val="0D0D0D"/>
                </a:solidFill>
                <a:latin typeface="Century Gothic"/>
                <a:ea typeface="Century Gothic"/>
                <a:cs typeface="Century Gothic"/>
                <a:sym typeface="Century Gothic"/>
              </a:rPr>
              <a:t>hasil penerimaan pendapatan dari PBB, BPHTB, Hak Tanggungan dll</a:t>
            </a:r>
            <a:endParaRPr sz="1200">
              <a:solidFill>
                <a:schemeClr val="dk1"/>
              </a:solidFill>
              <a:latin typeface="Century Gothic"/>
              <a:ea typeface="Century Gothic"/>
              <a:cs typeface="Century Gothic"/>
              <a:sym typeface="Century Gothic"/>
            </a:endParaRPr>
          </a:p>
        </p:txBody>
      </p:sp>
      <p:grpSp>
        <p:nvGrpSpPr>
          <p:cNvPr id="405" name="Google Shape;405;p38"/>
          <p:cNvGrpSpPr/>
          <p:nvPr/>
        </p:nvGrpSpPr>
        <p:grpSpPr>
          <a:xfrm>
            <a:off x="8995174" y="1226552"/>
            <a:ext cx="3006021" cy="902214"/>
            <a:chOff x="8667350" y="418445"/>
            <a:chExt cx="3637929" cy="976528"/>
          </a:xfrm>
        </p:grpSpPr>
        <p:sp>
          <p:nvSpPr>
            <p:cNvPr id="406" name="Google Shape;406;p38"/>
            <p:cNvSpPr txBox="1"/>
            <p:nvPr/>
          </p:nvSpPr>
          <p:spPr>
            <a:xfrm>
              <a:off x="8667350" y="418445"/>
              <a:ext cx="3099300" cy="6328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75B6"/>
                </a:buClr>
                <a:buSzPts val="3600"/>
                <a:buFont typeface="Quattrocento Sans"/>
                <a:buNone/>
              </a:pPr>
              <a:r>
                <a:rPr lang="en-US" sz="3200" b="0" i="0" u="none">
                  <a:solidFill>
                    <a:srgbClr val="2E75B6"/>
                  </a:solidFill>
                  <a:latin typeface="Century Gothic"/>
                  <a:ea typeface="Century Gothic"/>
                  <a:cs typeface="Century Gothic"/>
                  <a:sym typeface="Century Gothic"/>
                </a:rPr>
                <a:t>Rp628T</a:t>
              </a:r>
              <a:endParaRPr sz="1600">
                <a:solidFill>
                  <a:schemeClr val="dk1"/>
                </a:solidFill>
                <a:latin typeface="Century Gothic"/>
                <a:ea typeface="Century Gothic"/>
                <a:cs typeface="Century Gothic"/>
                <a:sym typeface="Century Gothic"/>
              </a:endParaRPr>
            </a:p>
          </p:txBody>
        </p:sp>
        <p:sp>
          <p:nvSpPr>
            <p:cNvPr id="407" name="Google Shape;407;p38"/>
            <p:cNvSpPr txBox="1"/>
            <p:nvPr/>
          </p:nvSpPr>
          <p:spPr>
            <a:xfrm>
              <a:off x="8776978" y="1028533"/>
              <a:ext cx="3528301" cy="36644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0" i="0" u="none">
                  <a:solidFill>
                    <a:srgbClr val="404040"/>
                  </a:solidFill>
                  <a:latin typeface="Century Gothic"/>
                  <a:ea typeface="Century Gothic"/>
                  <a:cs typeface="Century Gothic"/>
                  <a:sym typeface="Century Gothic"/>
                </a:rPr>
                <a:t>Nilai</a:t>
              </a:r>
              <a:r>
                <a:rPr lang="en-US" sz="1100" b="1" i="0" u="none">
                  <a:solidFill>
                    <a:srgbClr val="404040"/>
                  </a:solidFill>
                  <a:latin typeface="Century Gothic"/>
                  <a:ea typeface="Century Gothic"/>
                  <a:cs typeface="Century Gothic"/>
                  <a:sym typeface="Century Gothic"/>
                </a:rPr>
                <a:t> Hak Tanggungan Atas Tanah </a:t>
              </a:r>
              <a:r>
                <a:rPr lang="en-US" sz="1100" b="0" i="0" u="none">
                  <a:solidFill>
                    <a:srgbClr val="404040"/>
                  </a:solidFill>
                  <a:latin typeface="Century Gothic"/>
                  <a:ea typeface="Century Gothic"/>
                  <a:cs typeface="Century Gothic"/>
                  <a:sym typeface="Century Gothic"/>
                </a:rPr>
                <a:t>Tahun 2021</a:t>
              </a:r>
              <a:endParaRPr sz="1600">
                <a:solidFill>
                  <a:schemeClr val="dk1"/>
                </a:solidFill>
                <a:latin typeface="Century Gothic"/>
                <a:ea typeface="Century Gothic"/>
                <a:cs typeface="Century Gothic"/>
                <a:sym typeface="Century Gothic"/>
              </a:endParaRPr>
            </a:p>
          </p:txBody>
        </p:sp>
      </p:grpSp>
      <p:grpSp>
        <p:nvGrpSpPr>
          <p:cNvPr id="408" name="Google Shape;408;p38"/>
          <p:cNvGrpSpPr/>
          <p:nvPr/>
        </p:nvGrpSpPr>
        <p:grpSpPr>
          <a:xfrm>
            <a:off x="6121862" y="900517"/>
            <a:ext cx="2873905" cy="706169"/>
            <a:chOff x="5556286" y="418445"/>
            <a:chExt cx="2962178" cy="763013"/>
          </a:xfrm>
        </p:grpSpPr>
        <p:sp>
          <p:nvSpPr>
            <p:cNvPr id="409" name="Google Shape;409;p38"/>
            <p:cNvSpPr txBox="1"/>
            <p:nvPr/>
          </p:nvSpPr>
          <p:spPr>
            <a:xfrm>
              <a:off x="5556286" y="418445"/>
              <a:ext cx="2836800" cy="6318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75B6"/>
                </a:buClr>
                <a:buSzPts val="3600"/>
                <a:buFont typeface="Quattrocento Sans"/>
                <a:buNone/>
              </a:pPr>
              <a:r>
                <a:rPr lang="en-US" sz="3200" b="0" i="0" u="none">
                  <a:solidFill>
                    <a:srgbClr val="2E75B6"/>
                  </a:solidFill>
                  <a:latin typeface="Century Gothic"/>
                  <a:ea typeface="Century Gothic"/>
                  <a:cs typeface="Century Gothic"/>
                  <a:sym typeface="Century Gothic"/>
                </a:rPr>
                <a:t>Rp108.856T</a:t>
              </a:r>
              <a:endParaRPr sz="1600">
                <a:solidFill>
                  <a:schemeClr val="dk1"/>
                </a:solidFill>
                <a:latin typeface="Century Gothic"/>
                <a:ea typeface="Century Gothic"/>
                <a:cs typeface="Century Gothic"/>
                <a:sym typeface="Century Gothic"/>
              </a:endParaRPr>
            </a:p>
          </p:txBody>
        </p:sp>
        <p:sp>
          <p:nvSpPr>
            <p:cNvPr id="410" name="Google Shape;410;p38"/>
            <p:cNvSpPr txBox="1"/>
            <p:nvPr/>
          </p:nvSpPr>
          <p:spPr>
            <a:xfrm>
              <a:off x="5662164" y="998555"/>
              <a:ext cx="2856300" cy="18290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1" i="0" u="none">
                  <a:solidFill>
                    <a:srgbClr val="404040"/>
                  </a:solidFill>
                  <a:latin typeface="Century Gothic"/>
                  <a:ea typeface="Century Gothic"/>
                  <a:cs typeface="Century Gothic"/>
                  <a:sym typeface="Century Gothic"/>
                </a:rPr>
                <a:t>Nilai Tanah </a:t>
              </a:r>
              <a:r>
                <a:rPr lang="en-US" sz="1100" b="0" i="0" u="none">
                  <a:solidFill>
                    <a:srgbClr val="404040"/>
                  </a:solidFill>
                  <a:latin typeface="Century Gothic"/>
                  <a:ea typeface="Century Gothic"/>
                  <a:cs typeface="Century Gothic"/>
                  <a:sym typeface="Century Gothic"/>
                </a:rPr>
                <a:t>yang Terpetakan Tahun 2021</a:t>
              </a:r>
              <a:endParaRPr sz="1600">
                <a:solidFill>
                  <a:schemeClr val="dk1"/>
                </a:solidFill>
                <a:latin typeface="Century Gothic"/>
                <a:ea typeface="Century Gothic"/>
                <a:cs typeface="Century Gothic"/>
                <a:sym typeface="Century Gothic"/>
              </a:endParaRPr>
            </a:p>
          </p:txBody>
        </p:sp>
      </p:grpSp>
      <p:grpSp>
        <p:nvGrpSpPr>
          <p:cNvPr id="411" name="Google Shape;411;p38"/>
          <p:cNvGrpSpPr/>
          <p:nvPr/>
        </p:nvGrpSpPr>
        <p:grpSpPr>
          <a:xfrm>
            <a:off x="7073637" y="4977198"/>
            <a:ext cx="2625733" cy="1124920"/>
            <a:chOff x="9885148" y="1818123"/>
            <a:chExt cx="2707500" cy="1215866"/>
          </a:xfrm>
        </p:grpSpPr>
        <p:sp>
          <p:nvSpPr>
            <p:cNvPr id="412" name="Google Shape;412;p38"/>
            <p:cNvSpPr txBox="1"/>
            <p:nvPr/>
          </p:nvSpPr>
          <p:spPr>
            <a:xfrm>
              <a:off x="9885148" y="2002789"/>
              <a:ext cx="2707500" cy="1031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75B6"/>
                </a:buClr>
                <a:buSzPts val="3200"/>
                <a:buFont typeface="Quattrocento Sans"/>
                <a:buNone/>
              </a:pPr>
              <a:r>
                <a:rPr lang="en-US" sz="2800" b="0" i="0" u="none">
                  <a:solidFill>
                    <a:srgbClr val="2E75B6"/>
                  </a:solidFill>
                  <a:latin typeface="Century Gothic"/>
                  <a:ea typeface="Century Gothic"/>
                  <a:cs typeface="Century Gothic"/>
                  <a:sym typeface="Century Gothic"/>
                </a:rPr>
                <a:t>Rp371,9</a:t>
              </a:r>
              <a:endParaRPr sz="16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2E75B6"/>
                </a:buClr>
                <a:buSzPts val="3200"/>
                <a:buFont typeface="Quattrocento Sans"/>
                <a:buNone/>
              </a:pPr>
              <a:r>
                <a:rPr lang="en-US" sz="2800" b="0" i="0" u="none">
                  <a:solidFill>
                    <a:srgbClr val="2E75B6"/>
                  </a:solidFill>
                  <a:latin typeface="Century Gothic"/>
                  <a:ea typeface="Century Gothic"/>
                  <a:cs typeface="Century Gothic"/>
                  <a:sym typeface="Century Gothic"/>
                </a:rPr>
                <a:t>Kuantiliun</a:t>
              </a:r>
              <a:endParaRPr sz="1600">
                <a:solidFill>
                  <a:schemeClr val="dk1"/>
                </a:solidFill>
                <a:latin typeface="Century Gothic"/>
                <a:ea typeface="Century Gothic"/>
                <a:cs typeface="Century Gothic"/>
                <a:sym typeface="Century Gothic"/>
              </a:endParaRPr>
            </a:p>
          </p:txBody>
        </p:sp>
        <p:sp>
          <p:nvSpPr>
            <p:cNvPr id="413" name="Google Shape;413;p38"/>
            <p:cNvSpPr txBox="1"/>
            <p:nvPr/>
          </p:nvSpPr>
          <p:spPr>
            <a:xfrm>
              <a:off x="9997763" y="1818123"/>
              <a:ext cx="2033700" cy="18296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1" i="0" u="none">
                  <a:solidFill>
                    <a:srgbClr val="404040"/>
                  </a:solidFill>
                  <a:latin typeface="Century Gothic"/>
                  <a:ea typeface="Century Gothic"/>
                  <a:cs typeface="Century Gothic"/>
                  <a:sym typeface="Century Gothic"/>
                </a:rPr>
                <a:t>Nilai Jual Beli Tanah </a:t>
              </a:r>
              <a:endParaRPr sz="1600">
                <a:solidFill>
                  <a:schemeClr val="dk1"/>
                </a:solidFill>
                <a:latin typeface="Century Gothic"/>
                <a:ea typeface="Century Gothic"/>
                <a:cs typeface="Century Gothic"/>
                <a:sym typeface="Century Gothic"/>
              </a:endParaRPr>
            </a:p>
          </p:txBody>
        </p:sp>
      </p:grpSp>
      <p:sp>
        <p:nvSpPr>
          <p:cNvPr id="414" name="Google Shape;414;p38"/>
          <p:cNvSpPr txBox="1"/>
          <p:nvPr/>
        </p:nvSpPr>
        <p:spPr>
          <a:xfrm>
            <a:off x="423382" y="3991589"/>
            <a:ext cx="4389112" cy="1815841"/>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dk1"/>
              </a:buClr>
              <a:buSzPts val="1400"/>
              <a:buFont typeface="Courier New"/>
              <a:buChar char="o"/>
            </a:pPr>
            <a:r>
              <a:rPr lang="en-US" sz="1400" b="0" i="0" u="none">
                <a:solidFill>
                  <a:schemeClr val="dk1"/>
                </a:solidFill>
                <a:latin typeface="Century Gothic"/>
                <a:ea typeface="Century Gothic"/>
                <a:cs typeface="Century Gothic"/>
                <a:sym typeface="Century Gothic"/>
              </a:rPr>
              <a:t>Sertifikat tanah berpengaruh positif dan signifikan terhadap nilai tanah. </a:t>
            </a:r>
            <a:r>
              <a:rPr lang="en-US" sz="1400" b="1" i="0" u="none">
                <a:solidFill>
                  <a:schemeClr val="dk1"/>
                </a:solidFill>
                <a:latin typeface="Century Gothic"/>
                <a:ea typeface="Century Gothic"/>
                <a:cs typeface="Century Gothic"/>
                <a:sym typeface="Century Gothic"/>
              </a:rPr>
              <a:t>Setiap penerbitan atau penambahan 1 (satu) sertifikat tanah per km2,</a:t>
            </a:r>
            <a:r>
              <a:rPr lang="en-US" sz="1400" b="0" i="0" u="none">
                <a:solidFill>
                  <a:schemeClr val="dk1"/>
                </a:solidFill>
                <a:latin typeface="Century Gothic"/>
                <a:ea typeface="Century Gothic"/>
                <a:cs typeface="Century Gothic"/>
                <a:sym typeface="Century Gothic"/>
              </a:rPr>
              <a:t> akan meningkatkan nilai tanah mendekati </a:t>
            </a:r>
            <a:r>
              <a:rPr lang="en-US" sz="1400" b="1" i="0" u="none">
                <a:solidFill>
                  <a:schemeClr val="dk1"/>
                </a:solidFill>
                <a:latin typeface="Century Gothic"/>
                <a:ea typeface="Century Gothic"/>
                <a:cs typeface="Century Gothic"/>
                <a:sym typeface="Century Gothic"/>
              </a:rPr>
              <a:t>Rp900.000,00. </a:t>
            </a:r>
            <a:endParaRPr sz="1400">
              <a:solidFill>
                <a:schemeClr val="dk1"/>
              </a:solidFill>
              <a:latin typeface="Century Gothic"/>
              <a:ea typeface="Century Gothic"/>
              <a:cs typeface="Century Gothic"/>
              <a:sym typeface="Century Gothic"/>
            </a:endParaRPr>
          </a:p>
          <a:p>
            <a:pPr marL="285750" marR="0" lvl="0" indent="-285750" algn="just" rtl="0">
              <a:lnSpc>
                <a:spcPct val="100000"/>
              </a:lnSpc>
              <a:spcBef>
                <a:spcPts val="0"/>
              </a:spcBef>
              <a:spcAft>
                <a:spcPts val="0"/>
              </a:spcAft>
              <a:buClr>
                <a:schemeClr val="dk1"/>
              </a:buClr>
              <a:buSzPts val="1400"/>
              <a:buFont typeface="Courier New"/>
              <a:buChar char="o"/>
            </a:pPr>
            <a:r>
              <a:rPr lang="en-US" sz="1400" b="0" i="0" u="none">
                <a:solidFill>
                  <a:schemeClr val="dk1"/>
                </a:solidFill>
                <a:latin typeface="Century Gothic"/>
                <a:ea typeface="Century Gothic"/>
                <a:cs typeface="Century Gothic"/>
                <a:sym typeface="Century Gothic"/>
              </a:rPr>
              <a:t>Peningkatan </a:t>
            </a:r>
            <a:r>
              <a:rPr lang="en-US" sz="1400" b="1" i="0" u="none">
                <a:solidFill>
                  <a:schemeClr val="dk1"/>
                </a:solidFill>
                <a:latin typeface="Century Gothic"/>
                <a:ea typeface="Century Gothic"/>
                <a:cs typeface="Century Gothic"/>
                <a:sym typeface="Century Gothic"/>
              </a:rPr>
              <a:t>1% nilai tanah </a:t>
            </a:r>
            <a:r>
              <a:rPr lang="en-US" sz="1400" b="0" i="0" u="none">
                <a:solidFill>
                  <a:schemeClr val="dk1"/>
                </a:solidFill>
                <a:latin typeface="Century Gothic"/>
                <a:ea typeface="Century Gothic"/>
                <a:cs typeface="Century Gothic"/>
                <a:sym typeface="Century Gothic"/>
              </a:rPr>
              <a:t>berkontribusi pada </a:t>
            </a:r>
            <a:r>
              <a:rPr lang="en-US" sz="1400" b="1" i="0" u="none">
                <a:solidFill>
                  <a:schemeClr val="dk1"/>
                </a:solidFill>
                <a:latin typeface="Century Gothic"/>
                <a:ea typeface="Century Gothic"/>
                <a:cs typeface="Century Gothic"/>
                <a:sym typeface="Century Gothic"/>
              </a:rPr>
              <a:t>peningkatan PDRB per kapita</a:t>
            </a:r>
            <a:r>
              <a:rPr lang="en-US" sz="1400" b="0" i="0" u="none">
                <a:solidFill>
                  <a:schemeClr val="dk1"/>
                </a:solidFill>
                <a:latin typeface="Century Gothic"/>
                <a:ea typeface="Century Gothic"/>
                <a:cs typeface="Century Gothic"/>
                <a:sym typeface="Century Gothic"/>
              </a:rPr>
              <a:t> di level </a:t>
            </a:r>
            <a:r>
              <a:rPr lang="en-US" sz="1400" b="1" i="0" u="none">
                <a:solidFill>
                  <a:schemeClr val="dk1"/>
                </a:solidFill>
                <a:latin typeface="Century Gothic"/>
                <a:ea typeface="Century Gothic"/>
                <a:cs typeface="Century Gothic"/>
                <a:sym typeface="Century Gothic"/>
              </a:rPr>
              <a:t>0,8%</a:t>
            </a:r>
            <a:endParaRPr sz="1400">
              <a:solidFill>
                <a:schemeClr val="dk1"/>
              </a:solidFill>
              <a:latin typeface="Century Gothic"/>
              <a:ea typeface="Century Gothic"/>
              <a:cs typeface="Century Gothic"/>
              <a:sym typeface="Century Gothic"/>
            </a:endParaRPr>
          </a:p>
        </p:txBody>
      </p:sp>
      <p:grpSp>
        <p:nvGrpSpPr>
          <p:cNvPr id="415" name="Google Shape;415;p38"/>
          <p:cNvGrpSpPr/>
          <p:nvPr/>
        </p:nvGrpSpPr>
        <p:grpSpPr>
          <a:xfrm>
            <a:off x="5182011" y="4284432"/>
            <a:ext cx="1700251" cy="1816745"/>
            <a:chOff x="8853701" y="429941"/>
            <a:chExt cx="1752837" cy="1964260"/>
          </a:xfrm>
        </p:grpSpPr>
        <p:sp>
          <p:nvSpPr>
            <p:cNvPr id="416" name="Google Shape;416;p38"/>
            <p:cNvSpPr txBox="1"/>
            <p:nvPr/>
          </p:nvSpPr>
          <p:spPr>
            <a:xfrm>
              <a:off x="8853701" y="429941"/>
              <a:ext cx="1562701" cy="8984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75B6"/>
                </a:buClr>
                <a:buSzPts val="5400"/>
                <a:buFont typeface="Quattrocento Sans"/>
                <a:buNone/>
              </a:pPr>
              <a:r>
                <a:rPr lang="en-US" sz="4800" b="0" i="0" u="none">
                  <a:solidFill>
                    <a:srgbClr val="2E75B6"/>
                  </a:solidFill>
                  <a:latin typeface="Century Gothic"/>
                  <a:ea typeface="Century Gothic"/>
                  <a:cs typeface="Century Gothic"/>
                  <a:sym typeface="Century Gothic"/>
                </a:rPr>
                <a:t>16%</a:t>
              </a:r>
              <a:endParaRPr sz="1600">
                <a:solidFill>
                  <a:schemeClr val="dk1"/>
                </a:solidFill>
                <a:latin typeface="Century Gothic"/>
                <a:ea typeface="Century Gothic"/>
                <a:cs typeface="Century Gothic"/>
                <a:sym typeface="Century Gothic"/>
              </a:endParaRPr>
            </a:p>
          </p:txBody>
        </p:sp>
        <p:sp>
          <p:nvSpPr>
            <p:cNvPr id="417" name="Google Shape;417;p38"/>
            <p:cNvSpPr txBox="1"/>
            <p:nvPr/>
          </p:nvSpPr>
          <p:spPr>
            <a:xfrm>
              <a:off x="9042038" y="1146324"/>
              <a:ext cx="1564500" cy="12478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600"/>
                <a:buFont typeface="Quattrocento Sans"/>
                <a:buNone/>
              </a:pPr>
              <a:r>
                <a:rPr lang="en-US" sz="1400" b="1" i="0" u="none">
                  <a:solidFill>
                    <a:schemeClr val="dk1"/>
                  </a:solidFill>
                  <a:latin typeface="Century Gothic"/>
                  <a:ea typeface="Century Gothic"/>
                  <a:cs typeface="Century Gothic"/>
                  <a:sym typeface="Century Gothic"/>
                </a:rPr>
                <a:t>Peningkatan pendapatan per kapita </a:t>
              </a:r>
              <a:r>
                <a:rPr lang="en-US" sz="1100" b="0" i="0" u="none">
                  <a:solidFill>
                    <a:schemeClr val="dk1"/>
                  </a:solidFill>
                  <a:latin typeface="Century Gothic"/>
                  <a:ea typeface="Century Gothic"/>
                  <a:cs typeface="Century Gothic"/>
                  <a:sym typeface="Century Gothic"/>
                </a:rPr>
                <a:t>22.304 penerima reforma agraria pada tahun </a:t>
              </a:r>
              <a:r>
                <a:rPr lang="en-US" sz="1100" b="0" i="0" u="none">
                  <a:solidFill>
                    <a:srgbClr val="404040"/>
                  </a:solidFill>
                  <a:latin typeface="Century Gothic"/>
                  <a:ea typeface="Century Gothic"/>
                  <a:cs typeface="Century Gothic"/>
                  <a:sym typeface="Century Gothic"/>
                </a:rPr>
                <a:t>2021</a:t>
              </a:r>
              <a:endParaRPr sz="1600">
                <a:solidFill>
                  <a:schemeClr val="dk1"/>
                </a:solidFill>
                <a:latin typeface="Century Gothic"/>
                <a:ea typeface="Century Gothic"/>
                <a:cs typeface="Century Gothic"/>
                <a:sym typeface="Century Gothic"/>
              </a:endParaRPr>
            </a:p>
          </p:txBody>
        </p:sp>
      </p:grpSp>
      <p:sp>
        <p:nvSpPr>
          <p:cNvPr id="418" name="Google Shape;418;p38"/>
          <p:cNvSpPr/>
          <p:nvPr/>
        </p:nvSpPr>
        <p:spPr>
          <a:xfrm>
            <a:off x="1487463" y="1190709"/>
            <a:ext cx="2463358" cy="440700"/>
          </a:xfrm>
          <a:prstGeom prst="roundRect">
            <a:avLst>
              <a:gd name="adj" fmla="val 16667"/>
            </a:avLst>
          </a:prstGeom>
          <a:solidFill>
            <a:srgbClr val="17375E"/>
          </a:solidFill>
          <a:ln w="12700" cap="flat" cmpd="sng">
            <a:solidFill>
              <a:srgbClr val="2F52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r>
              <a:rPr lang="en-US" sz="1600" b="1" i="0" u="none">
                <a:solidFill>
                  <a:schemeClr val="lt1"/>
                </a:solidFill>
                <a:latin typeface="Century Gothic"/>
                <a:ea typeface="Century Gothic"/>
                <a:cs typeface="Century Gothic"/>
                <a:sym typeface="Century Gothic"/>
              </a:rPr>
              <a:t>Ekonomi Pertanahan</a:t>
            </a:r>
            <a:endParaRPr sz="1600" b="1">
              <a:solidFill>
                <a:schemeClr val="lt1"/>
              </a:solidFill>
              <a:latin typeface="Century Gothic"/>
              <a:ea typeface="Century Gothic"/>
              <a:cs typeface="Century Gothic"/>
              <a:sym typeface="Century Gothic"/>
            </a:endParaRPr>
          </a:p>
        </p:txBody>
      </p:sp>
      <p:sp>
        <p:nvSpPr>
          <p:cNvPr id="419" name="Google Shape;419;p38"/>
          <p:cNvSpPr/>
          <p:nvPr/>
        </p:nvSpPr>
        <p:spPr>
          <a:xfrm>
            <a:off x="1244782" y="3488759"/>
            <a:ext cx="2948719" cy="440700"/>
          </a:xfrm>
          <a:prstGeom prst="roundRect">
            <a:avLst>
              <a:gd name="adj" fmla="val 16667"/>
            </a:avLst>
          </a:prstGeom>
          <a:solidFill>
            <a:srgbClr val="17375E"/>
          </a:solidFill>
          <a:ln w="12700" cap="flat" cmpd="sng">
            <a:solidFill>
              <a:srgbClr val="2F52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Quattrocento Sans"/>
              <a:buNone/>
            </a:pPr>
            <a:r>
              <a:rPr lang="en-US" sz="1600" b="1" i="0" u="none">
                <a:solidFill>
                  <a:schemeClr val="lt1"/>
                </a:solidFill>
                <a:latin typeface="Century Gothic"/>
                <a:ea typeface="Century Gothic"/>
                <a:cs typeface="Century Gothic"/>
                <a:sym typeface="Century Gothic"/>
              </a:rPr>
              <a:t>Kepastian Hukum dan Pembangunan Ekonomi</a:t>
            </a:r>
            <a:endParaRPr sz="1600" b="1">
              <a:solidFill>
                <a:schemeClr val="lt1"/>
              </a:solidFill>
              <a:latin typeface="Century Gothic"/>
              <a:ea typeface="Century Gothic"/>
              <a:cs typeface="Century Gothic"/>
              <a:sym typeface="Century Gothic"/>
            </a:endParaRPr>
          </a:p>
        </p:txBody>
      </p:sp>
      <p:grpSp>
        <p:nvGrpSpPr>
          <p:cNvPr id="420" name="Google Shape;420;p38"/>
          <p:cNvGrpSpPr/>
          <p:nvPr/>
        </p:nvGrpSpPr>
        <p:grpSpPr>
          <a:xfrm>
            <a:off x="9248144" y="4406034"/>
            <a:ext cx="2721158" cy="1976045"/>
            <a:chOff x="9656881" y="4402505"/>
            <a:chExt cx="2805028" cy="2136496"/>
          </a:xfrm>
        </p:grpSpPr>
        <p:grpSp>
          <p:nvGrpSpPr>
            <p:cNvPr id="421" name="Google Shape;421;p38"/>
            <p:cNvGrpSpPr/>
            <p:nvPr/>
          </p:nvGrpSpPr>
          <p:grpSpPr>
            <a:xfrm>
              <a:off x="9656881" y="4402505"/>
              <a:ext cx="2579744" cy="1951050"/>
              <a:chOff x="9380403" y="4664351"/>
              <a:chExt cx="2560200" cy="1951050"/>
            </a:xfrm>
          </p:grpSpPr>
          <p:sp>
            <p:nvSpPr>
              <p:cNvPr id="422" name="Google Shape;422;p38"/>
              <p:cNvSpPr txBox="1"/>
              <p:nvPr/>
            </p:nvSpPr>
            <p:spPr>
              <a:xfrm>
                <a:off x="9380403" y="4720441"/>
                <a:ext cx="2560200" cy="63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75B6"/>
                  </a:buClr>
                  <a:buSzPts val="3600"/>
                  <a:buFont typeface="Quattrocento Sans"/>
                  <a:buNone/>
                </a:pPr>
                <a:r>
                  <a:rPr lang="en-US" sz="3200" b="0" i="0" u="none">
                    <a:solidFill>
                      <a:srgbClr val="2E75B6"/>
                    </a:solidFill>
                    <a:latin typeface="Century Gothic"/>
                    <a:ea typeface="Century Gothic"/>
                    <a:cs typeface="Century Gothic"/>
                    <a:sym typeface="Century Gothic"/>
                  </a:rPr>
                  <a:t>Rp19,6T</a:t>
                </a:r>
                <a:endParaRPr sz="1600">
                  <a:solidFill>
                    <a:schemeClr val="dk1"/>
                  </a:solidFill>
                  <a:latin typeface="Century Gothic"/>
                  <a:ea typeface="Century Gothic"/>
                  <a:cs typeface="Century Gothic"/>
                  <a:sym typeface="Century Gothic"/>
                </a:endParaRPr>
              </a:p>
            </p:txBody>
          </p:sp>
          <p:sp>
            <p:nvSpPr>
              <p:cNvPr id="423" name="Google Shape;423;p38"/>
              <p:cNvSpPr txBox="1"/>
              <p:nvPr/>
            </p:nvSpPr>
            <p:spPr>
              <a:xfrm>
                <a:off x="9486086" y="4664351"/>
                <a:ext cx="1551000" cy="18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1" i="0" u="none">
                    <a:solidFill>
                      <a:srgbClr val="404040"/>
                    </a:solidFill>
                    <a:latin typeface="Century Gothic"/>
                    <a:ea typeface="Century Gothic"/>
                    <a:cs typeface="Century Gothic"/>
                    <a:sym typeface="Century Gothic"/>
                  </a:rPr>
                  <a:t>BPHTB </a:t>
                </a:r>
                <a:r>
                  <a:rPr lang="en-US" sz="1100" b="0" i="0" u="none">
                    <a:solidFill>
                      <a:srgbClr val="404040"/>
                    </a:solidFill>
                    <a:latin typeface="Century Gothic"/>
                    <a:ea typeface="Century Gothic"/>
                    <a:cs typeface="Century Gothic"/>
                    <a:sym typeface="Century Gothic"/>
                  </a:rPr>
                  <a:t>Tahun 2021</a:t>
                </a:r>
                <a:endParaRPr sz="1600">
                  <a:solidFill>
                    <a:schemeClr val="dk1"/>
                  </a:solidFill>
                  <a:latin typeface="Century Gothic"/>
                  <a:ea typeface="Century Gothic"/>
                  <a:cs typeface="Century Gothic"/>
                  <a:sym typeface="Century Gothic"/>
                </a:endParaRPr>
              </a:p>
            </p:txBody>
          </p:sp>
          <p:sp>
            <p:nvSpPr>
              <p:cNvPr id="424" name="Google Shape;424;p38"/>
              <p:cNvSpPr txBox="1"/>
              <p:nvPr/>
            </p:nvSpPr>
            <p:spPr>
              <a:xfrm>
                <a:off x="9486086" y="5334101"/>
                <a:ext cx="2454300" cy="128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0" i="0" u="none">
                    <a:solidFill>
                      <a:srgbClr val="404040"/>
                    </a:solidFill>
                    <a:latin typeface="Century Gothic"/>
                    <a:ea typeface="Century Gothic"/>
                    <a:cs typeface="Century Gothic"/>
                    <a:sym typeface="Century Gothic"/>
                  </a:rPr>
                  <a:t>Transaksi pertanahan menghasilkan Rp20 T BPHTB sebagai retribusi dan/atau pajak daerah, yang berguna dalam menambah </a:t>
                </a:r>
                <a:r>
                  <a:rPr lang="en-US" sz="1100" b="1" i="0" u="none">
                    <a:solidFill>
                      <a:srgbClr val="404040"/>
                    </a:solidFill>
                    <a:latin typeface="Century Gothic"/>
                    <a:ea typeface="Century Gothic"/>
                    <a:cs typeface="Century Gothic"/>
                    <a:sym typeface="Century Gothic"/>
                  </a:rPr>
                  <a:t>PAD</a:t>
                </a:r>
                <a:r>
                  <a:rPr lang="en-US" sz="1100" b="0" i="0" u="none">
                    <a:solidFill>
                      <a:srgbClr val="404040"/>
                    </a:solidFill>
                    <a:latin typeface="Century Gothic"/>
                    <a:ea typeface="Century Gothic"/>
                    <a:cs typeface="Century Gothic"/>
                    <a:sym typeface="Century Gothic"/>
                  </a:rPr>
                  <a:t> dan sumber </a:t>
                </a:r>
                <a:r>
                  <a:rPr lang="en-US" sz="1100" b="1" i="0" u="none">
                    <a:solidFill>
                      <a:srgbClr val="404040"/>
                    </a:solidFill>
                    <a:latin typeface="Century Gothic"/>
                    <a:ea typeface="Century Gothic"/>
                    <a:cs typeface="Century Gothic"/>
                    <a:sym typeface="Century Gothic"/>
                  </a:rPr>
                  <a:t>pembiayaan pembangunan </a:t>
                </a:r>
                <a:r>
                  <a:rPr lang="en-US" sz="1100" b="0" i="0" u="none">
                    <a:solidFill>
                      <a:srgbClr val="404040"/>
                    </a:solidFill>
                    <a:latin typeface="Century Gothic"/>
                    <a:ea typeface="Century Gothic"/>
                    <a:cs typeface="Century Gothic"/>
                    <a:sym typeface="Century Gothic"/>
                  </a:rPr>
                  <a:t>di daerah</a:t>
                </a:r>
                <a:endParaRPr sz="1600">
                  <a:solidFill>
                    <a:schemeClr val="dk1"/>
                  </a:solidFill>
                  <a:latin typeface="Century Gothic"/>
                  <a:ea typeface="Century Gothic"/>
                  <a:cs typeface="Century Gothic"/>
                  <a:sym typeface="Century Gothic"/>
                </a:endParaRPr>
              </a:p>
            </p:txBody>
          </p:sp>
        </p:grpSp>
        <p:sp>
          <p:nvSpPr>
            <p:cNvPr id="425" name="Google Shape;425;p38"/>
            <p:cNvSpPr txBox="1"/>
            <p:nvPr/>
          </p:nvSpPr>
          <p:spPr>
            <a:xfrm>
              <a:off x="9658409" y="6322701"/>
              <a:ext cx="2803500" cy="21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Quattrocento Sans"/>
                <a:buNone/>
              </a:pPr>
              <a:r>
                <a:rPr lang="en-US" sz="700" b="0" i="1" u="none">
                  <a:solidFill>
                    <a:schemeClr val="dk1"/>
                  </a:solidFill>
                  <a:latin typeface="Century Gothic"/>
                  <a:ea typeface="Century Gothic"/>
                  <a:cs typeface="Century Gothic"/>
                  <a:sym typeface="Century Gothic"/>
                </a:rPr>
                <a:t>Sumber: LAKIP ATR/BPN 2021</a:t>
              </a:r>
              <a:endParaRPr sz="1600">
                <a:solidFill>
                  <a:schemeClr val="dk1"/>
                </a:solidFill>
                <a:latin typeface="Century Gothic"/>
                <a:ea typeface="Century Gothic"/>
                <a:cs typeface="Century Gothic"/>
                <a:sym typeface="Century Gothic"/>
              </a:endParaRPr>
            </a:p>
          </p:txBody>
        </p:sp>
      </p:grpSp>
      <p:grpSp>
        <p:nvGrpSpPr>
          <p:cNvPr id="426" name="Google Shape;426;p38"/>
          <p:cNvGrpSpPr/>
          <p:nvPr/>
        </p:nvGrpSpPr>
        <p:grpSpPr>
          <a:xfrm>
            <a:off x="10013573" y="2629553"/>
            <a:ext cx="2130099" cy="1504343"/>
            <a:chOff x="10007547" y="4410231"/>
            <a:chExt cx="2803500" cy="1220562"/>
          </a:xfrm>
        </p:grpSpPr>
        <p:grpSp>
          <p:nvGrpSpPr>
            <p:cNvPr id="427" name="Google Shape;427;p38"/>
            <p:cNvGrpSpPr/>
            <p:nvPr/>
          </p:nvGrpSpPr>
          <p:grpSpPr>
            <a:xfrm>
              <a:off x="10007547" y="4410231"/>
              <a:ext cx="2579744" cy="1047360"/>
              <a:chOff x="9728413" y="4672077"/>
              <a:chExt cx="2560200" cy="1047360"/>
            </a:xfrm>
          </p:grpSpPr>
          <p:sp>
            <p:nvSpPr>
              <p:cNvPr id="428" name="Google Shape;428;p38"/>
              <p:cNvSpPr txBox="1"/>
              <p:nvPr/>
            </p:nvSpPr>
            <p:spPr>
              <a:xfrm>
                <a:off x="9728413" y="4720441"/>
                <a:ext cx="2560200" cy="474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75B6"/>
                  </a:buClr>
                  <a:buSzPts val="3600"/>
                  <a:buFont typeface="Quattrocento Sans"/>
                  <a:buNone/>
                </a:pPr>
                <a:r>
                  <a:rPr lang="en-US" sz="3200" b="0" i="0" u="none">
                    <a:solidFill>
                      <a:srgbClr val="2E75B6"/>
                    </a:solidFill>
                    <a:latin typeface="Century Gothic"/>
                    <a:ea typeface="Century Gothic"/>
                    <a:cs typeface="Century Gothic"/>
                    <a:sym typeface="Century Gothic"/>
                  </a:rPr>
                  <a:t>Rp12,2T</a:t>
                </a:r>
                <a:endParaRPr sz="1600">
                  <a:solidFill>
                    <a:schemeClr val="dk1"/>
                  </a:solidFill>
                  <a:latin typeface="Century Gothic"/>
                  <a:ea typeface="Century Gothic"/>
                  <a:cs typeface="Century Gothic"/>
                  <a:sym typeface="Century Gothic"/>
                </a:endParaRPr>
              </a:p>
            </p:txBody>
          </p:sp>
          <p:sp>
            <p:nvSpPr>
              <p:cNvPr id="429" name="Google Shape;429;p38"/>
              <p:cNvSpPr txBox="1"/>
              <p:nvPr/>
            </p:nvSpPr>
            <p:spPr>
              <a:xfrm>
                <a:off x="9883238" y="4672077"/>
                <a:ext cx="1974000" cy="1373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1" i="0" u="none">
                    <a:solidFill>
                      <a:srgbClr val="404040"/>
                    </a:solidFill>
                    <a:latin typeface="Century Gothic"/>
                    <a:ea typeface="Century Gothic"/>
                    <a:cs typeface="Century Gothic"/>
                    <a:sym typeface="Century Gothic"/>
                  </a:rPr>
                  <a:t>PPh </a:t>
                </a:r>
                <a:r>
                  <a:rPr lang="en-US" sz="1100" b="0" i="0" u="none">
                    <a:solidFill>
                      <a:srgbClr val="404040"/>
                    </a:solidFill>
                    <a:latin typeface="Century Gothic"/>
                    <a:ea typeface="Century Gothic"/>
                    <a:cs typeface="Century Gothic"/>
                    <a:sym typeface="Century Gothic"/>
                  </a:rPr>
                  <a:t>Tahun 2021</a:t>
                </a:r>
                <a:endParaRPr sz="1600">
                  <a:solidFill>
                    <a:schemeClr val="dk1"/>
                  </a:solidFill>
                  <a:latin typeface="Century Gothic"/>
                  <a:ea typeface="Century Gothic"/>
                  <a:cs typeface="Century Gothic"/>
                  <a:sym typeface="Century Gothic"/>
                </a:endParaRPr>
              </a:p>
            </p:txBody>
          </p:sp>
          <p:sp>
            <p:nvSpPr>
              <p:cNvPr id="430" name="Google Shape;430;p38"/>
              <p:cNvSpPr txBox="1"/>
              <p:nvPr/>
            </p:nvSpPr>
            <p:spPr>
              <a:xfrm>
                <a:off x="9862015" y="5170059"/>
                <a:ext cx="1914000" cy="54937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200"/>
                  <a:buFont typeface="Quattrocento Sans"/>
                  <a:buNone/>
                </a:pPr>
                <a:r>
                  <a:rPr lang="en-US" sz="1100" b="0" i="0" u="none">
                    <a:solidFill>
                      <a:srgbClr val="404040"/>
                    </a:solidFill>
                    <a:latin typeface="Century Gothic"/>
                    <a:ea typeface="Century Gothic"/>
                    <a:cs typeface="Century Gothic"/>
                    <a:sym typeface="Century Gothic"/>
                  </a:rPr>
                  <a:t>Kontribusi PPh dari layanan pertanahan pada 2021 mencapai Rp12 M</a:t>
                </a:r>
                <a:endParaRPr sz="1600">
                  <a:solidFill>
                    <a:schemeClr val="dk1"/>
                  </a:solidFill>
                  <a:latin typeface="Century Gothic"/>
                  <a:ea typeface="Century Gothic"/>
                  <a:cs typeface="Century Gothic"/>
                  <a:sym typeface="Century Gothic"/>
                </a:endParaRPr>
              </a:p>
            </p:txBody>
          </p:sp>
        </p:grpSp>
        <p:sp>
          <p:nvSpPr>
            <p:cNvPr id="431" name="Google Shape;431;p38"/>
            <p:cNvSpPr txBox="1"/>
            <p:nvPr/>
          </p:nvSpPr>
          <p:spPr>
            <a:xfrm>
              <a:off x="10007547" y="5468510"/>
              <a:ext cx="2803500" cy="162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Quattrocento Sans"/>
                <a:buNone/>
              </a:pPr>
              <a:r>
                <a:rPr lang="en-US" sz="700" b="0" i="1" u="none">
                  <a:solidFill>
                    <a:schemeClr val="dk1"/>
                  </a:solidFill>
                  <a:latin typeface="Century Gothic"/>
                  <a:ea typeface="Century Gothic"/>
                  <a:cs typeface="Century Gothic"/>
                  <a:sym typeface="Century Gothic"/>
                </a:rPr>
                <a:t>Sumber: LAKIP ATR/BPN 2021</a:t>
              </a:r>
              <a:endParaRPr sz="1600">
                <a:solidFill>
                  <a:schemeClr val="dk1"/>
                </a:solidFill>
                <a:latin typeface="Century Gothic"/>
                <a:ea typeface="Century Gothic"/>
                <a:cs typeface="Century Gothic"/>
                <a:sym typeface="Century Gothic"/>
              </a:endParaRPr>
            </a:p>
          </p:txBody>
        </p:sp>
      </p:grpSp>
      <p:sp>
        <p:nvSpPr>
          <p:cNvPr id="432" name="Google Shape;432;p38"/>
          <p:cNvSpPr txBox="1"/>
          <p:nvPr/>
        </p:nvSpPr>
        <p:spPr>
          <a:xfrm>
            <a:off x="7073654" y="6078893"/>
            <a:ext cx="2130000"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Quattrocento Sans"/>
              <a:buNone/>
            </a:pPr>
            <a:r>
              <a:rPr lang="en-US" sz="700" b="0" i="1" u="none">
                <a:solidFill>
                  <a:schemeClr val="dk1"/>
                </a:solidFill>
                <a:latin typeface="Century Gothic"/>
                <a:ea typeface="Century Gothic"/>
                <a:cs typeface="Century Gothic"/>
                <a:sym typeface="Century Gothic"/>
              </a:rPr>
              <a:t>Sumber: KKP ATR/BPN</a:t>
            </a:r>
            <a:endParaRPr sz="1600">
              <a:solidFill>
                <a:schemeClr val="dk1"/>
              </a:solidFill>
              <a:latin typeface="Century Gothic"/>
              <a:ea typeface="Century Gothic"/>
              <a:cs typeface="Century Gothic"/>
              <a:sym typeface="Century Gothic"/>
            </a:endParaRPr>
          </a:p>
        </p:txBody>
      </p:sp>
      <p:sp>
        <p:nvSpPr>
          <p:cNvPr id="433" name="Google Shape;433;p38"/>
          <p:cNvSpPr txBox="1"/>
          <p:nvPr/>
        </p:nvSpPr>
        <p:spPr>
          <a:xfrm>
            <a:off x="6120125" y="1601024"/>
            <a:ext cx="2130000"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Quattrocento Sans"/>
              <a:buNone/>
            </a:pPr>
            <a:r>
              <a:rPr lang="en-US" sz="700" b="0" i="1" u="none">
                <a:solidFill>
                  <a:schemeClr val="dk1"/>
                </a:solidFill>
                <a:latin typeface="Century Gothic"/>
                <a:ea typeface="Century Gothic"/>
                <a:cs typeface="Century Gothic"/>
                <a:sym typeface="Century Gothic"/>
              </a:rPr>
              <a:t>Sumber: KKP ATR/BPN</a:t>
            </a:r>
            <a:endParaRPr sz="1600">
              <a:solidFill>
                <a:schemeClr val="dk1"/>
              </a:solidFill>
              <a:latin typeface="Century Gothic"/>
              <a:ea typeface="Century Gothic"/>
              <a:cs typeface="Century Gothic"/>
              <a:sym typeface="Century Gothic"/>
            </a:endParaRPr>
          </a:p>
        </p:txBody>
      </p:sp>
      <p:sp>
        <p:nvSpPr>
          <p:cNvPr id="434" name="Google Shape;434;p38"/>
          <p:cNvSpPr txBox="1"/>
          <p:nvPr/>
        </p:nvSpPr>
        <p:spPr>
          <a:xfrm>
            <a:off x="8995773" y="2072533"/>
            <a:ext cx="2128200"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800"/>
              <a:buFont typeface="Quattrocento Sans"/>
              <a:buNone/>
            </a:pPr>
            <a:r>
              <a:rPr lang="en-US" sz="700" b="0" i="1" u="none">
                <a:solidFill>
                  <a:schemeClr val="dk1"/>
                </a:solidFill>
                <a:latin typeface="Century Gothic"/>
                <a:ea typeface="Century Gothic"/>
                <a:cs typeface="Century Gothic"/>
                <a:sym typeface="Century Gothic"/>
              </a:rPr>
              <a:t>Sumber: KKP ATR/BPN</a:t>
            </a:r>
            <a:endParaRPr sz="1600">
              <a:solidFill>
                <a:schemeClr val="dk1"/>
              </a:solidFill>
              <a:latin typeface="Century Gothic"/>
              <a:ea typeface="Century Gothic"/>
              <a:cs typeface="Century Gothic"/>
              <a:sym typeface="Century Gothic"/>
            </a:endParaRPr>
          </a:p>
        </p:txBody>
      </p:sp>
      <p:cxnSp>
        <p:nvCxnSpPr>
          <p:cNvPr id="435" name="Google Shape;435;p38"/>
          <p:cNvCxnSpPr/>
          <p:nvPr/>
        </p:nvCxnSpPr>
        <p:spPr>
          <a:xfrm rot="10800000" flipH="1">
            <a:off x="647811" y="6589693"/>
            <a:ext cx="11000884" cy="4860"/>
          </a:xfrm>
          <a:prstGeom prst="straightConnector1">
            <a:avLst/>
          </a:prstGeom>
          <a:noFill/>
          <a:ln w="57150" cap="flat" cmpd="sng">
            <a:solidFill>
              <a:srgbClr val="17365D"/>
            </a:solidFill>
            <a:prstDash val="solid"/>
            <a:miter lim="800000"/>
            <a:headEnd type="none" w="sm" len="sm"/>
            <a:tailEnd type="none" w="sm" len="sm"/>
          </a:ln>
        </p:spPr>
      </p:cxnSp>
      <p:grpSp>
        <p:nvGrpSpPr>
          <p:cNvPr id="436" name="Google Shape;436;p38"/>
          <p:cNvGrpSpPr/>
          <p:nvPr/>
        </p:nvGrpSpPr>
        <p:grpSpPr>
          <a:xfrm>
            <a:off x="0" y="6331653"/>
            <a:ext cx="6045016" cy="367562"/>
            <a:chOff x="678935" y="6126366"/>
            <a:chExt cx="10910553" cy="524011"/>
          </a:xfrm>
        </p:grpSpPr>
        <p:sp>
          <p:nvSpPr>
            <p:cNvPr id="437" name="Google Shape;437;p38"/>
            <p:cNvSpPr/>
            <p:nvPr/>
          </p:nvSpPr>
          <p:spPr>
            <a:xfrm>
              <a:off x="678935" y="6126366"/>
              <a:ext cx="10910553" cy="524011"/>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8" name="Google Shape;438;p38"/>
            <p:cNvPicPr preferRelativeResize="0"/>
            <p:nvPr/>
          </p:nvPicPr>
          <p:blipFill rotWithShape="1">
            <a:blip r:embed="rId4">
              <a:alphaModFix/>
            </a:blip>
            <a:srcRect/>
            <a:stretch/>
          </p:blipFill>
          <p:spPr>
            <a:xfrm>
              <a:off x="1023804" y="6157220"/>
              <a:ext cx="10284696" cy="491774"/>
            </a:xfrm>
            <a:prstGeom prst="rect">
              <a:avLst/>
            </a:prstGeom>
            <a:noFill/>
            <a:ln>
              <a:noFill/>
            </a:ln>
          </p:spPr>
        </p:pic>
      </p:grpSp>
      <p:pic>
        <p:nvPicPr>
          <p:cNvPr id="439" name="Google Shape;439;p38"/>
          <p:cNvPicPr preferRelativeResize="0"/>
          <p:nvPr/>
        </p:nvPicPr>
        <p:blipFill rotWithShape="1">
          <a:blip r:embed="rId5">
            <a:alphaModFix/>
          </a:blip>
          <a:srcRect/>
          <a:stretch/>
        </p:blipFill>
        <p:spPr>
          <a:xfrm>
            <a:off x="9863945" y="12549"/>
            <a:ext cx="2192500" cy="618132"/>
          </a:xfrm>
          <a:prstGeom prst="rect">
            <a:avLst/>
          </a:prstGeom>
          <a:noFill/>
          <a:ln>
            <a:noFill/>
          </a:ln>
        </p:spPr>
      </p:pic>
      <p:sp>
        <p:nvSpPr>
          <p:cNvPr id="440" name="Google Shape;440;p38"/>
          <p:cNvSpPr/>
          <p:nvPr/>
        </p:nvSpPr>
        <p:spPr>
          <a:xfrm>
            <a:off x="423382" y="157087"/>
            <a:ext cx="9310707" cy="866903"/>
          </a:xfrm>
          <a:prstGeom prst="rect">
            <a:avLst/>
          </a:prstGeom>
          <a:noFill/>
          <a:ln>
            <a:noFill/>
          </a:ln>
        </p:spPr>
        <p:txBody>
          <a:bodyPr spcFirstLastPara="1" wrap="square" lIns="91425" tIns="45700" rIns="91425" bIns="45700" anchor="ctr" anchorCtr="0">
            <a:noAutofit/>
          </a:bodyPr>
          <a:lstStyle/>
          <a:p>
            <a:pPr marL="0" marR="0" lvl="0" indent="19050" algn="l" rtl="0">
              <a:spcBef>
                <a:spcPts val="0"/>
              </a:spcBef>
              <a:spcAft>
                <a:spcPts val="0"/>
              </a:spcAft>
              <a:buNone/>
            </a:pPr>
            <a:r>
              <a:rPr lang="en-US" sz="2400" b="1">
                <a:solidFill>
                  <a:srgbClr val="17365D"/>
                </a:solidFill>
                <a:latin typeface="Century Gothic"/>
                <a:ea typeface="Century Gothic"/>
                <a:cs typeface="Century Gothic"/>
                <a:sym typeface="Century Gothic"/>
              </a:rPr>
              <a:t>Outcome Reforma Agraria</a:t>
            </a:r>
            <a:endParaRPr sz="2400" b="1">
              <a:solidFill>
                <a:srgbClr val="17365D"/>
              </a:solidFill>
              <a:latin typeface="Century Gothic"/>
              <a:ea typeface="Century Gothic"/>
              <a:cs typeface="Century Gothic"/>
              <a:sym typeface="Century Gothic"/>
            </a:endParaRPr>
          </a:p>
        </p:txBody>
      </p:sp>
      <p:cxnSp>
        <p:nvCxnSpPr>
          <p:cNvPr id="441" name="Google Shape;441;p38"/>
          <p:cNvCxnSpPr/>
          <p:nvPr/>
        </p:nvCxnSpPr>
        <p:spPr>
          <a:xfrm>
            <a:off x="304197" y="243221"/>
            <a:ext cx="0" cy="720618"/>
          </a:xfrm>
          <a:prstGeom prst="straightConnector1">
            <a:avLst/>
          </a:prstGeom>
          <a:noFill/>
          <a:ln w="127000" cap="flat" cmpd="sng">
            <a:solidFill>
              <a:srgbClr val="17365D"/>
            </a:solidFill>
            <a:prstDash val="solid"/>
            <a:miter lim="800000"/>
            <a:headEnd type="none" w="sm" len="sm"/>
            <a:tailEnd type="none" w="sm" len="sm"/>
          </a:ln>
        </p:spPr>
      </p:cxnSp>
      <p:sp>
        <p:nvSpPr>
          <p:cNvPr id="442" name="Google Shape;442;p38"/>
          <p:cNvSpPr txBox="1"/>
          <p:nvPr/>
        </p:nvSpPr>
        <p:spPr>
          <a:xfrm>
            <a:off x="5807500" y="1621584"/>
            <a:ext cx="4119600" cy="32676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chemeClr val="dk1"/>
              </a:solidFill>
              <a:latin typeface="Century Gothic"/>
              <a:ea typeface="Century Gothic"/>
              <a:cs typeface="Century Gothic"/>
              <a:sym typeface="Century Gothic"/>
            </a:endParaRPr>
          </a:p>
        </p:txBody>
      </p:sp>
      <p:cxnSp>
        <p:nvCxnSpPr>
          <p:cNvPr id="443" name="Google Shape;443;p38"/>
          <p:cNvCxnSpPr/>
          <p:nvPr/>
        </p:nvCxnSpPr>
        <p:spPr>
          <a:xfrm>
            <a:off x="5075663" y="1737289"/>
            <a:ext cx="0" cy="3239909"/>
          </a:xfrm>
          <a:prstGeom prst="straightConnector1">
            <a:avLst/>
          </a:prstGeom>
          <a:noFill/>
          <a:ln w="57150" cap="flat" cmpd="sng">
            <a:solidFill>
              <a:srgbClr val="0F3F69"/>
            </a:solidFill>
            <a:prstDash val="dot"/>
            <a:miter lim="800000"/>
            <a:headEnd type="none" w="sm" len="sm"/>
            <a:tailEnd type="none" w="sm" len="sm"/>
          </a:ln>
        </p:spPr>
      </p:cxnSp>
      <p:sp>
        <p:nvSpPr>
          <p:cNvPr id="444" name="Google Shape;444;p38"/>
          <p:cNvSpPr/>
          <p:nvPr/>
        </p:nvSpPr>
        <p:spPr>
          <a:xfrm>
            <a:off x="11748166" y="6404201"/>
            <a:ext cx="396900" cy="384600"/>
          </a:xfrm>
          <a:prstGeom prst="ellipse">
            <a:avLst/>
          </a:prstGeom>
          <a:solidFill>
            <a:srgbClr val="BEE2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5" name="Google Shape;445;p38"/>
          <p:cNvSpPr txBox="1">
            <a:spLocks noGrp="1"/>
          </p:cNvSpPr>
          <p:nvPr>
            <p:ph type="sldNum" idx="12"/>
          </p:nvPr>
        </p:nvSpPr>
        <p:spPr>
          <a:xfrm>
            <a:off x="11644997" y="6346139"/>
            <a:ext cx="438900" cy="448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F243E"/>
              </a:buClr>
              <a:buSzPts val="1600"/>
              <a:buFont typeface="Century Gothic"/>
              <a:buNone/>
            </a:pPr>
            <a:fld id="{00000000-1234-1234-1234-123412341234}" type="slidenum">
              <a:rPr lang="en-US" sz="1600" b="1">
                <a:solidFill>
                  <a:srgbClr val="0F243E"/>
                </a:solidFill>
                <a:latin typeface="Century Gothic"/>
                <a:ea typeface="Century Gothic"/>
                <a:cs typeface="Century Gothic"/>
                <a:sym typeface="Century Gothic"/>
              </a:rPr>
              <a:t>26</a:t>
            </a:fld>
            <a:endParaRPr sz="1600" b="1">
              <a:solidFill>
                <a:srgbClr val="0F243E"/>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4635426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cstate="print">
            <a:lum bright="70000" contrast="-70000"/>
            <a:alphaModFix am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8472" t="157" r="1828" b="781"/>
          <a:stretch/>
        </p:blipFill>
        <p:spPr bwMode="auto">
          <a:xfrm rot="5400000">
            <a:off x="2667002" y="-2667001"/>
            <a:ext cx="6857999" cy="12192004"/>
          </a:xfrm>
          <a:prstGeom prst="rect">
            <a:avLst/>
          </a:prstGeom>
          <a:noFill/>
          <a:ln>
            <a:noFill/>
          </a:ln>
        </p:spPr>
      </p:pic>
      <p:sp>
        <p:nvSpPr>
          <p:cNvPr id="2" name="Rectangle 1"/>
          <p:cNvSpPr/>
          <p:nvPr/>
        </p:nvSpPr>
        <p:spPr>
          <a:xfrm>
            <a:off x="-3" y="2335135"/>
            <a:ext cx="12192003" cy="22098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8" name="TextBox 17">
            <a:extLst>
              <a:ext uri="{FF2B5EF4-FFF2-40B4-BE49-F238E27FC236}">
                <a16:creationId xmlns:a16="http://schemas.microsoft.com/office/drawing/2014/main" id="{210B0EE1-1AA2-40C3-B6FE-59A795EC9BC4}"/>
              </a:ext>
            </a:extLst>
          </p:cNvPr>
          <p:cNvSpPr txBox="1"/>
          <p:nvPr/>
        </p:nvSpPr>
        <p:spPr>
          <a:xfrm>
            <a:off x="1275349" y="2897102"/>
            <a:ext cx="2207014" cy="1241237"/>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TERIMA </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KASIH</a:t>
            </a:r>
          </a:p>
        </p:txBody>
      </p:sp>
      <p:cxnSp>
        <p:nvCxnSpPr>
          <p:cNvPr id="19" name="Straight Connector 18"/>
          <p:cNvCxnSpPr>
            <a:cxnSpLocks/>
          </p:cNvCxnSpPr>
          <p:nvPr/>
        </p:nvCxnSpPr>
        <p:spPr>
          <a:xfrm>
            <a:off x="3980319" y="2803365"/>
            <a:ext cx="0" cy="135298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895432" y="3105018"/>
            <a:ext cx="6296568" cy="73866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KEMENTERIAN AGRARIA DAN TATA RUANG/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100" b="1" i="0" u="none" strike="noStrike" kern="1200" cap="none" spc="0" normalizeH="0" baseline="0" noProof="0" dirty="0">
                <a:ln>
                  <a:noFill/>
                </a:ln>
                <a:solidFill>
                  <a:prstClr val="white"/>
                </a:solidFill>
                <a:effectLst/>
                <a:uLnTx/>
                <a:uFillTx/>
                <a:latin typeface="Century Gothic" panose="020B0502020202020204" pitchFamily="34" charset="0"/>
                <a:cs typeface="Arial"/>
                <a:sym typeface="Arial"/>
              </a:rPr>
              <a:t>BADAN PERTANAHAN NASIONAL</a:t>
            </a:r>
          </a:p>
        </p:txBody>
      </p:sp>
      <p:sp>
        <p:nvSpPr>
          <p:cNvPr id="22" name="object 4"/>
          <p:cNvSpPr/>
          <p:nvPr/>
        </p:nvSpPr>
        <p:spPr>
          <a:xfrm>
            <a:off x="595638" y="875577"/>
            <a:ext cx="10647715" cy="4840147"/>
          </a:xfrm>
          <a:prstGeom prst="rect">
            <a:avLst/>
          </a:prstGeom>
          <a:blipFill dpi="0" rotWithShape="1">
            <a:blip r:embed="rId4" cstate="print">
              <a:duotone>
                <a:schemeClr val="bg2">
                  <a:shade val="45000"/>
                  <a:satMod val="135000"/>
                </a:schemeClr>
                <a:prstClr val="white"/>
              </a:duotone>
              <a:alphaModFix amt="20000"/>
            </a:blip>
            <a:srcRec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24" name="Group 23">
            <a:extLst>
              <a:ext uri="{FF2B5EF4-FFF2-40B4-BE49-F238E27FC236}">
                <a16:creationId xmlns:a16="http://schemas.microsoft.com/office/drawing/2014/main" id="{1616A4A0-FA69-42EC-A805-996EFD9BDAB0}"/>
              </a:ext>
            </a:extLst>
          </p:cNvPr>
          <p:cNvGrpSpPr/>
          <p:nvPr/>
        </p:nvGrpSpPr>
        <p:grpSpPr>
          <a:xfrm>
            <a:off x="678935" y="5452601"/>
            <a:ext cx="10910553" cy="524011"/>
            <a:chOff x="678935" y="6126366"/>
            <a:chExt cx="10910553" cy="524011"/>
          </a:xfrm>
        </p:grpSpPr>
        <p:sp>
          <p:nvSpPr>
            <p:cNvPr id="25" name="Rectangle: Rounded Corners 24">
              <a:extLst>
                <a:ext uri="{FF2B5EF4-FFF2-40B4-BE49-F238E27FC236}">
                  <a16:creationId xmlns:a16="http://schemas.microsoft.com/office/drawing/2014/main" id="{F7C498F3-1F52-4FED-A820-BD1D135A8C27}"/>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D2957E2-AE5C-4A76-B142-1598DD98E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grpSp>
        <p:nvGrpSpPr>
          <p:cNvPr id="4" name="Group 3">
            <a:extLst>
              <a:ext uri="{FF2B5EF4-FFF2-40B4-BE49-F238E27FC236}">
                <a16:creationId xmlns:a16="http://schemas.microsoft.com/office/drawing/2014/main" id="{D4F755D6-AA94-4B1F-92A2-ECD0A6672AE5}"/>
              </a:ext>
            </a:extLst>
          </p:cNvPr>
          <p:cNvGrpSpPr/>
          <p:nvPr/>
        </p:nvGrpSpPr>
        <p:grpSpPr>
          <a:xfrm>
            <a:off x="4572579" y="480529"/>
            <a:ext cx="3046837" cy="1237153"/>
            <a:chOff x="8129928" y="919313"/>
            <a:chExt cx="2173141" cy="882393"/>
          </a:xfrm>
        </p:grpSpPr>
        <p:sp>
          <p:nvSpPr>
            <p:cNvPr id="27" name="Rectangle: Rounded Corners 26">
              <a:extLst>
                <a:ext uri="{FF2B5EF4-FFF2-40B4-BE49-F238E27FC236}">
                  <a16:creationId xmlns:a16="http://schemas.microsoft.com/office/drawing/2014/main" id="{DDD98EA0-34BB-429B-97AD-09A3167CCC80}"/>
                </a:ext>
              </a:extLst>
            </p:cNvPr>
            <p:cNvSpPr/>
            <p:nvPr/>
          </p:nvSpPr>
          <p:spPr>
            <a:xfrm>
              <a:off x="8129928" y="919313"/>
              <a:ext cx="2173141" cy="8823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E53F0A9-964B-4A50-8142-D2F7CFB4A3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4165" y="1105840"/>
              <a:ext cx="445195" cy="479327"/>
            </a:xfrm>
            <a:prstGeom prst="rect">
              <a:avLst/>
            </a:prstGeom>
          </p:spPr>
        </p:pic>
        <p:pic>
          <p:nvPicPr>
            <p:cNvPr id="29" name="Picture 28">
              <a:extLst>
                <a:ext uri="{FF2B5EF4-FFF2-40B4-BE49-F238E27FC236}">
                  <a16:creationId xmlns:a16="http://schemas.microsoft.com/office/drawing/2014/main" id="{73E766DB-C973-44A1-8F25-EEDD40CE5BA2}"/>
                </a:ext>
              </a:extLst>
            </p:cNvPr>
            <p:cNvPicPr>
              <a:picLocks noChangeAspect="1"/>
            </p:cNvPicPr>
            <p:nvPr/>
          </p:nvPicPr>
          <p:blipFill>
            <a:blip r:embed="rId7" cstate="print"/>
            <a:stretch>
              <a:fillRect/>
            </a:stretch>
          </p:blipFill>
          <p:spPr>
            <a:xfrm>
              <a:off x="9018713" y="1118621"/>
              <a:ext cx="458124" cy="483779"/>
            </a:xfrm>
            <a:prstGeom prst="rect">
              <a:avLst/>
            </a:prstGeom>
          </p:spPr>
        </p:pic>
        <p:pic>
          <p:nvPicPr>
            <p:cNvPr id="30" name="Picture 2" descr="C:\Users\DELL\Downloads\G20 Indonesia 2022.png">
              <a:extLst>
                <a:ext uri="{FF2B5EF4-FFF2-40B4-BE49-F238E27FC236}">
                  <a16:creationId xmlns:a16="http://schemas.microsoft.com/office/drawing/2014/main" id="{CF319C4F-5779-4032-A889-DC6AECE70CC6}"/>
                </a:ext>
              </a:extLst>
            </p:cNvPr>
            <p:cNvPicPr>
              <a:picLocks noChangeAspect="1" noChangeArrowheads="1"/>
            </p:cNvPicPr>
            <p:nvPr/>
          </p:nvPicPr>
          <p:blipFill>
            <a:blip r:embed="rId8" cstate="print"/>
            <a:srcRect/>
            <a:stretch>
              <a:fillRect/>
            </a:stretch>
          </p:blipFill>
          <p:spPr bwMode="auto">
            <a:xfrm>
              <a:off x="8159174" y="1009196"/>
              <a:ext cx="975437" cy="731363"/>
            </a:xfrm>
            <a:prstGeom prst="rect">
              <a:avLst/>
            </a:prstGeom>
            <a:noFill/>
          </p:spPr>
        </p:pic>
      </p:grpSp>
      <p:grpSp>
        <p:nvGrpSpPr>
          <p:cNvPr id="5" name="Group 4">
            <a:extLst>
              <a:ext uri="{FF2B5EF4-FFF2-40B4-BE49-F238E27FC236}">
                <a16:creationId xmlns:a16="http://schemas.microsoft.com/office/drawing/2014/main" id="{630D9FA0-5D2C-42B7-AEF4-305A3CCB230F}"/>
              </a:ext>
            </a:extLst>
          </p:cNvPr>
          <p:cNvGrpSpPr/>
          <p:nvPr/>
        </p:nvGrpSpPr>
        <p:grpSpPr>
          <a:xfrm>
            <a:off x="4391530" y="2810488"/>
            <a:ext cx="1359512" cy="1320631"/>
            <a:chOff x="229547" y="207622"/>
            <a:chExt cx="975437" cy="947540"/>
          </a:xfrm>
        </p:grpSpPr>
        <p:sp>
          <p:nvSpPr>
            <p:cNvPr id="31" name="Flowchart: Connector 30">
              <a:extLst>
                <a:ext uri="{FF2B5EF4-FFF2-40B4-BE49-F238E27FC236}">
                  <a16:creationId xmlns:a16="http://schemas.microsoft.com/office/drawing/2014/main" id="{4EC40B82-3E5C-4EF6-84CE-0193B7D1FD9E}"/>
                </a:ext>
              </a:extLst>
            </p:cNvPr>
            <p:cNvSpPr/>
            <p:nvPr/>
          </p:nvSpPr>
          <p:spPr>
            <a:xfrm>
              <a:off x="229547" y="207622"/>
              <a:ext cx="975437" cy="94754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bject 4">
              <a:extLst>
                <a:ext uri="{FF2B5EF4-FFF2-40B4-BE49-F238E27FC236}">
                  <a16:creationId xmlns:a16="http://schemas.microsoft.com/office/drawing/2014/main" id="{0ADD847E-D3FC-4AA7-B07B-3024F50BD608}"/>
                </a:ext>
              </a:extLst>
            </p:cNvPr>
            <p:cNvSpPr/>
            <p:nvPr/>
          </p:nvSpPr>
          <p:spPr>
            <a:xfrm>
              <a:off x="352512" y="344192"/>
              <a:ext cx="674914" cy="654862"/>
            </a:xfrm>
            <a:prstGeom prst="rect">
              <a:avLst/>
            </a:prstGeom>
            <a:blipFill>
              <a:blip r:embed="rId9" cstate="print"/>
              <a:stretch>
                <a:fillRect/>
              </a:stretch>
            </a:blipFill>
          </p:spPr>
          <p:txBody>
            <a:bodyPr wrap="square" lIns="0" tIns="0" rIns="0" bIns="0" rtlCol="0">
              <a:noAutofit/>
            </a:bodyPr>
            <a:lstStyle/>
            <a:p>
              <a:endParaRPr/>
            </a:p>
          </p:txBody>
        </p:sp>
      </p:grpSp>
    </p:spTree>
    <p:extLst>
      <p:ext uri="{BB962C8B-B14F-4D97-AF65-F5344CB8AC3E}">
        <p14:creationId xmlns:p14="http://schemas.microsoft.com/office/powerpoint/2010/main" val="3040141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BA7810-3A39-448B-A750-65CEECFB450D}"/>
              </a:ext>
            </a:extLst>
          </p:cNvPr>
          <p:cNvPicPr>
            <a:picLocks noChangeAspect="1"/>
          </p:cNvPicPr>
          <p:nvPr/>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005967993"/>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1C80D294-A8F1-4599-A53D-8C8416A38BF2}"/>
              </a:ext>
            </a:extLst>
          </p:cNvPr>
          <p:cNvSpPr/>
          <p:nvPr/>
        </p:nvSpPr>
        <p:spPr>
          <a:xfrm>
            <a:off x="-2782627" y="-720301"/>
            <a:ext cx="8595360" cy="8595360"/>
          </a:xfrm>
          <a:prstGeom prst="flowChartConnector">
            <a:avLst/>
          </a:prstGeom>
          <a:solidFill>
            <a:srgbClr val="FF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0B476F6-E97C-4826-957F-A141FB39DACB}"/>
              </a:ext>
            </a:extLst>
          </p:cNvPr>
          <p:cNvSpPr/>
          <p:nvPr/>
        </p:nvSpPr>
        <p:spPr>
          <a:xfrm>
            <a:off x="9565672" y="6381623"/>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Flowchart: Connector 17">
            <a:extLst>
              <a:ext uri="{FF2B5EF4-FFF2-40B4-BE49-F238E27FC236}">
                <a16:creationId xmlns:a16="http://schemas.microsoft.com/office/drawing/2014/main" id="{3B704AB7-16EE-4FC2-9BD1-75F8515AC95C}"/>
              </a:ext>
            </a:extLst>
          </p:cNvPr>
          <p:cNvSpPr/>
          <p:nvPr/>
        </p:nvSpPr>
        <p:spPr>
          <a:xfrm rot="20126719">
            <a:off x="-2545080" y="-481091"/>
            <a:ext cx="8104958" cy="8104958"/>
          </a:xfrm>
          <a:prstGeom prst="flowChartConnector">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0DBB70F-6727-4541-9C18-A9C797A17D85}"/>
              </a:ext>
            </a:extLst>
          </p:cNvPr>
          <p:cNvSpPr/>
          <p:nvPr/>
        </p:nvSpPr>
        <p:spPr>
          <a:xfrm>
            <a:off x="2237823" y="1847533"/>
            <a:ext cx="9765540" cy="3797459"/>
          </a:xfrm>
          <a:prstGeom prst="roundRect">
            <a:avLst/>
          </a:prstGeom>
          <a:blipFill>
            <a:blip r:embed="rId2"/>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0604CE1-A41A-49AF-BFCB-3DB7F12AB305}"/>
              </a:ext>
            </a:extLst>
          </p:cNvPr>
          <p:cNvPicPr>
            <a:picLocks noChangeAspect="1"/>
          </p:cNvPicPr>
          <p:nvPr/>
        </p:nvPicPr>
        <p:blipFill>
          <a:blip r:embed="rId3"/>
          <a:srcRect/>
          <a:stretch>
            <a:fillRect/>
          </a:stretch>
        </p:blipFill>
        <p:spPr>
          <a:xfrm flipH="1">
            <a:off x="-189848" y="792617"/>
            <a:ext cx="9025210" cy="6087685"/>
          </a:xfrm>
          <a:custGeom>
            <a:avLst/>
            <a:gdLst>
              <a:gd name="connsiteX0" fmla="*/ 0 w 6986622"/>
              <a:gd name="connsiteY0" fmla="*/ 0 h 4712616"/>
              <a:gd name="connsiteX1" fmla="*/ 1600520 w 6986622"/>
              <a:gd name="connsiteY1" fmla="*/ 0 h 4712616"/>
              <a:gd name="connsiteX2" fmla="*/ 1596844 w 6986622"/>
              <a:gd name="connsiteY2" fmla="*/ 23887 h 4712616"/>
              <a:gd name="connsiteX3" fmla="*/ 1592987 w 6986622"/>
              <a:gd name="connsiteY3" fmla="*/ 63880 h 4712616"/>
              <a:gd name="connsiteX4" fmla="*/ 1583048 w 6986622"/>
              <a:gd name="connsiteY4" fmla="*/ 113576 h 4712616"/>
              <a:gd name="connsiteX5" fmla="*/ 1573109 w 6986622"/>
              <a:gd name="connsiteY5" fmla="*/ 143393 h 4712616"/>
              <a:gd name="connsiteX6" fmla="*/ 1563170 w 6986622"/>
              <a:gd name="connsiteY6" fmla="*/ 203028 h 4712616"/>
              <a:gd name="connsiteX7" fmla="*/ 1543292 w 6986622"/>
              <a:gd name="connsiteY7" fmla="*/ 282541 h 4712616"/>
              <a:gd name="connsiteX8" fmla="*/ 1513474 w 6986622"/>
              <a:gd name="connsiteY8" fmla="*/ 401811 h 4712616"/>
              <a:gd name="connsiteX9" fmla="*/ 1503535 w 6986622"/>
              <a:gd name="connsiteY9" fmla="*/ 451506 h 4712616"/>
              <a:gd name="connsiteX10" fmla="*/ 1483657 w 6986622"/>
              <a:gd name="connsiteY10" fmla="*/ 620472 h 4712616"/>
              <a:gd name="connsiteX11" fmla="*/ 1463779 w 6986622"/>
              <a:gd name="connsiteY11" fmla="*/ 749680 h 4712616"/>
              <a:gd name="connsiteX12" fmla="*/ 1453839 w 6986622"/>
              <a:gd name="connsiteY12" fmla="*/ 789437 h 4712616"/>
              <a:gd name="connsiteX13" fmla="*/ 1424022 w 6986622"/>
              <a:gd name="connsiteY13" fmla="*/ 839132 h 4712616"/>
              <a:gd name="connsiteX14" fmla="*/ 1414083 w 6986622"/>
              <a:gd name="connsiteY14" fmla="*/ 898767 h 4712616"/>
              <a:gd name="connsiteX15" fmla="*/ 1404144 w 6986622"/>
              <a:gd name="connsiteY15" fmla="*/ 938524 h 4712616"/>
              <a:gd name="connsiteX16" fmla="*/ 1384265 w 6986622"/>
              <a:gd name="connsiteY16" fmla="*/ 1027976 h 4712616"/>
              <a:gd name="connsiteX17" fmla="*/ 1344509 w 6986622"/>
              <a:gd name="connsiteY17" fmla="*/ 1137306 h 4712616"/>
              <a:gd name="connsiteX18" fmla="*/ 1324631 w 6986622"/>
              <a:gd name="connsiteY18" fmla="*/ 1236698 h 4712616"/>
              <a:gd name="connsiteX19" fmla="*/ 1304752 w 6986622"/>
              <a:gd name="connsiteY19" fmla="*/ 1336089 h 4712616"/>
              <a:gd name="connsiteX20" fmla="*/ 1294813 w 6986622"/>
              <a:gd name="connsiteY20" fmla="*/ 2051706 h 4712616"/>
              <a:gd name="connsiteX21" fmla="*/ 1304752 w 6986622"/>
              <a:gd name="connsiteY21" fmla="*/ 2091463 h 4712616"/>
              <a:gd name="connsiteX22" fmla="*/ 1314692 w 6986622"/>
              <a:gd name="connsiteY22" fmla="*/ 2121280 h 4712616"/>
              <a:gd name="connsiteX23" fmla="*/ 1374326 w 6986622"/>
              <a:gd name="connsiteY23" fmla="*/ 2230611 h 4712616"/>
              <a:gd name="connsiteX24" fmla="*/ 1404144 w 6986622"/>
              <a:gd name="connsiteY24" fmla="*/ 2250489 h 4712616"/>
              <a:gd name="connsiteX25" fmla="*/ 1424022 w 6986622"/>
              <a:gd name="connsiteY25" fmla="*/ 2280306 h 4712616"/>
              <a:gd name="connsiteX26" fmla="*/ 1463779 w 6986622"/>
              <a:gd name="connsiteY26" fmla="*/ 2300185 h 4712616"/>
              <a:gd name="connsiteX27" fmla="*/ 1543292 w 6986622"/>
              <a:gd name="connsiteY27" fmla="*/ 2339941 h 4712616"/>
              <a:gd name="connsiteX28" fmla="*/ 1622805 w 6986622"/>
              <a:gd name="connsiteY28" fmla="*/ 2379698 h 4712616"/>
              <a:gd name="connsiteX29" fmla="*/ 1722196 w 6986622"/>
              <a:gd name="connsiteY29" fmla="*/ 2419454 h 4712616"/>
              <a:gd name="connsiteX30" fmla="*/ 1831526 w 6986622"/>
              <a:gd name="connsiteY30" fmla="*/ 2439332 h 4712616"/>
              <a:gd name="connsiteX31" fmla="*/ 2288726 w 6986622"/>
              <a:gd name="connsiteY31" fmla="*/ 2449272 h 4712616"/>
              <a:gd name="connsiteX32" fmla="*/ 2328483 w 6986622"/>
              <a:gd name="connsiteY32" fmla="*/ 2439332 h 4712616"/>
              <a:gd name="connsiteX33" fmla="*/ 2388118 w 6986622"/>
              <a:gd name="connsiteY33" fmla="*/ 2419454 h 4712616"/>
              <a:gd name="connsiteX34" fmla="*/ 2517326 w 6986622"/>
              <a:gd name="connsiteY34" fmla="*/ 2399576 h 4712616"/>
              <a:gd name="connsiteX35" fmla="*/ 2596839 w 6986622"/>
              <a:gd name="connsiteY35" fmla="*/ 2379698 h 4712616"/>
              <a:gd name="connsiteX36" fmla="*/ 2735987 w 6986622"/>
              <a:gd name="connsiteY36" fmla="*/ 2359819 h 4712616"/>
              <a:gd name="connsiteX37" fmla="*/ 3014283 w 6986622"/>
              <a:gd name="connsiteY37" fmla="*/ 2339941 h 4712616"/>
              <a:gd name="connsiteX38" fmla="*/ 3054039 w 6986622"/>
              <a:gd name="connsiteY38" fmla="*/ 2330002 h 4712616"/>
              <a:gd name="connsiteX39" fmla="*/ 3372092 w 6986622"/>
              <a:gd name="connsiteY39" fmla="*/ 2320063 h 4712616"/>
              <a:gd name="connsiteX40" fmla="*/ 3431726 w 6986622"/>
              <a:gd name="connsiteY40" fmla="*/ 2310124 h 4712616"/>
              <a:gd name="connsiteX41" fmla="*/ 3481422 w 6986622"/>
              <a:gd name="connsiteY41" fmla="*/ 2290245 h 4712616"/>
              <a:gd name="connsiteX42" fmla="*/ 3630509 w 6986622"/>
              <a:gd name="connsiteY42" fmla="*/ 2270367 h 4712616"/>
              <a:gd name="connsiteX43" fmla="*/ 3729900 w 6986622"/>
              <a:gd name="connsiteY43" fmla="*/ 2240550 h 4712616"/>
              <a:gd name="connsiteX44" fmla="*/ 3878987 w 6986622"/>
              <a:gd name="connsiteY44" fmla="*/ 2220672 h 4712616"/>
              <a:gd name="connsiteX45" fmla="*/ 3968439 w 6986622"/>
              <a:gd name="connsiteY45" fmla="*/ 2190854 h 4712616"/>
              <a:gd name="connsiteX46" fmla="*/ 4038013 w 6986622"/>
              <a:gd name="connsiteY46" fmla="*/ 2180915 h 4712616"/>
              <a:gd name="connsiteX47" fmla="*/ 4107587 w 6986622"/>
              <a:gd name="connsiteY47" fmla="*/ 2161037 h 4712616"/>
              <a:gd name="connsiteX48" fmla="*/ 4226857 w 6986622"/>
              <a:gd name="connsiteY48" fmla="*/ 2151098 h 4712616"/>
              <a:gd name="connsiteX49" fmla="*/ 4276552 w 6986622"/>
              <a:gd name="connsiteY49" fmla="*/ 2141158 h 4712616"/>
              <a:gd name="connsiteX50" fmla="*/ 4306370 w 6986622"/>
              <a:gd name="connsiteY50" fmla="*/ 2091463 h 4712616"/>
              <a:gd name="connsiteX51" fmla="*/ 4326248 w 6986622"/>
              <a:gd name="connsiteY51" fmla="*/ 2061645 h 4712616"/>
              <a:gd name="connsiteX52" fmla="*/ 4336187 w 6986622"/>
              <a:gd name="connsiteY52" fmla="*/ 1753532 h 4712616"/>
              <a:gd name="connsiteX53" fmla="*/ 4346126 w 6986622"/>
              <a:gd name="connsiteY53" fmla="*/ 1534872 h 4712616"/>
              <a:gd name="connsiteX54" fmla="*/ 4356065 w 6986622"/>
              <a:gd name="connsiteY54" fmla="*/ 1475237 h 4712616"/>
              <a:gd name="connsiteX55" fmla="*/ 4366005 w 6986622"/>
              <a:gd name="connsiteY55" fmla="*/ 1425541 h 4712616"/>
              <a:gd name="connsiteX56" fmla="*/ 4375944 w 6986622"/>
              <a:gd name="connsiteY56" fmla="*/ 1226758 h 4712616"/>
              <a:gd name="connsiteX57" fmla="*/ 4346126 w 6986622"/>
              <a:gd name="connsiteY57" fmla="*/ 958402 h 4712616"/>
              <a:gd name="connsiteX58" fmla="*/ 4336187 w 6986622"/>
              <a:gd name="connsiteY58" fmla="*/ 908706 h 4712616"/>
              <a:gd name="connsiteX59" fmla="*/ 4336187 w 6986622"/>
              <a:gd name="connsiteY59" fmla="*/ 540958 h 4712616"/>
              <a:gd name="connsiteX60" fmla="*/ 4366005 w 6986622"/>
              <a:gd name="connsiteY60" fmla="*/ 451506 h 4712616"/>
              <a:gd name="connsiteX61" fmla="*/ 4385883 w 6986622"/>
              <a:gd name="connsiteY61" fmla="*/ 391872 h 4712616"/>
              <a:gd name="connsiteX62" fmla="*/ 4395822 w 6986622"/>
              <a:gd name="connsiteY62" fmla="*/ 342176 h 4712616"/>
              <a:gd name="connsiteX63" fmla="*/ 4435579 w 6986622"/>
              <a:gd name="connsiteY63" fmla="*/ 242785 h 4712616"/>
              <a:gd name="connsiteX64" fmla="*/ 4445518 w 6986622"/>
              <a:gd name="connsiteY64" fmla="*/ 203028 h 4712616"/>
              <a:gd name="connsiteX65" fmla="*/ 4465396 w 6986622"/>
              <a:gd name="connsiteY65" fmla="*/ 173211 h 4712616"/>
              <a:gd name="connsiteX66" fmla="*/ 4485274 w 6986622"/>
              <a:gd name="connsiteY66" fmla="*/ 83758 h 4712616"/>
              <a:gd name="connsiteX67" fmla="*/ 4515092 w 6986622"/>
              <a:gd name="connsiteY67" fmla="*/ 14185 h 4712616"/>
              <a:gd name="connsiteX68" fmla="*/ 4519762 w 6986622"/>
              <a:gd name="connsiteY68" fmla="*/ 0 h 4712616"/>
              <a:gd name="connsiteX69" fmla="*/ 6986622 w 6986622"/>
              <a:gd name="connsiteY69" fmla="*/ 0 h 4712616"/>
              <a:gd name="connsiteX70" fmla="*/ 6986622 w 6986622"/>
              <a:gd name="connsiteY70" fmla="*/ 4712616 h 4712616"/>
              <a:gd name="connsiteX71" fmla="*/ 0 w 6986622"/>
              <a:gd name="connsiteY71" fmla="*/ 4712616 h 47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86622" h="4712616">
                <a:moveTo>
                  <a:pt x="0" y="0"/>
                </a:moveTo>
                <a:lnTo>
                  <a:pt x="1600520" y="0"/>
                </a:lnTo>
                <a:lnTo>
                  <a:pt x="1596844" y="23887"/>
                </a:lnTo>
                <a:cubicBezTo>
                  <a:pt x="1595746" y="37244"/>
                  <a:pt x="1595018" y="50680"/>
                  <a:pt x="1592987" y="63880"/>
                </a:cubicBezTo>
                <a:cubicBezTo>
                  <a:pt x="1590418" y="80577"/>
                  <a:pt x="1587145" y="97187"/>
                  <a:pt x="1583048" y="113576"/>
                </a:cubicBezTo>
                <a:cubicBezTo>
                  <a:pt x="1580507" y="123740"/>
                  <a:pt x="1575382" y="133166"/>
                  <a:pt x="1573109" y="143393"/>
                </a:cubicBezTo>
                <a:cubicBezTo>
                  <a:pt x="1568737" y="163066"/>
                  <a:pt x="1566483" y="183150"/>
                  <a:pt x="1563170" y="203028"/>
                </a:cubicBezTo>
                <a:cubicBezTo>
                  <a:pt x="1563169" y="203032"/>
                  <a:pt x="1543293" y="282536"/>
                  <a:pt x="1543292" y="282541"/>
                </a:cubicBezTo>
                <a:cubicBezTo>
                  <a:pt x="1538307" y="302481"/>
                  <a:pt x="1513503" y="401685"/>
                  <a:pt x="1513474" y="401811"/>
                </a:cubicBezTo>
                <a:cubicBezTo>
                  <a:pt x="1509675" y="418271"/>
                  <a:pt x="1506104" y="434809"/>
                  <a:pt x="1503535" y="451506"/>
                </a:cubicBezTo>
                <a:cubicBezTo>
                  <a:pt x="1498071" y="487024"/>
                  <a:pt x="1487340" y="587323"/>
                  <a:pt x="1483657" y="620472"/>
                </a:cubicBezTo>
                <a:cubicBezTo>
                  <a:pt x="1461228" y="710187"/>
                  <a:pt x="1486676" y="600852"/>
                  <a:pt x="1463779" y="749680"/>
                </a:cubicBezTo>
                <a:cubicBezTo>
                  <a:pt x="1461702" y="763181"/>
                  <a:pt x="1457152" y="776185"/>
                  <a:pt x="1453839" y="789437"/>
                </a:cubicBezTo>
                <a:cubicBezTo>
                  <a:pt x="1443900" y="806002"/>
                  <a:pt x="1430624" y="820977"/>
                  <a:pt x="1424022" y="839132"/>
                </a:cubicBezTo>
                <a:cubicBezTo>
                  <a:pt x="1417135" y="858071"/>
                  <a:pt x="1418035" y="879006"/>
                  <a:pt x="1414083" y="898767"/>
                </a:cubicBezTo>
                <a:cubicBezTo>
                  <a:pt x="1411404" y="912162"/>
                  <a:pt x="1407107" y="925189"/>
                  <a:pt x="1404144" y="938524"/>
                </a:cubicBezTo>
                <a:cubicBezTo>
                  <a:pt x="1396034" y="975018"/>
                  <a:pt x="1394657" y="993337"/>
                  <a:pt x="1384265" y="1027976"/>
                </a:cubicBezTo>
                <a:cubicBezTo>
                  <a:pt x="1335521" y="1190454"/>
                  <a:pt x="1391944" y="995001"/>
                  <a:pt x="1344509" y="1137306"/>
                </a:cubicBezTo>
                <a:cubicBezTo>
                  <a:pt x="1334625" y="1166959"/>
                  <a:pt x="1329524" y="1207338"/>
                  <a:pt x="1324631" y="1236698"/>
                </a:cubicBezTo>
                <a:cubicBezTo>
                  <a:pt x="1319077" y="1270025"/>
                  <a:pt x="1305987" y="1302325"/>
                  <a:pt x="1304752" y="1336089"/>
                </a:cubicBezTo>
                <a:cubicBezTo>
                  <a:pt x="1296030" y="1574492"/>
                  <a:pt x="1298126" y="1813167"/>
                  <a:pt x="1294813" y="2051706"/>
                </a:cubicBezTo>
                <a:cubicBezTo>
                  <a:pt x="1298126" y="2064958"/>
                  <a:pt x="1300999" y="2078328"/>
                  <a:pt x="1304752" y="2091463"/>
                </a:cubicBezTo>
                <a:cubicBezTo>
                  <a:pt x="1307630" y="2101537"/>
                  <a:pt x="1311013" y="2111470"/>
                  <a:pt x="1314692" y="2121280"/>
                </a:cubicBezTo>
                <a:cubicBezTo>
                  <a:pt x="1331608" y="2166389"/>
                  <a:pt x="1340520" y="2191976"/>
                  <a:pt x="1374326" y="2230611"/>
                </a:cubicBezTo>
                <a:cubicBezTo>
                  <a:pt x="1382192" y="2239601"/>
                  <a:pt x="1395697" y="2242042"/>
                  <a:pt x="1404144" y="2250489"/>
                </a:cubicBezTo>
                <a:cubicBezTo>
                  <a:pt x="1412591" y="2258935"/>
                  <a:pt x="1417396" y="2270367"/>
                  <a:pt x="1424022" y="2280306"/>
                </a:cubicBezTo>
                <a:lnTo>
                  <a:pt x="1463779" y="2300185"/>
                </a:lnTo>
                <a:lnTo>
                  <a:pt x="1543292" y="2339941"/>
                </a:lnTo>
                <a:cubicBezTo>
                  <a:pt x="1569796" y="2353193"/>
                  <a:pt x="1595568" y="2368025"/>
                  <a:pt x="1622805" y="2379698"/>
                </a:cubicBezTo>
                <a:cubicBezTo>
                  <a:pt x="1794776" y="2453401"/>
                  <a:pt x="1594201" y="2355458"/>
                  <a:pt x="1722196" y="2419454"/>
                </a:cubicBezTo>
                <a:cubicBezTo>
                  <a:pt x="1740890" y="2423193"/>
                  <a:pt x="1815783" y="2438726"/>
                  <a:pt x="1831526" y="2439332"/>
                </a:cubicBezTo>
                <a:lnTo>
                  <a:pt x="2288726" y="2449272"/>
                </a:lnTo>
                <a:cubicBezTo>
                  <a:pt x="2301978" y="2445959"/>
                  <a:pt x="2315399" y="2443257"/>
                  <a:pt x="2328483" y="2439332"/>
                </a:cubicBezTo>
                <a:cubicBezTo>
                  <a:pt x="2348553" y="2433311"/>
                  <a:pt x="2367903" y="2424967"/>
                  <a:pt x="2388118" y="2419454"/>
                </a:cubicBezTo>
                <a:cubicBezTo>
                  <a:pt x="2426646" y="2408946"/>
                  <a:pt x="2480120" y="2404227"/>
                  <a:pt x="2517326" y="2399576"/>
                </a:cubicBezTo>
                <a:cubicBezTo>
                  <a:pt x="2544435" y="2396187"/>
                  <a:pt x="2570335" y="2386324"/>
                  <a:pt x="2596839" y="2379698"/>
                </a:cubicBezTo>
                <a:cubicBezTo>
                  <a:pt x="2642294" y="2368334"/>
                  <a:pt x="2689604" y="2366445"/>
                  <a:pt x="2735987" y="2359819"/>
                </a:cubicBezTo>
                <a:cubicBezTo>
                  <a:pt x="2848532" y="2354460"/>
                  <a:pt x="2915974" y="2357815"/>
                  <a:pt x="3014283" y="2339941"/>
                </a:cubicBezTo>
                <a:cubicBezTo>
                  <a:pt x="3027723" y="2337497"/>
                  <a:pt x="3040787" y="2333315"/>
                  <a:pt x="3054039" y="2330002"/>
                </a:cubicBezTo>
                <a:cubicBezTo>
                  <a:pt x="3160057" y="2326689"/>
                  <a:pt x="3266169" y="2325638"/>
                  <a:pt x="3372092" y="2320063"/>
                </a:cubicBezTo>
                <a:cubicBezTo>
                  <a:pt x="3392216" y="2319004"/>
                  <a:pt x="3412284" y="2315427"/>
                  <a:pt x="3431726" y="2310124"/>
                </a:cubicBezTo>
                <a:cubicBezTo>
                  <a:pt x="3448939" y="2305429"/>
                  <a:pt x="3464857" y="2296871"/>
                  <a:pt x="3481422" y="2290245"/>
                </a:cubicBezTo>
                <a:cubicBezTo>
                  <a:pt x="3509111" y="2286784"/>
                  <a:pt x="3600333" y="2275853"/>
                  <a:pt x="3630509" y="2270367"/>
                </a:cubicBezTo>
                <a:cubicBezTo>
                  <a:pt x="3663554" y="2264359"/>
                  <a:pt x="3698783" y="2250922"/>
                  <a:pt x="3729900" y="2240550"/>
                </a:cubicBezTo>
                <a:cubicBezTo>
                  <a:pt x="3832659" y="2227705"/>
                  <a:pt x="3782971" y="2234388"/>
                  <a:pt x="3878987" y="2220672"/>
                </a:cubicBezTo>
                <a:cubicBezTo>
                  <a:pt x="3910101" y="2216227"/>
                  <a:pt x="3938622" y="2200793"/>
                  <a:pt x="3968439" y="2190854"/>
                </a:cubicBezTo>
                <a:cubicBezTo>
                  <a:pt x="3991630" y="2187541"/>
                  <a:pt x="4014964" y="2185106"/>
                  <a:pt x="4038013" y="2180915"/>
                </a:cubicBezTo>
                <a:cubicBezTo>
                  <a:pt x="4065471" y="2175923"/>
                  <a:pt x="4082039" y="2169553"/>
                  <a:pt x="4107587" y="2161037"/>
                </a:cubicBezTo>
                <a:cubicBezTo>
                  <a:pt x="4147344" y="2157724"/>
                  <a:pt x="4187236" y="2155759"/>
                  <a:pt x="4226857" y="2151098"/>
                </a:cubicBezTo>
                <a:cubicBezTo>
                  <a:pt x="4243634" y="2149124"/>
                  <a:pt x="4261025" y="2147813"/>
                  <a:pt x="4276552" y="2141158"/>
                </a:cubicBezTo>
                <a:cubicBezTo>
                  <a:pt x="4301261" y="2130568"/>
                  <a:pt x="4296350" y="2111504"/>
                  <a:pt x="4306370" y="2091463"/>
                </a:cubicBezTo>
                <a:cubicBezTo>
                  <a:pt x="4311712" y="2080779"/>
                  <a:pt x="4325198" y="2073544"/>
                  <a:pt x="4326248" y="2061645"/>
                </a:cubicBezTo>
                <a:cubicBezTo>
                  <a:pt x="4335280" y="1959285"/>
                  <a:pt x="4332312" y="1856217"/>
                  <a:pt x="4336187" y="1753532"/>
                </a:cubicBezTo>
                <a:cubicBezTo>
                  <a:pt x="4338938" y="1680622"/>
                  <a:pt x="4342813" y="1607759"/>
                  <a:pt x="4346126" y="1534872"/>
                </a:cubicBezTo>
                <a:cubicBezTo>
                  <a:pt x="4349439" y="1514994"/>
                  <a:pt x="4352460" y="1495064"/>
                  <a:pt x="4356065" y="1475237"/>
                </a:cubicBezTo>
                <a:cubicBezTo>
                  <a:pt x="4359087" y="1458616"/>
                  <a:pt x="4364658" y="1442381"/>
                  <a:pt x="4366005" y="1425541"/>
                </a:cubicBezTo>
                <a:cubicBezTo>
                  <a:pt x="4371296" y="1359409"/>
                  <a:pt x="4372631" y="1293019"/>
                  <a:pt x="4375944" y="1226758"/>
                </a:cubicBezTo>
                <a:cubicBezTo>
                  <a:pt x="4365349" y="1110214"/>
                  <a:pt x="4364441" y="1086604"/>
                  <a:pt x="4346126" y="958402"/>
                </a:cubicBezTo>
                <a:cubicBezTo>
                  <a:pt x="4343737" y="941678"/>
                  <a:pt x="4337075" y="925576"/>
                  <a:pt x="4336187" y="908706"/>
                </a:cubicBezTo>
                <a:cubicBezTo>
                  <a:pt x="4319533" y="592268"/>
                  <a:pt x="4300507" y="683682"/>
                  <a:pt x="4336187" y="540958"/>
                </a:cubicBezTo>
                <a:cubicBezTo>
                  <a:pt x="4363620" y="486092"/>
                  <a:pt x="4353159" y="515730"/>
                  <a:pt x="4366005" y="451506"/>
                </a:cubicBezTo>
                <a:cubicBezTo>
                  <a:pt x="4370115" y="430960"/>
                  <a:pt x="4380370" y="412087"/>
                  <a:pt x="4385883" y="391872"/>
                </a:cubicBezTo>
                <a:cubicBezTo>
                  <a:pt x="4390328" y="375574"/>
                  <a:pt x="4392509" y="358741"/>
                  <a:pt x="4395822" y="342176"/>
                </a:cubicBezTo>
                <a:cubicBezTo>
                  <a:pt x="4411151" y="265530"/>
                  <a:pt x="4412859" y="303371"/>
                  <a:pt x="4435579" y="242785"/>
                </a:cubicBezTo>
                <a:cubicBezTo>
                  <a:pt x="4440375" y="229995"/>
                  <a:pt x="4442205" y="216280"/>
                  <a:pt x="4445518" y="203028"/>
                </a:cubicBezTo>
                <a:cubicBezTo>
                  <a:pt x="4452144" y="193089"/>
                  <a:pt x="4460054" y="183895"/>
                  <a:pt x="4465396" y="173211"/>
                </a:cubicBezTo>
                <a:cubicBezTo>
                  <a:pt x="4477629" y="148744"/>
                  <a:pt x="4481457" y="106661"/>
                  <a:pt x="4485274" y="83758"/>
                </a:cubicBezTo>
                <a:cubicBezTo>
                  <a:pt x="4508584" y="13828"/>
                  <a:pt x="4478244" y="100162"/>
                  <a:pt x="4515092" y="14185"/>
                </a:cubicBezTo>
                <a:lnTo>
                  <a:pt x="4519762" y="0"/>
                </a:lnTo>
                <a:lnTo>
                  <a:pt x="6986622" y="0"/>
                </a:lnTo>
                <a:lnTo>
                  <a:pt x="6986622" y="4712616"/>
                </a:lnTo>
                <a:lnTo>
                  <a:pt x="0" y="4712616"/>
                </a:lnTo>
                <a:close/>
              </a:path>
            </a:pathLst>
          </a:custGeom>
        </p:spPr>
      </p:pic>
      <p:cxnSp>
        <p:nvCxnSpPr>
          <p:cNvPr id="11" name="Straight Connector 10">
            <a:extLst>
              <a:ext uri="{FF2B5EF4-FFF2-40B4-BE49-F238E27FC236}">
                <a16:creationId xmlns:a16="http://schemas.microsoft.com/office/drawing/2014/main" id="{67AF3D30-A1AA-4BDA-BCC9-B0E5AD5A9D9D}"/>
              </a:ext>
            </a:extLst>
          </p:cNvPr>
          <p:cNvCxnSpPr>
            <a:cxnSpLocks/>
          </p:cNvCxnSpPr>
          <p:nvPr/>
        </p:nvCxnSpPr>
        <p:spPr>
          <a:xfrm>
            <a:off x="1287920" y="93489"/>
            <a:ext cx="0" cy="720618"/>
          </a:xfrm>
          <a:prstGeom prst="line">
            <a:avLst/>
          </a:prstGeom>
          <a:ln w="1270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DB886A4-B5ED-4F6F-9558-13F3B538806B}"/>
              </a:ext>
            </a:extLst>
          </p:cNvPr>
          <p:cNvSpPr txBox="1"/>
          <p:nvPr/>
        </p:nvSpPr>
        <p:spPr>
          <a:xfrm>
            <a:off x="5671055" y="2175695"/>
            <a:ext cx="5973942" cy="3295105"/>
          </a:xfrm>
          <a:prstGeom prst="rect">
            <a:avLst/>
          </a:prstGeom>
          <a:ln>
            <a:noFill/>
          </a:ln>
        </p:spPr>
        <p:txBody>
          <a:bodyPr vert="horz" lIns="121920" tIns="60960" rIns="121920" bIns="60960" rtlCol="0" anchor="ctr">
            <a:noAutofit/>
          </a:bodyPr>
          <a:lstStyle>
            <a:defPPr>
              <a:defRPr lang="id-ID"/>
            </a:defPPr>
            <a:lvl1pPr>
              <a:spcBef>
                <a:spcPct val="0"/>
              </a:spcBef>
              <a:buNone/>
              <a:defRPr sz="2800" b="1">
                <a:latin typeface="+mj-lt"/>
                <a:ea typeface="+mj-ea"/>
                <a:cs typeface="+mj-cs"/>
              </a:defRPr>
            </a:lvl1pPr>
          </a:lstStyle>
          <a:p>
            <a:pPr>
              <a:defRPr/>
            </a:pPr>
            <a:endParaRPr lang="id-ID" sz="1800" dirty="0">
              <a:effectLst>
                <a:outerShdw blurRad="38100" dist="38100" dir="2700000" algn="tl">
                  <a:srgbClr val="000000">
                    <a:alpha val="43137"/>
                  </a:srgbClr>
                </a:outerShdw>
              </a:effectLst>
              <a:latin typeface="Century Gothic" panose="020B0502020202020204" pitchFamily="34" charset="0"/>
            </a:endParaRPr>
          </a:p>
          <a:p>
            <a:pPr algn="just">
              <a:defRPr/>
            </a:pPr>
            <a:endParaRPr lang="id-ID" sz="1800" dirty="0">
              <a:effectLst>
                <a:outerShdw blurRad="38100" dist="38100" dir="2700000" algn="tl">
                  <a:srgbClr val="000000">
                    <a:alpha val="43137"/>
                  </a:srgbClr>
                </a:outerShdw>
              </a:effectLst>
              <a:latin typeface="Century Gothic" panose="020B0502020202020204" pitchFamily="34" charset="0"/>
            </a:endParaRPr>
          </a:p>
          <a:p>
            <a:pPr algn="just">
              <a:defRPr/>
            </a:pPr>
            <a:r>
              <a:rPr lang="en-GB" sz="1600" b="0" dirty="0" err="1">
                <a:latin typeface="Century Gothic" panose="020B0502020202020204" pitchFamily="34" charset="0"/>
                <a:ea typeface="Cambria" panose="02040503050406030204" pitchFamily="18" charset="0"/>
              </a:rPr>
              <a:t>Presiden</a:t>
            </a:r>
            <a:r>
              <a:rPr lang="en-GB" sz="1600" b="0" dirty="0">
                <a:latin typeface="Century Gothic" panose="020B0502020202020204" pitchFamily="34" charset="0"/>
                <a:ea typeface="Cambria" panose="02040503050406030204" pitchFamily="18" charset="0"/>
              </a:rPr>
              <a:t> Joko</a:t>
            </a:r>
            <a:r>
              <a:rPr lang="id-ID" sz="1600" b="0" dirty="0">
                <a:latin typeface="Century Gothic" panose="020B0502020202020204" pitchFamily="34" charset="0"/>
                <a:ea typeface="Cambria" panose="02040503050406030204" pitchFamily="18" charset="0"/>
              </a:rPr>
              <a:t> Widodo</a:t>
            </a:r>
            <a:r>
              <a:rPr lang="en-GB" sz="1600" b="0" dirty="0">
                <a:latin typeface="Century Gothic" panose="020B0502020202020204" pitchFamily="34" charset="0"/>
                <a:ea typeface="Cambria" panose="02040503050406030204" pitchFamily="18" charset="0"/>
              </a:rPr>
              <a:t>, </a:t>
            </a:r>
            <a:r>
              <a:rPr lang="en-ID" sz="1600" b="0" dirty="0" err="1">
                <a:latin typeface="Century Gothic" panose="020B0502020202020204" pitchFamily="34" charset="0"/>
                <a:cs typeface="Segoe UI" panose="020B0502040204020203" pitchFamily="34" charset="0"/>
              </a:rPr>
              <a:t>Sidang</a:t>
            </a:r>
            <a:r>
              <a:rPr lang="en-ID" sz="1600" b="0" dirty="0">
                <a:latin typeface="Century Gothic" panose="020B0502020202020204" pitchFamily="34" charset="0"/>
                <a:cs typeface="Segoe UI" panose="020B0502040204020203" pitchFamily="34" charset="0"/>
              </a:rPr>
              <a:t> </a:t>
            </a:r>
            <a:r>
              <a:rPr lang="en-ID" sz="1600" b="0" dirty="0" err="1">
                <a:latin typeface="Century Gothic" panose="020B0502020202020204" pitchFamily="34" charset="0"/>
                <a:cs typeface="Segoe UI" panose="020B0502040204020203" pitchFamily="34" charset="0"/>
              </a:rPr>
              <a:t>Tahunan</a:t>
            </a:r>
            <a:r>
              <a:rPr lang="en-ID" sz="1600" b="0" dirty="0">
                <a:latin typeface="Century Gothic" panose="020B0502020202020204" pitchFamily="34" charset="0"/>
                <a:cs typeface="Segoe UI" panose="020B0502040204020203" pitchFamily="34" charset="0"/>
              </a:rPr>
              <a:t> 16 </a:t>
            </a:r>
            <a:r>
              <a:rPr lang="en-ID" sz="1600" b="0" dirty="0" err="1">
                <a:latin typeface="Century Gothic" panose="020B0502020202020204" pitchFamily="34" charset="0"/>
                <a:cs typeface="Segoe UI" panose="020B0502040204020203" pitchFamily="34" charset="0"/>
              </a:rPr>
              <a:t>Agustus</a:t>
            </a:r>
            <a:r>
              <a:rPr lang="en-ID" sz="1600" b="0" dirty="0">
                <a:latin typeface="Century Gothic" panose="020B0502020202020204" pitchFamily="34" charset="0"/>
                <a:cs typeface="Segoe UI" panose="020B0502040204020203" pitchFamily="34" charset="0"/>
              </a:rPr>
              <a:t> 2022 </a:t>
            </a:r>
            <a:endParaRPr lang="id-ID" sz="1600" b="0" dirty="0">
              <a:latin typeface="Century Gothic" panose="020B0502020202020204" pitchFamily="34" charset="0"/>
              <a:ea typeface="Cambria" panose="02040503050406030204" pitchFamily="18" charset="0"/>
            </a:endParaRPr>
          </a:p>
          <a:p>
            <a:pPr algn="just">
              <a:defRPr/>
            </a:pPr>
            <a:endParaRPr lang="id-ID" sz="1600" b="0" dirty="0">
              <a:latin typeface="Century Gothic" panose="020B0502020202020204" pitchFamily="34" charset="0"/>
              <a:ea typeface="Cambria" panose="02040503050406030204" pitchFamily="18" charset="0"/>
            </a:endParaRPr>
          </a:p>
          <a:p>
            <a:pPr algn="just">
              <a:defRPr/>
            </a:pPr>
            <a:r>
              <a:rPr lang="en-GB" sz="1600" b="0" dirty="0">
                <a:latin typeface="Century Gothic" panose="020B0502020202020204" pitchFamily="34" charset="0"/>
                <a:ea typeface="Cambria" panose="02040503050406030204" pitchFamily="18" charset="0"/>
              </a:rPr>
              <a:t>“</a:t>
            </a:r>
            <a:r>
              <a:rPr lang="en-GB" sz="1600" b="0" dirty="0" err="1">
                <a:latin typeface="Century Gothic" panose="020B0502020202020204" pitchFamily="34" charset="0"/>
                <a:ea typeface="Cambria" panose="02040503050406030204" pitchFamily="18" charset="0"/>
              </a:rPr>
              <a:t>Saudara-saudara</a:t>
            </a:r>
            <a:r>
              <a:rPr lang="en-GB" sz="1600" b="0" dirty="0">
                <a:latin typeface="Century Gothic" panose="020B0502020202020204" pitchFamily="34" charset="0"/>
                <a:ea typeface="Cambria" panose="02040503050406030204" pitchFamily="18" charset="0"/>
              </a:rPr>
              <a:t> se-</a:t>
            </a:r>
            <a:r>
              <a:rPr lang="en-GB" sz="1600" b="0" dirty="0" err="1">
                <a:latin typeface="Century Gothic" panose="020B0502020202020204" pitchFamily="34" charset="0"/>
                <a:ea typeface="Cambria" panose="02040503050406030204" pitchFamily="18" charset="0"/>
              </a:rPr>
              <a:t>Bangsa</a:t>
            </a:r>
            <a:r>
              <a:rPr lang="en-GB" sz="1600" b="0" dirty="0">
                <a:latin typeface="Century Gothic" panose="020B0502020202020204" pitchFamily="34" charset="0"/>
                <a:ea typeface="Cambria" panose="02040503050406030204" pitchFamily="18" charset="0"/>
              </a:rPr>
              <a:t> dan se-Tanah Air, </a:t>
            </a:r>
          </a:p>
          <a:p>
            <a:pPr algn="just">
              <a:defRPr/>
            </a:pPr>
            <a:r>
              <a:rPr lang="en-GB" sz="1600" b="0" dirty="0">
                <a:latin typeface="Century Gothic" panose="020B0502020202020204" pitchFamily="34" charset="0"/>
                <a:ea typeface="Cambria" panose="02040503050406030204" pitchFamily="18" charset="0"/>
              </a:rPr>
              <a:t>Saya </a:t>
            </a:r>
            <a:r>
              <a:rPr lang="en-GB" sz="1600" b="0" dirty="0" err="1">
                <a:latin typeface="Century Gothic" panose="020B0502020202020204" pitchFamily="34" charset="0"/>
                <a:ea typeface="Cambria" panose="02040503050406030204" pitchFamily="18" charset="0"/>
              </a:rPr>
              <a:t>tekankan</a:t>
            </a:r>
            <a:r>
              <a:rPr lang="en-GB" sz="1600" b="0" dirty="0">
                <a:latin typeface="Century Gothic" panose="020B0502020202020204" pitchFamily="34" charset="0"/>
                <a:ea typeface="Cambria" panose="02040503050406030204" pitchFamily="18" charset="0"/>
              </a:rPr>
              <a:t>, </a:t>
            </a:r>
            <a:r>
              <a:rPr lang="en-GB" sz="2000" dirty="0" err="1">
                <a:latin typeface="Century Gothic" panose="020B0502020202020204" pitchFamily="34" charset="0"/>
                <a:ea typeface="Cambria" panose="02040503050406030204" pitchFamily="18" charset="0"/>
              </a:rPr>
              <a:t>Reforma</a:t>
            </a:r>
            <a:r>
              <a:rPr lang="en-GB" sz="2000" dirty="0">
                <a:latin typeface="Century Gothic" panose="020B0502020202020204" pitchFamily="34" charset="0"/>
                <a:ea typeface="Cambria" panose="02040503050406030204" pitchFamily="18" charset="0"/>
              </a:rPr>
              <a:t> </a:t>
            </a:r>
            <a:r>
              <a:rPr lang="en-GB" sz="2000" dirty="0" err="1">
                <a:latin typeface="Century Gothic" panose="020B0502020202020204" pitchFamily="34" charset="0"/>
                <a:ea typeface="Cambria" panose="02040503050406030204" pitchFamily="18" charset="0"/>
              </a:rPr>
              <a:t>Agraria</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perhutanan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sosial</a:t>
            </a:r>
            <a:r>
              <a:rPr lang="en-GB" sz="1600" b="0" dirty="0">
                <a:latin typeface="Century Gothic" panose="020B0502020202020204" pitchFamily="34" charset="0"/>
                <a:ea typeface="Cambria" panose="02040503050406030204" pitchFamily="18" charset="0"/>
              </a:rPr>
              <a:t>, dan </a:t>
            </a:r>
            <a:r>
              <a:rPr lang="en-GB" sz="1600" b="0" dirty="0" err="1">
                <a:latin typeface="Century Gothic" panose="020B0502020202020204" pitchFamily="34" charset="0"/>
                <a:ea typeface="Cambria" panose="02040503050406030204" pitchFamily="18" charset="0"/>
              </a:rPr>
              <a:t>sertifikasi</a:t>
            </a:r>
            <a:r>
              <a:rPr lang="en-GB" sz="1600" b="0" dirty="0">
                <a:latin typeface="Century Gothic" panose="020B0502020202020204" pitchFamily="34" charset="0"/>
                <a:ea typeface="Cambria" panose="02040503050406030204" pitchFamily="18" charset="0"/>
              </a:rPr>
              <a:t> </a:t>
            </a:r>
            <a:r>
              <a:rPr lang="en-GB" sz="2000" dirty="0" err="1">
                <a:latin typeface="Century Gothic" panose="020B0502020202020204" pitchFamily="34" charset="0"/>
                <a:ea typeface="Cambria" panose="02040503050406030204" pitchFamily="18" charset="0"/>
              </a:rPr>
              <a:t>tanah</a:t>
            </a:r>
            <a:r>
              <a:rPr lang="en-GB" sz="2000" dirty="0">
                <a:latin typeface="Century Gothic" panose="020B0502020202020204" pitchFamily="34" charset="0"/>
                <a:ea typeface="Cambria" panose="02040503050406030204" pitchFamily="18" charset="0"/>
              </a:rPr>
              <a:t> </a:t>
            </a:r>
            <a:r>
              <a:rPr lang="en-GB" sz="2000" dirty="0" err="1">
                <a:latin typeface="Century Gothic" panose="020B0502020202020204" pitchFamily="34" charset="0"/>
                <a:ea typeface="Cambria" panose="02040503050406030204" pitchFamily="18" charset="0"/>
              </a:rPr>
              <a:t>harus</a:t>
            </a:r>
            <a:r>
              <a:rPr lang="en-GB" sz="2000" dirty="0">
                <a:latin typeface="Century Gothic" panose="020B0502020202020204" pitchFamily="34" charset="0"/>
                <a:ea typeface="Cambria" panose="02040503050406030204" pitchFamily="18" charset="0"/>
              </a:rPr>
              <a:t> </a:t>
            </a:r>
            <a:r>
              <a:rPr lang="en-GB" sz="2000" dirty="0" err="1">
                <a:latin typeface="Century Gothic" panose="020B0502020202020204" pitchFamily="34" charset="0"/>
                <a:ea typeface="Cambria" panose="02040503050406030204" pitchFamily="18" charset="0"/>
              </a:rPr>
              <a:t>terus</a:t>
            </a:r>
            <a:r>
              <a:rPr lang="en-GB" sz="2000" dirty="0">
                <a:latin typeface="Century Gothic" panose="020B0502020202020204" pitchFamily="34" charset="0"/>
                <a:ea typeface="Cambria" panose="02040503050406030204" pitchFamily="18" charset="0"/>
              </a:rPr>
              <a:t> </a:t>
            </a:r>
            <a:r>
              <a:rPr lang="en-GB" sz="2000" dirty="0" err="1">
                <a:latin typeface="Century Gothic" panose="020B0502020202020204" pitchFamily="34" charset="0"/>
                <a:ea typeface="Cambria" panose="02040503050406030204" pitchFamily="18" charset="0"/>
              </a:rPr>
              <a:t>dilanjutkan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Berbagai</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macam</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bantuan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sosial</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akan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dilanjutkan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dengan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sinergi</a:t>
            </a:r>
            <a:r>
              <a:rPr lang="en-GB" sz="1600" b="0" dirty="0">
                <a:latin typeface="Century Gothic" panose="020B0502020202020204" pitchFamily="34" charset="0"/>
                <a:ea typeface="Cambria" panose="02040503050406030204" pitchFamily="18" charset="0"/>
              </a:rPr>
              <a:t> yang </a:t>
            </a:r>
            <a:r>
              <a:rPr lang="en-GB" sz="1600" b="0" dirty="0" err="1">
                <a:latin typeface="Century Gothic" panose="020B0502020202020204" pitchFamily="34" charset="0"/>
                <a:ea typeface="Cambria" panose="02040503050406030204" pitchFamily="18" charset="0"/>
              </a:rPr>
              <a:t>lebih</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baik</a:t>
            </a:r>
            <a:r>
              <a:rPr lang="en-GB" sz="1600" b="0" dirty="0">
                <a:latin typeface="Century Gothic" panose="020B0502020202020204" pitchFamily="34" charset="0"/>
                <a:ea typeface="Cambria" panose="02040503050406030204" pitchFamily="18" charset="0"/>
              </a:rPr>
              <a:t>. Program </a:t>
            </a:r>
            <a:r>
              <a:rPr lang="en-GB" sz="1600" b="0" dirty="0" err="1">
                <a:latin typeface="Century Gothic" panose="020B0502020202020204" pitchFamily="34" charset="0"/>
                <a:ea typeface="Cambria" panose="02040503050406030204" pitchFamily="18" charset="0"/>
              </a:rPr>
              <a:t>pelatihan</a:t>
            </a:r>
            <a:r>
              <a:rPr lang="en-GB" sz="1600" b="0" dirty="0">
                <a:latin typeface="Century Gothic" panose="020B0502020202020204" pitchFamily="34" charset="0"/>
                <a:ea typeface="Cambria" panose="02040503050406030204" pitchFamily="18" charset="0"/>
              </a:rPr>
              <a:t> dan </a:t>
            </a:r>
            <a:r>
              <a:rPr lang="en-GB" sz="1600" b="0" dirty="0" err="1">
                <a:latin typeface="Century Gothic" panose="020B0502020202020204" pitchFamily="34" charset="0"/>
                <a:ea typeface="Cambria" panose="02040503050406030204" pitchFamily="18" charset="0"/>
              </a:rPr>
              <a:t>bantuan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untuk</a:t>
            </a:r>
            <a:r>
              <a:rPr lang="en-GB" sz="1600" b="0" dirty="0">
                <a:latin typeface="Century Gothic" panose="020B0502020202020204" pitchFamily="34" charset="0"/>
                <a:ea typeface="Cambria" panose="02040503050406030204" pitchFamily="18" charset="0"/>
              </a:rPr>
              <a:t> para </a:t>
            </a:r>
            <a:r>
              <a:rPr lang="en-GB" sz="1600" b="0" dirty="0" err="1">
                <a:latin typeface="Century Gothic" panose="020B0502020202020204" pitchFamily="34" charset="0"/>
                <a:ea typeface="Cambria" panose="02040503050406030204" pitchFamily="18" charset="0"/>
              </a:rPr>
              <a:t>pekerja</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akan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terus</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ditingkatkan</a:t>
            </a:r>
            <a:r>
              <a:rPr lang="en-GB" sz="1600" b="0" dirty="0">
                <a:latin typeface="Century Gothic" panose="020B0502020202020204" pitchFamily="34" charset="0"/>
                <a:ea typeface="Cambria" panose="02040503050406030204" pitchFamily="18" charset="0"/>
              </a:rPr>
              <a:t>. Program-program </a:t>
            </a:r>
            <a:r>
              <a:rPr lang="en-GB" sz="1600" b="0" dirty="0" err="1">
                <a:latin typeface="Century Gothic" panose="020B0502020202020204" pitchFamily="34" charset="0"/>
                <a:ea typeface="Cambria" panose="02040503050406030204" pitchFamily="18" charset="0"/>
              </a:rPr>
              <a:t>ini</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menjangkau</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nelayan</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petani</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buruh</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pekerja</a:t>
            </a:r>
            <a:r>
              <a:rPr lang="en-GB" sz="1600" b="0" dirty="0">
                <a:latin typeface="Century Gothic" panose="020B0502020202020204" pitchFamily="34" charset="0"/>
                <a:ea typeface="Cambria" panose="02040503050406030204" pitchFamily="18" charset="0"/>
              </a:rPr>
              <a:t> informal dan </a:t>
            </a:r>
            <a:r>
              <a:rPr lang="en-GB" sz="1600" b="0" dirty="0" err="1">
                <a:latin typeface="Century Gothic" panose="020B0502020202020204" pitchFamily="34" charset="0"/>
                <a:ea typeface="Cambria" panose="02040503050406030204" pitchFamily="18" charset="0"/>
              </a:rPr>
              <a:t>penyandang</a:t>
            </a:r>
            <a:r>
              <a:rPr lang="en-GB" sz="1600" b="0" dirty="0">
                <a:latin typeface="Century Gothic" panose="020B0502020202020204" pitchFamily="34" charset="0"/>
                <a:ea typeface="Cambria" panose="02040503050406030204" pitchFamily="18" charset="0"/>
              </a:rPr>
              <a:t> </a:t>
            </a:r>
            <a:r>
              <a:rPr lang="en-GB" sz="1600" b="0" dirty="0" err="1">
                <a:latin typeface="Century Gothic" panose="020B0502020202020204" pitchFamily="34" charset="0"/>
                <a:ea typeface="Cambria" panose="02040503050406030204" pitchFamily="18" charset="0"/>
              </a:rPr>
              <a:t>disabel</a:t>
            </a:r>
            <a:r>
              <a:rPr lang="en-GB" sz="1600" b="0" dirty="0">
                <a:latin typeface="Century Gothic" panose="020B0502020202020204" pitchFamily="34" charset="0"/>
                <a:ea typeface="Cambria" panose="02040503050406030204" pitchFamily="18" charset="0"/>
              </a:rPr>
              <a:t>.”</a:t>
            </a:r>
          </a:p>
          <a:p>
            <a:pPr algn="just">
              <a:defRPr/>
            </a:pPr>
            <a:endParaRPr lang="id-ID" sz="1600" b="0" dirty="0">
              <a:latin typeface="Century Gothic" panose="020B0502020202020204" pitchFamily="34" charset="0"/>
              <a:ea typeface="Cambria" panose="02040503050406030204" pitchFamily="18" charset="0"/>
            </a:endParaRPr>
          </a:p>
          <a:p>
            <a:pPr>
              <a:defRPr/>
            </a:pPr>
            <a:endParaRPr lang="id-ID" sz="1800" dirty="0">
              <a:effectLst>
                <a:outerShdw blurRad="38100" dist="38100" dir="2700000" algn="tl">
                  <a:srgbClr val="000000">
                    <a:alpha val="43137"/>
                  </a:srgbClr>
                </a:outerShdw>
              </a:effectLst>
              <a:latin typeface="Century Gothic" panose="020B0502020202020204" pitchFamily="34" charset="0"/>
            </a:endParaRPr>
          </a:p>
          <a:p>
            <a:pPr>
              <a:defRPr/>
            </a:pPr>
            <a:endParaRPr lang="id-ID" sz="1800" dirty="0">
              <a:effectLst>
                <a:outerShdw blurRad="38100" dist="38100" dir="2700000" algn="tl">
                  <a:srgbClr val="000000">
                    <a:alpha val="43137"/>
                  </a:srgbClr>
                </a:outerShdw>
              </a:effectLst>
              <a:latin typeface="Century Gothic" panose="020B0502020202020204" pitchFamily="34" charset="0"/>
            </a:endParaRPr>
          </a:p>
        </p:txBody>
      </p:sp>
      <p:pic>
        <p:nvPicPr>
          <p:cNvPr id="13" name="Picture 12">
            <a:extLst>
              <a:ext uri="{FF2B5EF4-FFF2-40B4-BE49-F238E27FC236}">
                <a16:creationId xmlns:a16="http://schemas.microsoft.com/office/drawing/2014/main" id="{141739B2-078B-47AB-9C42-0383F142F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14" name="Rectangle 13">
            <a:extLst>
              <a:ext uri="{FF2B5EF4-FFF2-40B4-BE49-F238E27FC236}">
                <a16:creationId xmlns:a16="http://schemas.microsoft.com/office/drawing/2014/main" id="{70078AB0-36CB-4B10-921F-57C8A1ECED58}"/>
              </a:ext>
            </a:extLst>
          </p:cNvPr>
          <p:cNvSpPr/>
          <p:nvPr/>
        </p:nvSpPr>
        <p:spPr>
          <a:xfrm>
            <a:off x="1479796" y="-94467"/>
            <a:ext cx="8482814" cy="1096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accent5">
                    <a:lumMod val="50000"/>
                  </a:schemeClr>
                </a:solidFill>
                <a:latin typeface="Century Gothic" panose="020B0502020202020204" pitchFamily="34" charset="0"/>
              </a:rPr>
              <a:t>Arahan</a:t>
            </a:r>
            <a:r>
              <a:rPr lang="en-US" sz="3200" b="1" dirty="0">
                <a:solidFill>
                  <a:schemeClr val="accent5">
                    <a:lumMod val="50000"/>
                  </a:schemeClr>
                </a:solidFill>
                <a:latin typeface="Century Gothic" panose="020B0502020202020204" pitchFamily="34" charset="0"/>
              </a:rPr>
              <a:t> </a:t>
            </a:r>
            <a:r>
              <a:rPr lang="en-US" sz="3200" b="1" dirty="0" err="1">
                <a:solidFill>
                  <a:schemeClr val="accent5">
                    <a:lumMod val="50000"/>
                  </a:schemeClr>
                </a:solidFill>
                <a:latin typeface="Century Gothic" panose="020B0502020202020204" pitchFamily="34" charset="0"/>
              </a:rPr>
              <a:t>Presiden</a:t>
            </a:r>
            <a:r>
              <a:rPr lang="en-US" sz="3200" b="1" dirty="0">
                <a:solidFill>
                  <a:schemeClr val="accent5">
                    <a:lumMod val="50000"/>
                  </a:schemeClr>
                </a:solidFill>
                <a:latin typeface="Century Gothic" panose="020B0502020202020204" pitchFamily="34" charset="0"/>
              </a:rPr>
              <a:t> </a:t>
            </a:r>
            <a:r>
              <a:rPr lang="en-US" sz="3200" b="1" dirty="0" err="1">
                <a:solidFill>
                  <a:schemeClr val="accent5">
                    <a:lumMod val="50000"/>
                  </a:schemeClr>
                </a:solidFill>
                <a:latin typeface="Century Gothic" panose="020B0502020202020204" pitchFamily="34" charset="0"/>
              </a:rPr>
              <a:t>Republik</a:t>
            </a:r>
            <a:r>
              <a:rPr lang="en-US" sz="3200" b="1" dirty="0">
                <a:solidFill>
                  <a:schemeClr val="accent5">
                    <a:lumMod val="50000"/>
                  </a:schemeClr>
                </a:solidFill>
                <a:latin typeface="Century Gothic" panose="020B0502020202020204" pitchFamily="34" charset="0"/>
              </a:rPr>
              <a:t>  Indonesia</a:t>
            </a:r>
            <a:endParaRPr lang="en-ID" sz="3200" b="1" dirty="0">
              <a:solidFill>
                <a:schemeClr val="accent5">
                  <a:lumMod val="50000"/>
                </a:schemeClr>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943CC291-D5A5-4378-A833-5C4E84AEE47B}"/>
              </a:ext>
            </a:extLst>
          </p:cNvPr>
          <p:cNvGrpSpPr/>
          <p:nvPr/>
        </p:nvGrpSpPr>
        <p:grpSpPr>
          <a:xfrm>
            <a:off x="640724" y="6285438"/>
            <a:ext cx="10910553" cy="524012"/>
            <a:chOff x="640724" y="6285438"/>
            <a:chExt cx="10910553" cy="524012"/>
          </a:xfrm>
        </p:grpSpPr>
        <p:grpSp>
          <p:nvGrpSpPr>
            <p:cNvPr id="20" name="Group 19">
              <a:extLst>
                <a:ext uri="{FF2B5EF4-FFF2-40B4-BE49-F238E27FC236}">
                  <a16:creationId xmlns:a16="http://schemas.microsoft.com/office/drawing/2014/main" id="{8AB209FE-80E8-4D1F-B030-75109857F17E}"/>
                </a:ext>
              </a:extLst>
            </p:cNvPr>
            <p:cNvGrpSpPr/>
            <p:nvPr/>
          </p:nvGrpSpPr>
          <p:grpSpPr>
            <a:xfrm>
              <a:off x="640724" y="6285438"/>
              <a:ext cx="10910553" cy="524012"/>
              <a:chOff x="824014" y="6285438"/>
              <a:chExt cx="10910553" cy="524012"/>
            </a:xfrm>
          </p:grpSpPr>
          <p:grpSp>
            <p:nvGrpSpPr>
              <p:cNvPr id="24" name="Group 23">
                <a:extLst>
                  <a:ext uri="{FF2B5EF4-FFF2-40B4-BE49-F238E27FC236}">
                    <a16:creationId xmlns:a16="http://schemas.microsoft.com/office/drawing/2014/main" id="{B68F3836-8CB5-47CB-8AAE-2EF9A247D467}"/>
                  </a:ext>
                </a:extLst>
              </p:cNvPr>
              <p:cNvGrpSpPr/>
              <p:nvPr/>
            </p:nvGrpSpPr>
            <p:grpSpPr>
              <a:xfrm>
                <a:off x="824014" y="6285439"/>
                <a:ext cx="10910553" cy="524011"/>
                <a:chOff x="678935" y="6126366"/>
                <a:chExt cx="10910553" cy="524011"/>
              </a:xfrm>
            </p:grpSpPr>
            <p:sp>
              <p:nvSpPr>
                <p:cNvPr id="26" name="Rectangle: Rounded Corners 25">
                  <a:extLst>
                    <a:ext uri="{FF2B5EF4-FFF2-40B4-BE49-F238E27FC236}">
                      <a16:creationId xmlns:a16="http://schemas.microsoft.com/office/drawing/2014/main" id="{81B8898F-6E75-4EE3-BEC7-0D60C504BC75}"/>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97235FD-07A4-446C-8BF1-8F133C812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25" name="Rectangle: Rounded Corners 24">
                <a:extLst>
                  <a:ext uri="{FF2B5EF4-FFF2-40B4-BE49-F238E27FC236}">
                    <a16:creationId xmlns:a16="http://schemas.microsoft.com/office/drawing/2014/main" id="{D9D35650-C98F-4101-96B1-2963D28AD322}"/>
                  </a:ext>
                </a:extLst>
              </p:cNvPr>
              <p:cNvSpPr/>
              <p:nvPr/>
            </p:nvSpPr>
            <p:spPr>
              <a:xfrm>
                <a:off x="1026160" y="6285438"/>
                <a:ext cx="10708407" cy="491776"/>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486F284-C865-4BE8-A24F-B4D44A6CB50E}"/>
                </a:ext>
              </a:extLst>
            </p:cNvPr>
            <p:cNvGrpSpPr/>
            <p:nvPr/>
          </p:nvGrpSpPr>
          <p:grpSpPr>
            <a:xfrm>
              <a:off x="11077805" y="6338646"/>
              <a:ext cx="396938" cy="384733"/>
              <a:chOff x="11077805" y="6338646"/>
              <a:chExt cx="396938" cy="384733"/>
            </a:xfrm>
          </p:grpSpPr>
          <p:sp>
            <p:nvSpPr>
              <p:cNvPr id="22" name="Oval 21">
                <a:extLst>
                  <a:ext uri="{FF2B5EF4-FFF2-40B4-BE49-F238E27FC236}">
                    <a16:creationId xmlns:a16="http://schemas.microsoft.com/office/drawing/2014/main" id="{629D06D9-214A-4096-A4FC-51640F748AF3}"/>
                  </a:ext>
                </a:extLst>
              </p:cNvPr>
              <p:cNvSpPr/>
              <p:nvPr/>
            </p:nvSpPr>
            <p:spPr>
              <a:xfrm>
                <a:off x="11077805" y="6338646"/>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bject 13">
                <a:extLst>
                  <a:ext uri="{FF2B5EF4-FFF2-40B4-BE49-F238E27FC236}">
                    <a16:creationId xmlns:a16="http://schemas.microsoft.com/office/drawing/2014/main" id="{0A7C9411-4F91-41DF-BC8D-BA192CC8A9E1}"/>
                  </a:ext>
                </a:extLst>
              </p:cNvPr>
              <p:cNvSpPr txBox="1"/>
              <p:nvPr/>
            </p:nvSpPr>
            <p:spPr>
              <a:xfrm>
                <a:off x="11177762" y="6442028"/>
                <a:ext cx="280670" cy="228600"/>
              </a:xfrm>
              <a:prstGeom prst="rect">
                <a:avLst/>
              </a:prstGeom>
            </p:spPr>
            <p:txBody>
              <a:bodyPr vert="horz" wrap="square" lIns="0" tIns="0" rIns="0" bIns="0" rtlCol="0">
                <a:spAutoFit/>
              </a:bodyPr>
              <a:lstStyle/>
              <a:p>
                <a:pPr marL="38100">
                  <a:lnSpc>
                    <a:spcPts val="1614"/>
                  </a:lnSpc>
                </a:pPr>
                <a:fld id="{81D60167-4931-47E6-BA6A-407CBD079E47}" type="slidenum">
                  <a:rPr sz="1600" b="1" spc="-5" dirty="0">
                    <a:solidFill>
                      <a:srgbClr val="001F5F"/>
                    </a:solidFill>
                    <a:latin typeface="Calibri"/>
                    <a:cs typeface="Calibri"/>
                  </a:rPr>
                  <a:t>4</a:t>
                </a:fld>
                <a:endParaRPr sz="1600" dirty="0">
                  <a:latin typeface="Calibri"/>
                  <a:cs typeface="Calibri"/>
                </a:endParaRPr>
              </a:p>
            </p:txBody>
          </p:sp>
        </p:grpSp>
      </p:grpSp>
    </p:spTree>
    <p:extLst>
      <p:ext uri="{BB962C8B-B14F-4D97-AF65-F5344CB8AC3E}">
        <p14:creationId xmlns:p14="http://schemas.microsoft.com/office/powerpoint/2010/main" val="37737314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1C80D294-A8F1-4599-A53D-8C8416A38BF2}"/>
              </a:ext>
            </a:extLst>
          </p:cNvPr>
          <p:cNvSpPr/>
          <p:nvPr/>
        </p:nvSpPr>
        <p:spPr>
          <a:xfrm>
            <a:off x="6272309" y="-397572"/>
            <a:ext cx="8595360" cy="859536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3B704AB7-16EE-4FC2-9BD1-75F8515AC95C}"/>
              </a:ext>
            </a:extLst>
          </p:cNvPr>
          <p:cNvSpPr/>
          <p:nvPr/>
        </p:nvSpPr>
        <p:spPr>
          <a:xfrm rot="20126719">
            <a:off x="6509856" y="-158362"/>
            <a:ext cx="8104958" cy="8104958"/>
          </a:xfrm>
          <a:prstGeom prst="flowChartConnector">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0DBB70F-6727-4541-9C18-A9C797A17D85}"/>
              </a:ext>
            </a:extLst>
          </p:cNvPr>
          <p:cNvSpPr/>
          <p:nvPr/>
        </p:nvSpPr>
        <p:spPr>
          <a:xfrm>
            <a:off x="126937" y="1843797"/>
            <a:ext cx="9765540" cy="3797459"/>
          </a:xfrm>
          <a:prstGeom prst="roundRect">
            <a:avLst/>
          </a:prstGeom>
          <a:blipFill>
            <a:blip r:embed="rId2"/>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7AF3D30-A1AA-4BDA-BCC9-B0E5AD5A9D9D}"/>
              </a:ext>
            </a:extLst>
          </p:cNvPr>
          <p:cNvCxnSpPr>
            <a:cxnSpLocks/>
          </p:cNvCxnSpPr>
          <p:nvPr/>
        </p:nvCxnSpPr>
        <p:spPr>
          <a:xfrm>
            <a:off x="387765" y="247420"/>
            <a:ext cx="0" cy="720618"/>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DB886A4-B5ED-4F6F-9558-13F3B538806B}"/>
              </a:ext>
            </a:extLst>
          </p:cNvPr>
          <p:cNvSpPr txBox="1"/>
          <p:nvPr/>
        </p:nvSpPr>
        <p:spPr>
          <a:xfrm>
            <a:off x="405489" y="2094973"/>
            <a:ext cx="5973942" cy="3295105"/>
          </a:xfrm>
          <a:prstGeom prst="rect">
            <a:avLst/>
          </a:prstGeom>
          <a:ln>
            <a:noFill/>
          </a:ln>
        </p:spPr>
        <p:txBody>
          <a:bodyPr vert="horz" lIns="121920" tIns="60960" rIns="121920" bIns="60960" rtlCol="0" anchor="ctr">
            <a:noAutofit/>
          </a:bodyPr>
          <a:lstStyle>
            <a:defPPr>
              <a:defRPr lang="id-ID"/>
            </a:defPPr>
            <a:lvl1pPr>
              <a:spcBef>
                <a:spcPct val="0"/>
              </a:spcBef>
              <a:buNone/>
              <a:defRPr sz="2800" b="1">
                <a:latin typeface="+mj-lt"/>
                <a:ea typeface="+mj-ea"/>
                <a:cs typeface="+mj-cs"/>
              </a:defRPr>
            </a:lvl1pPr>
          </a:lstStyle>
          <a:p>
            <a:pPr>
              <a:defRPr/>
            </a:pPr>
            <a:endParaRPr lang="id-ID" sz="2000" dirty="0">
              <a:effectLst>
                <a:outerShdw blurRad="38100" dist="38100" dir="2700000" algn="tl">
                  <a:srgbClr val="000000">
                    <a:alpha val="43137"/>
                  </a:srgbClr>
                </a:outerShdw>
              </a:effectLst>
              <a:latin typeface="Century Gothic" panose="020B0502020202020204" pitchFamily="34" charset="0"/>
            </a:endParaRPr>
          </a:p>
          <a:p>
            <a:pPr algn="just">
              <a:defRPr/>
            </a:pPr>
            <a:endParaRPr lang="id-ID" sz="2000" dirty="0">
              <a:effectLst>
                <a:outerShdw blurRad="38100" dist="38100" dir="2700000" algn="tl">
                  <a:srgbClr val="000000">
                    <a:alpha val="43137"/>
                  </a:srgbClr>
                </a:outerShdw>
              </a:effectLst>
              <a:latin typeface="Century Gothic" panose="020B0502020202020204" pitchFamily="34" charset="0"/>
            </a:endParaRPr>
          </a:p>
          <a:p>
            <a:pPr algn="just">
              <a:defRPr/>
            </a:pPr>
            <a:r>
              <a:rPr lang="en-US" sz="1800" b="0" dirty="0" err="1">
                <a:latin typeface="Century Gothic" panose="020B0502020202020204" pitchFamily="34" charset="0"/>
                <a:ea typeface="Cambria" panose="02040503050406030204" pitchFamily="18" charset="0"/>
              </a:rPr>
              <a:t>Hadi</a:t>
            </a:r>
            <a:r>
              <a:rPr lang="en-US" sz="1800" b="0" dirty="0">
                <a:latin typeface="Century Gothic" panose="020B0502020202020204" pitchFamily="34" charset="0"/>
                <a:ea typeface="Cambria" panose="02040503050406030204" pitchFamily="18" charset="0"/>
              </a:rPr>
              <a:t> </a:t>
            </a:r>
            <a:r>
              <a:rPr lang="en-US" sz="1800" b="0" dirty="0" err="1">
                <a:latin typeface="Century Gothic" panose="020B0502020202020204" pitchFamily="34" charset="0"/>
                <a:ea typeface="Cambria" panose="02040503050406030204" pitchFamily="18" charset="0"/>
              </a:rPr>
              <a:t>Tjahjanto</a:t>
            </a:r>
            <a:r>
              <a:rPr lang="en-GB" sz="1800" b="0" dirty="0">
                <a:latin typeface="Century Gothic" panose="020B0502020202020204" pitchFamily="34" charset="0"/>
                <a:ea typeface="Cambria" panose="02040503050406030204" pitchFamily="18" charset="0"/>
              </a:rPr>
              <a:t>,</a:t>
            </a:r>
          </a:p>
          <a:p>
            <a:pPr algn="just">
              <a:defRPr/>
            </a:pPr>
            <a:r>
              <a:rPr lang="en-ID" sz="1800" b="0" dirty="0" err="1">
                <a:latin typeface="Century Gothic" panose="020B0502020202020204" pitchFamily="34" charset="0"/>
                <a:cs typeface="Segoe UI" panose="020B0502040204020203" pitchFamily="34" charset="0"/>
              </a:rPr>
              <a:t>Kunjungan</a:t>
            </a:r>
            <a:r>
              <a:rPr lang="en-ID" sz="1800" b="0" dirty="0">
                <a:latin typeface="Century Gothic" panose="020B0502020202020204" pitchFamily="34" charset="0"/>
                <a:cs typeface="Segoe UI" panose="020B0502040204020203" pitchFamily="34" charset="0"/>
              </a:rPr>
              <a:t> </a:t>
            </a:r>
            <a:r>
              <a:rPr lang="en-ID" sz="1800" b="0" dirty="0" err="1">
                <a:latin typeface="Century Gothic" panose="020B0502020202020204" pitchFamily="34" charset="0"/>
                <a:cs typeface="Segoe UI" panose="020B0502040204020203" pitchFamily="34" charset="0"/>
              </a:rPr>
              <a:t>Kerja</a:t>
            </a:r>
            <a:r>
              <a:rPr lang="en-ID" sz="1800" b="0" dirty="0">
                <a:latin typeface="Century Gothic" panose="020B0502020202020204" pitchFamily="34" charset="0"/>
                <a:cs typeface="Segoe UI" panose="020B0502040204020203" pitchFamily="34" charset="0"/>
              </a:rPr>
              <a:t> di </a:t>
            </a:r>
            <a:r>
              <a:rPr lang="en-ID" sz="1800" b="0" dirty="0" err="1">
                <a:latin typeface="Century Gothic" panose="020B0502020202020204" pitchFamily="34" charset="0"/>
                <a:cs typeface="Segoe UI" panose="020B0502040204020203" pitchFamily="34" charset="0"/>
              </a:rPr>
              <a:t>Jawa</a:t>
            </a:r>
            <a:r>
              <a:rPr lang="en-ID" sz="1800" b="0" dirty="0">
                <a:latin typeface="Century Gothic" panose="020B0502020202020204" pitchFamily="34" charset="0"/>
                <a:cs typeface="Segoe UI" panose="020B0502040204020203" pitchFamily="34" charset="0"/>
              </a:rPr>
              <a:t> Tengah 23 </a:t>
            </a:r>
            <a:r>
              <a:rPr lang="en-ID" sz="1800" b="0" dirty="0" err="1">
                <a:latin typeface="Century Gothic" panose="020B0502020202020204" pitchFamily="34" charset="0"/>
                <a:cs typeface="Segoe UI" panose="020B0502040204020203" pitchFamily="34" charset="0"/>
              </a:rPr>
              <a:t>Juni</a:t>
            </a:r>
            <a:r>
              <a:rPr lang="en-ID" sz="1800" b="0" dirty="0">
                <a:latin typeface="Century Gothic" panose="020B0502020202020204" pitchFamily="34" charset="0"/>
                <a:cs typeface="Segoe UI" panose="020B0502040204020203" pitchFamily="34" charset="0"/>
              </a:rPr>
              <a:t> 2023 </a:t>
            </a:r>
            <a:endParaRPr lang="id-ID" sz="1800" b="0" dirty="0">
              <a:latin typeface="Century Gothic" panose="020B0502020202020204" pitchFamily="34" charset="0"/>
              <a:ea typeface="Cambria" panose="02040503050406030204" pitchFamily="18" charset="0"/>
            </a:endParaRPr>
          </a:p>
          <a:p>
            <a:pPr algn="just">
              <a:defRPr/>
            </a:pPr>
            <a:endParaRPr lang="id-ID" sz="1800" b="0" dirty="0">
              <a:latin typeface="Century Gothic" panose="020B0502020202020204" pitchFamily="34" charset="0"/>
              <a:ea typeface="Cambria" panose="02040503050406030204" pitchFamily="18" charset="0"/>
            </a:endParaRPr>
          </a:p>
          <a:p>
            <a:pPr algn="just">
              <a:defRPr/>
            </a:pPr>
            <a:r>
              <a:rPr lang="en-GB" sz="1800" b="0" dirty="0">
                <a:latin typeface="Century Gothic" panose="020B0502020202020204" pitchFamily="34" charset="0"/>
                <a:ea typeface="Cambria" panose="02040503050406030204" pitchFamily="18" charset="0"/>
              </a:rPr>
              <a:t>“</a:t>
            </a:r>
            <a:r>
              <a:rPr lang="en-GB" dirty="0" err="1">
                <a:latin typeface="Century Gothic" panose="020B0502020202020204" pitchFamily="34" charset="0"/>
                <a:ea typeface="Cambria" panose="02040503050406030204" pitchFamily="18" charset="0"/>
              </a:rPr>
              <a:t>Reforma</a:t>
            </a:r>
            <a:r>
              <a:rPr lang="en-GB" dirty="0">
                <a:latin typeface="Century Gothic" panose="020B0502020202020204" pitchFamily="34" charset="0"/>
                <a:ea typeface="Cambria" panose="02040503050406030204" pitchFamily="18" charset="0"/>
              </a:rPr>
              <a:t> </a:t>
            </a:r>
            <a:r>
              <a:rPr lang="en-GB" dirty="0" err="1">
                <a:latin typeface="Century Gothic" panose="020B0502020202020204" pitchFamily="34" charset="0"/>
                <a:ea typeface="Cambria" panose="02040503050406030204" pitchFamily="18" charset="0"/>
              </a:rPr>
              <a:t>Agraria</a:t>
            </a:r>
            <a:r>
              <a:rPr lang="en-GB"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akan</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memberikan</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tanah</a:t>
            </a:r>
            <a:r>
              <a:rPr lang="en-GB" sz="1800" b="0" dirty="0">
                <a:latin typeface="Century Gothic" panose="020B0502020202020204" pitchFamily="34" charset="0"/>
                <a:ea typeface="Cambria" panose="02040503050406030204" pitchFamily="18" charset="0"/>
              </a:rPr>
              <a:t> yang </a:t>
            </a:r>
            <a:r>
              <a:rPr lang="en-GB" sz="1800" b="0" dirty="0" err="1">
                <a:latin typeface="Century Gothic" panose="020B0502020202020204" pitchFamily="34" charset="0"/>
                <a:ea typeface="Cambria" panose="02040503050406030204" pitchFamily="18" charset="0"/>
              </a:rPr>
              <a:t>bersertipikat</a:t>
            </a:r>
            <a:r>
              <a:rPr lang="en-GB" sz="1800" b="0" dirty="0">
                <a:latin typeface="Century Gothic" panose="020B0502020202020204" pitchFamily="34" charset="0"/>
                <a:ea typeface="Cambria" panose="02040503050406030204" pitchFamily="18" charset="0"/>
              </a:rPr>
              <a:t> dan </a:t>
            </a:r>
            <a:r>
              <a:rPr lang="en-GB" sz="1800" b="0" dirty="0" err="1">
                <a:latin typeface="Century Gothic" panose="020B0502020202020204" pitchFamily="34" charset="0"/>
                <a:ea typeface="Cambria" panose="02040503050406030204" pitchFamily="18" charset="0"/>
              </a:rPr>
              <a:t>pemberdayaan</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masyarakat</a:t>
            </a:r>
            <a:r>
              <a:rPr lang="en-GB" sz="1800" b="0" dirty="0">
                <a:latin typeface="Century Gothic" panose="020B0502020202020204" pitchFamily="34" charset="0"/>
                <a:ea typeface="Cambria" panose="02040503050406030204" pitchFamily="18" charset="0"/>
              </a:rPr>
              <a:t> agar </a:t>
            </a:r>
            <a:r>
              <a:rPr lang="en-GB" sz="1800" b="0" dirty="0" err="1">
                <a:latin typeface="Century Gothic" panose="020B0502020202020204" pitchFamily="34" charset="0"/>
                <a:ea typeface="Cambria" panose="02040503050406030204" pitchFamily="18" charset="0"/>
              </a:rPr>
              <a:t>masyarakat</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penerima</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manfaat</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tadi</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bisa</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melaksanakan</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hidupnya</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secara</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ekonomi</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dengan</a:t>
            </a:r>
            <a:r>
              <a:rPr lang="en-GB" sz="1800" b="0" dirty="0">
                <a:latin typeface="Century Gothic" panose="020B0502020202020204" pitchFamily="34" charset="0"/>
                <a:ea typeface="Cambria" panose="02040503050406030204" pitchFamily="18" charset="0"/>
              </a:rPr>
              <a:t> </a:t>
            </a:r>
            <a:r>
              <a:rPr lang="en-GB" sz="1800" b="0" dirty="0" err="1">
                <a:latin typeface="Century Gothic" panose="020B0502020202020204" pitchFamily="34" charset="0"/>
                <a:ea typeface="Cambria" panose="02040503050406030204" pitchFamily="18" charset="0"/>
              </a:rPr>
              <a:t>baik</a:t>
            </a:r>
            <a:r>
              <a:rPr lang="en-GB" sz="1800" b="0" dirty="0">
                <a:latin typeface="Century Gothic" panose="020B0502020202020204" pitchFamily="34" charset="0"/>
                <a:ea typeface="Cambria" panose="02040503050406030204" pitchFamily="18" charset="0"/>
              </a:rPr>
              <a:t>.”</a:t>
            </a:r>
          </a:p>
          <a:p>
            <a:pPr algn="just">
              <a:defRPr/>
            </a:pPr>
            <a:endParaRPr lang="id-ID" sz="1800" b="0" dirty="0">
              <a:latin typeface="Century Gothic" panose="020B0502020202020204" pitchFamily="34" charset="0"/>
              <a:ea typeface="Cambria" panose="02040503050406030204" pitchFamily="18" charset="0"/>
            </a:endParaRPr>
          </a:p>
          <a:p>
            <a:pPr>
              <a:defRPr/>
            </a:pPr>
            <a:endParaRPr lang="id-ID" sz="2000" dirty="0">
              <a:effectLst>
                <a:outerShdw blurRad="38100" dist="38100" dir="2700000" algn="tl">
                  <a:srgbClr val="000000">
                    <a:alpha val="43137"/>
                  </a:srgbClr>
                </a:outerShdw>
              </a:effectLst>
              <a:latin typeface="Century Gothic" panose="020B0502020202020204" pitchFamily="34" charset="0"/>
            </a:endParaRPr>
          </a:p>
          <a:p>
            <a:pPr>
              <a:defRPr/>
            </a:pPr>
            <a:endParaRPr lang="id-ID" sz="2000" dirty="0">
              <a:effectLst>
                <a:outerShdw blurRad="38100" dist="38100" dir="2700000" algn="tl">
                  <a:srgbClr val="000000">
                    <a:alpha val="43137"/>
                  </a:srgbClr>
                </a:outerShdw>
              </a:effectLst>
              <a:latin typeface="Century Gothic" panose="020B0502020202020204" pitchFamily="34" charset="0"/>
            </a:endParaRPr>
          </a:p>
        </p:txBody>
      </p:sp>
      <p:pic>
        <p:nvPicPr>
          <p:cNvPr id="13" name="Picture 12">
            <a:extLst>
              <a:ext uri="{FF2B5EF4-FFF2-40B4-BE49-F238E27FC236}">
                <a16:creationId xmlns:a16="http://schemas.microsoft.com/office/drawing/2014/main" id="{141739B2-078B-47AB-9C42-0383F142F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6795" y="108037"/>
            <a:ext cx="2192500" cy="618132"/>
          </a:xfrm>
          <a:prstGeom prst="rect">
            <a:avLst/>
          </a:prstGeom>
        </p:spPr>
      </p:pic>
      <p:sp>
        <p:nvSpPr>
          <p:cNvPr id="14" name="Rectangle 13">
            <a:extLst>
              <a:ext uri="{FF2B5EF4-FFF2-40B4-BE49-F238E27FC236}">
                <a16:creationId xmlns:a16="http://schemas.microsoft.com/office/drawing/2014/main" id="{70078AB0-36CB-4B10-921F-57C8A1ECED58}"/>
              </a:ext>
            </a:extLst>
          </p:cNvPr>
          <p:cNvSpPr/>
          <p:nvPr/>
        </p:nvSpPr>
        <p:spPr>
          <a:xfrm>
            <a:off x="579641" y="59464"/>
            <a:ext cx="8482814" cy="1096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accent6"/>
                </a:solidFill>
                <a:latin typeface="Century Gothic" panose="020B0502020202020204" pitchFamily="34" charset="0"/>
              </a:rPr>
              <a:t>Arahan</a:t>
            </a:r>
            <a:r>
              <a:rPr lang="en-US" sz="3200" b="1" dirty="0">
                <a:solidFill>
                  <a:schemeClr val="accent6"/>
                </a:solidFill>
                <a:latin typeface="Century Gothic" panose="020B0502020202020204" pitchFamily="34" charset="0"/>
              </a:rPr>
              <a:t> Menteri ATR/</a:t>
            </a:r>
            <a:r>
              <a:rPr lang="en-US" sz="3200" b="1" dirty="0" err="1">
                <a:solidFill>
                  <a:schemeClr val="accent6"/>
                </a:solidFill>
                <a:latin typeface="Century Gothic" panose="020B0502020202020204" pitchFamily="34" charset="0"/>
              </a:rPr>
              <a:t>Kepala</a:t>
            </a:r>
            <a:r>
              <a:rPr lang="en-US" sz="3200" b="1" dirty="0">
                <a:solidFill>
                  <a:schemeClr val="accent6"/>
                </a:solidFill>
                <a:latin typeface="Century Gothic" panose="020B0502020202020204" pitchFamily="34" charset="0"/>
              </a:rPr>
              <a:t> BPN</a:t>
            </a:r>
            <a:endParaRPr lang="en-ID" sz="3200" b="1" dirty="0">
              <a:solidFill>
                <a:schemeClr val="accent6"/>
              </a:solidFill>
              <a:latin typeface="Century Gothic" panose="020B0502020202020204" pitchFamily="34" charset="0"/>
            </a:endParaRPr>
          </a:p>
        </p:txBody>
      </p:sp>
      <p:pic>
        <p:nvPicPr>
          <p:cNvPr id="3" name="Picture 2">
            <a:extLst>
              <a:ext uri="{FF2B5EF4-FFF2-40B4-BE49-F238E27FC236}">
                <a16:creationId xmlns:a16="http://schemas.microsoft.com/office/drawing/2014/main" id="{08835201-D106-4F5A-9D68-3F0D49F73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431" y="656436"/>
            <a:ext cx="5658998" cy="6391233"/>
          </a:xfrm>
          <a:prstGeom prst="rect">
            <a:avLst/>
          </a:prstGeom>
        </p:spPr>
      </p:pic>
      <p:sp>
        <p:nvSpPr>
          <p:cNvPr id="6" name="Oval 5">
            <a:extLst>
              <a:ext uri="{FF2B5EF4-FFF2-40B4-BE49-F238E27FC236}">
                <a16:creationId xmlns:a16="http://schemas.microsoft.com/office/drawing/2014/main" id="{00B476F6-E97C-4826-957F-A141FB39DACB}"/>
              </a:ext>
            </a:extLst>
          </p:cNvPr>
          <p:cNvSpPr/>
          <p:nvPr/>
        </p:nvSpPr>
        <p:spPr>
          <a:xfrm>
            <a:off x="9565672" y="6381623"/>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9" name="Group 18">
            <a:extLst>
              <a:ext uri="{FF2B5EF4-FFF2-40B4-BE49-F238E27FC236}">
                <a16:creationId xmlns:a16="http://schemas.microsoft.com/office/drawing/2014/main" id="{943CC291-D5A5-4378-A833-5C4E84AEE47B}"/>
              </a:ext>
            </a:extLst>
          </p:cNvPr>
          <p:cNvGrpSpPr/>
          <p:nvPr/>
        </p:nvGrpSpPr>
        <p:grpSpPr>
          <a:xfrm>
            <a:off x="640724" y="6285438"/>
            <a:ext cx="10910553" cy="524012"/>
            <a:chOff x="640724" y="6285438"/>
            <a:chExt cx="10910553" cy="524012"/>
          </a:xfrm>
        </p:grpSpPr>
        <p:grpSp>
          <p:nvGrpSpPr>
            <p:cNvPr id="20" name="Group 19">
              <a:extLst>
                <a:ext uri="{FF2B5EF4-FFF2-40B4-BE49-F238E27FC236}">
                  <a16:creationId xmlns:a16="http://schemas.microsoft.com/office/drawing/2014/main" id="{8AB209FE-80E8-4D1F-B030-75109857F17E}"/>
                </a:ext>
              </a:extLst>
            </p:cNvPr>
            <p:cNvGrpSpPr/>
            <p:nvPr/>
          </p:nvGrpSpPr>
          <p:grpSpPr>
            <a:xfrm>
              <a:off x="640724" y="6285438"/>
              <a:ext cx="10910553" cy="524012"/>
              <a:chOff x="824014" y="6285438"/>
              <a:chExt cx="10910553" cy="524012"/>
            </a:xfrm>
          </p:grpSpPr>
          <p:grpSp>
            <p:nvGrpSpPr>
              <p:cNvPr id="24" name="Group 23">
                <a:extLst>
                  <a:ext uri="{FF2B5EF4-FFF2-40B4-BE49-F238E27FC236}">
                    <a16:creationId xmlns:a16="http://schemas.microsoft.com/office/drawing/2014/main" id="{B68F3836-8CB5-47CB-8AAE-2EF9A247D467}"/>
                  </a:ext>
                </a:extLst>
              </p:cNvPr>
              <p:cNvGrpSpPr/>
              <p:nvPr/>
            </p:nvGrpSpPr>
            <p:grpSpPr>
              <a:xfrm>
                <a:off x="824014" y="6285439"/>
                <a:ext cx="10910553" cy="524011"/>
                <a:chOff x="678935" y="6126366"/>
                <a:chExt cx="10910553" cy="524011"/>
              </a:xfrm>
            </p:grpSpPr>
            <p:sp>
              <p:nvSpPr>
                <p:cNvPr id="26" name="Rectangle: Rounded Corners 25">
                  <a:extLst>
                    <a:ext uri="{FF2B5EF4-FFF2-40B4-BE49-F238E27FC236}">
                      <a16:creationId xmlns:a16="http://schemas.microsoft.com/office/drawing/2014/main" id="{81B8898F-6E75-4EE3-BEC7-0D60C504BC75}"/>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97235FD-07A4-446C-8BF1-8F133C812F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25" name="Rectangle: Rounded Corners 24">
                <a:extLst>
                  <a:ext uri="{FF2B5EF4-FFF2-40B4-BE49-F238E27FC236}">
                    <a16:creationId xmlns:a16="http://schemas.microsoft.com/office/drawing/2014/main" id="{D9D35650-C98F-4101-96B1-2963D28AD322}"/>
                  </a:ext>
                </a:extLst>
              </p:cNvPr>
              <p:cNvSpPr/>
              <p:nvPr/>
            </p:nvSpPr>
            <p:spPr>
              <a:xfrm>
                <a:off x="1026160" y="6285438"/>
                <a:ext cx="10708407" cy="491776"/>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486F284-C865-4BE8-A24F-B4D44A6CB50E}"/>
                </a:ext>
              </a:extLst>
            </p:cNvPr>
            <p:cNvGrpSpPr/>
            <p:nvPr/>
          </p:nvGrpSpPr>
          <p:grpSpPr>
            <a:xfrm>
              <a:off x="11077805" y="6338646"/>
              <a:ext cx="396938" cy="384733"/>
              <a:chOff x="11077805" y="6338646"/>
              <a:chExt cx="396938" cy="384733"/>
            </a:xfrm>
          </p:grpSpPr>
          <p:sp>
            <p:nvSpPr>
              <p:cNvPr id="22" name="Oval 21">
                <a:extLst>
                  <a:ext uri="{FF2B5EF4-FFF2-40B4-BE49-F238E27FC236}">
                    <a16:creationId xmlns:a16="http://schemas.microsoft.com/office/drawing/2014/main" id="{629D06D9-214A-4096-A4FC-51640F748AF3}"/>
                  </a:ext>
                </a:extLst>
              </p:cNvPr>
              <p:cNvSpPr/>
              <p:nvPr/>
            </p:nvSpPr>
            <p:spPr>
              <a:xfrm>
                <a:off x="11077805" y="6338646"/>
                <a:ext cx="396938" cy="38473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bject 13">
                <a:extLst>
                  <a:ext uri="{FF2B5EF4-FFF2-40B4-BE49-F238E27FC236}">
                    <a16:creationId xmlns:a16="http://schemas.microsoft.com/office/drawing/2014/main" id="{0A7C9411-4F91-41DF-BC8D-BA192CC8A9E1}"/>
                  </a:ext>
                </a:extLst>
              </p:cNvPr>
              <p:cNvSpPr txBox="1"/>
              <p:nvPr/>
            </p:nvSpPr>
            <p:spPr>
              <a:xfrm>
                <a:off x="11177762" y="6442028"/>
                <a:ext cx="280670" cy="228600"/>
              </a:xfrm>
              <a:prstGeom prst="rect">
                <a:avLst/>
              </a:prstGeom>
            </p:spPr>
            <p:txBody>
              <a:bodyPr vert="horz" wrap="square" lIns="0" tIns="0" rIns="0" bIns="0" rtlCol="0">
                <a:spAutoFit/>
              </a:bodyPr>
              <a:lstStyle/>
              <a:p>
                <a:pPr marL="38100">
                  <a:lnSpc>
                    <a:spcPts val="1614"/>
                  </a:lnSpc>
                </a:pPr>
                <a:fld id="{81D60167-4931-47E6-BA6A-407CBD079E47}" type="slidenum">
                  <a:rPr sz="1600" b="1" spc="-5" dirty="0">
                    <a:solidFill>
                      <a:srgbClr val="001F5F"/>
                    </a:solidFill>
                    <a:latin typeface="Calibri"/>
                    <a:cs typeface="Calibri"/>
                  </a:rPr>
                  <a:t>5</a:t>
                </a:fld>
                <a:endParaRPr sz="1600" dirty="0">
                  <a:latin typeface="Calibri"/>
                  <a:cs typeface="Calibri"/>
                </a:endParaRPr>
              </a:p>
            </p:txBody>
          </p:sp>
        </p:grpSp>
      </p:grpSp>
    </p:spTree>
    <p:extLst>
      <p:ext uri="{BB962C8B-B14F-4D97-AF65-F5344CB8AC3E}">
        <p14:creationId xmlns:p14="http://schemas.microsoft.com/office/powerpoint/2010/main" val="41444003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rass, outdoor, tree, field&#10;&#10;Description automatically generated">
            <a:extLst>
              <a:ext uri="{FF2B5EF4-FFF2-40B4-BE49-F238E27FC236}">
                <a16:creationId xmlns:a16="http://schemas.microsoft.com/office/drawing/2014/main" id="{C1A4BDD2-7CD6-4794-8BE5-F2A2910C54E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Google Shape;711;p60">
            <a:extLst>
              <a:ext uri="{FF2B5EF4-FFF2-40B4-BE49-F238E27FC236}">
                <a16:creationId xmlns:a16="http://schemas.microsoft.com/office/drawing/2014/main" id="{7EBAC7DE-EDA3-41D1-AFEB-8AB933CF7187}"/>
              </a:ext>
            </a:extLst>
          </p:cNvPr>
          <p:cNvPicPr preferRelativeResize="0"/>
          <p:nvPr/>
        </p:nvPicPr>
        <p:blipFill rotWithShape="1">
          <a:blip r:embed="rId3">
            <a:alphaModFix amt="85000"/>
          </a:blip>
          <a:srcRect l="2164" t="18287"/>
          <a:stretch/>
        </p:blipFill>
        <p:spPr>
          <a:xfrm>
            <a:off x="0" y="-537029"/>
            <a:ext cx="12192000" cy="7406603"/>
          </a:xfrm>
          <a:prstGeom prst="rect">
            <a:avLst/>
          </a:prstGeom>
          <a:noFill/>
          <a:ln>
            <a:noFill/>
          </a:ln>
        </p:spPr>
      </p:pic>
      <p:sp>
        <p:nvSpPr>
          <p:cNvPr id="65" name="Rectangle: Rounded Corners 64">
            <a:extLst>
              <a:ext uri="{FF2B5EF4-FFF2-40B4-BE49-F238E27FC236}">
                <a16:creationId xmlns:a16="http://schemas.microsoft.com/office/drawing/2014/main" id="{879603F8-1100-404D-8284-FC906BE1407D}"/>
              </a:ext>
            </a:extLst>
          </p:cNvPr>
          <p:cNvSpPr/>
          <p:nvPr/>
        </p:nvSpPr>
        <p:spPr>
          <a:xfrm>
            <a:off x="1408951" y="229451"/>
            <a:ext cx="8164472" cy="64511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bg1"/>
                </a:solidFill>
                <a:latin typeface="Century Gothic" panose="020B0502020202020204" pitchFamily="34" charset="0"/>
                <a:sym typeface="Arial"/>
              </a:rPr>
              <a:t>KEBIJAKAN PENGELOLAAN SUMBER DAYA AGRARIA</a:t>
            </a:r>
            <a:endParaRPr lang="en-US" sz="2400" dirty="0">
              <a:solidFill>
                <a:schemeClr val="bg1"/>
              </a:solidFill>
              <a:latin typeface="Century Gothic" panose="020B0502020202020204" pitchFamily="34" charset="0"/>
            </a:endParaRPr>
          </a:p>
        </p:txBody>
      </p:sp>
      <p:grpSp>
        <p:nvGrpSpPr>
          <p:cNvPr id="33" name="Group 32">
            <a:extLst>
              <a:ext uri="{FF2B5EF4-FFF2-40B4-BE49-F238E27FC236}">
                <a16:creationId xmlns:a16="http://schemas.microsoft.com/office/drawing/2014/main" id="{12F6115E-F5B1-4391-9FB8-04E6E3727072}"/>
              </a:ext>
            </a:extLst>
          </p:cNvPr>
          <p:cNvGrpSpPr/>
          <p:nvPr/>
        </p:nvGrpSpPr>
        <p:grpSpPr>
          <a:xfrm>
            <a:off x="757191" y="6261919"/>
            <a:ext cx="10910553" cy="524011"/>
            <a:chOff x="678935" y="6126366"/>
            <a:chExt cx="10910553" cy="524011"/>
          </a:xfrm>
        </p:grpSpPr>
        <p:sp>
          <p:nvSpPr>
            <p:cNvPr id="34" name="Rectangle: Rounded Corners 33">
              <a:extLst>
                <a:ext uri="{FF2B5EF4-FFF2-40B4-BE49-F238E27FC236}">
                  <a16:creationId xmlns:a16="http://schemas.microsoft.com/office/drawing/2014/main" id="{224A72BE-A3A9-464C-97DE-764825A3DD74}"/>
                </a:ext>
              </a:extLst>
            </p:cNvPr>
            <p:cNvSpPr/>
            <p:nvPr/>
          </p:nvSpPr>
          <p:spPr>
            <a:xfrm>
              <a:off x="678935" y="6126366"/>
              <a:ext cx="10910553" cy="5240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B5D9983E-1019-42C1-879C-7701A7554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88" y="6126367"/>
              <a:ext cx="10284697" cy="491774"/>
            </a:xfrm>
            <a:prstGeom prst="rect">
              <a:avLst/>
            </a:prstGeom>
          </p:spPr>
        </p:pic>
      </p:grpSp>
      <p:sp>
        <p:nvSpPr>
          <p:cNvPr id="2" name="Oval 1">
            <a:extLst>
              <a:ext uri="{FF2B5EF4-FFF2-40B4-BE49-F238E27FC236}">
                <a16:creationId xmlns:a16="http://schemas.microsoft.com/office/drawing/2014/main" id="{5480CBFD-F0F1-4C24-82F7-1CB560BE73B4}"/>
              </a:ext>
            </a:extLst>
          </p:cNvPr>
          <p:cNvSpPr/>
          <p:nvPr/>
        </p:nvSpPr>
        <p:spPr>
          <a:xfrm>
            <a:off x="11537152" y="6239098"/>
            <a:ext cx="476929" cy="4917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Slide Number Placeholder 1">
            <a:extLst>
              <a:ext uri="{FF2B5EF4-FFF2-40B4-BE49-F238E27FC236}">
                <a16:creationId xmlns:a16="http://schemas.microsoft.com/office/drawing/2014/main" id="{43DF7173-9706-4A73-A0B6-8604312BB6C9}"/>
              </a:ext>
            </a:extLst>
          </p:cNvPr>
          <p:cNvSpPr>
            <a:spLocks noGrp="1"/>
          </p:cNvSpPr>
          <p:nvPr>
            <p:ph type="sldNum" sz="quarter" idx="12"/>
          </p:nvPr>
        </p:nvSpPr>
        <p:spPr>
          <a:xfrm>
            <a:off x="11488582" y="6249886"/>
            <a:ext cx="438912" cy="448056"/>
          </a:xfrm>
        </p:spPr>
        <p:txBody>
          <a:bodyPr/>
          <a:lstStyle/>
          <a:p>
            <a:fld id="{C01389E6-C847-4AD0-B56D-D205B2EAB1EE}" type="slidenum">
              <a:rPr lang="en-US" sz="1600" b="1" smtClean="0">
                <a:solidFill>
                  <a:schemeClr val="bg1"/>
                </a:solidFill>
                <a:latin typeface="Century Gothic" panose="020B0502020202020204" pitchFamily="34" charset="0"/>
              </a:rPr>
              <a:pPr/>
              <a:t>6</a:t>
            </a:fld>
            <a:endParaRPr lang="en-US" sz="1600" b="1" dirty="0">
              <a:solidFill>
                <a:schemeClr val="bg1"/>
              </a:solidFill>
              <a:latin typeface="Century Gothic" panose="020B0502020202020204" pitchFamily="34" charset="0"/>
            </a:endParaRPr>
          </a:p>
        </p:txBody>
      </p:sp>
      <p:sp>
        <p:nvSpPr>
          <p:cNvPr id="27" name="Google Shape;117;p2">
            <a:extLst>
              <a:ext uri="{FF2B5EF4-FFF2-40B4-BE49-F238E27FC236}">
                <a16:creationId xmlns:a16="http://schemas.microsoft.com/office/drawing/2014/main" id="{B447FF78-3C40-4D36-BF5C-C396B8A385DE}"/>
              </a:ext>
            </a:extLst>
          </p:cNvPr>
          <p:cNvSpPr/>
          <p:nvPr/>
        </p:nvSpPr>
        <p:spPr>
          <a:xfrm>
            <a:off x="1636795" y="5073753"/>
            <a:ext cx="9012194" cy="523180"/>
          </a:xfrm>
          <a:prstGeom prst="rect">
            <a:avLst/>
          </a:prstGeom>
          <a:solidFill>
            <a:srgbClr val="0F3F69"/>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dirty="0" err="1">
                <a:solidFill>
                  <a:schemeClr val="bg1"/>
                </a:solidFill>
                <a:latin typeface="Century Gothic" panose="020B0502020202020204" pitchFamily="34" charset="0"/>
                <a:ea typeface="Calibri"/>
                <a:cs typeface="Calibri"/>
                <a:sym typeface="Calibri"/>
              </a:rPr>
              <a:t>Hak</a:t>
            </a:r>
            <a:r>
              <a:rPr lang="en-US" sz="1400" b="1" dirty="0">
                <a:solidFill>
                  <a:schemeClr val="bg1"/>
                </a:solidFill>
                <a:latin typeface="Century Gothic" panose="020B0502020202020204" pitchFamily="34" charset="0"/>
                <a:ea typeface="Calibri"/>
                <a:cs typeface="Calibri"/>
                <a:sym typeface="Calibri"/>
              </a:rPr>
              <a:t> </a:t>
            </a:r>
            <a:r>
              <a:rPr lang="en-US" sz="1400" b="1" dirty="0" err="1">
                <a:solidFill>
                  <a:schemeClr val="bg1"/>
                </a:solidFill>
                <a:latin typeface="Century Gothic" panose="020B0502020202020204" pitchFamily="34" charset="0"/>
                <a:ea typeface="Calibri"/>
                <a:cs typeface="Calibri"/>
                <a:sym typeface="Calibri"/>
              </a:rPr>
              <a:t>Menguasai</a:t>
            </a:r>
            <a:r>
              <a:rPr lang="en-US" sz="1400" b="1" dirty="0">
                <a:solidFill>
                  <a:schemeClr val="bg1"/>
                </a:solidFill>
                <a:latin typeface="Century Gothic" panose="020B0502020202020204" pitchFamily="34" charset="0"/>
                <a:ea typeface="Calibri"/>
                <a:cs typeface="Calibri"/>
                <a:sym typeface="Calibri"/>
              </a:rPr>
              <a:t> Negara </a:t>
            </a:r>
            <a:r>
              <a:rPr lang="en-US" sz="1400" b="1" dirty="0" err="1">
                <a:solidFill>
                  <a:schemeClr val="bg1"/>
                </a:solidFill>
                <a:latin typeface="Century Gothic" panose="020B0502020202020204" pitchFamily="34" charset="0"/>
                <a:ea typeface="Calibri"/>
                <a:cs typeface="Calibri"/>
                <a:sym typeface="Calibri"/>
              </a:rPr>
              <a:t>terhadap</a:t>
            </a:r>
            <a:r>
              <a:rPr lang="en-US" sz="1400" b="1" dirty="0">
                <a:solidFill>
                  <a:schemeClr val="bg1"/>
                </a:solidFill>
                <a:latin typeface="Century Gothic" panose="020B0502020202020204" pitchFamily="34" charset="0"/>
                <a:ea typeface="Calibri"/>
                <a:cs typeface="Calibri"/>
                <a:sym typeface="Calibri"/>
              </a:rPr>
              <a:t> </a:t>
            </a:r>
            <a:r>
              <a:rPr lang="en-US" sz="1400" b="1" dirty="0" err="1">
                <a:solidFill>
                  <a:schemeClr val="bg1"/>
                </a:solidFill>
                <a:latin typeface="Century Gothic" panose="020B0502020202020204" pitchFamily="34" charset="0"/>
                <a:ea typeface="Calibri"/>
                <a:cs typeface="Calibri"/>
                <a:sym typeface="Calibri"/>
              </a:rPr>
              <a:t>Sumber</a:t>
            </a:r>
            <a:r>
              <a:rPr lang="en-US" sz="1400" b="1" dirty="0">
                <a:solidFill>
                  <a:schemeClr val="bg1"/>
                </a:solidFill>
                <a:latin typeface="Century Gothic" panose="020B0502020202020204" pitchFamily="34" charset="0"/>
                <a:ea typeface="Calibri"/>
                <a:cs typeface="Calibri"/>
                <a:sym typeface="Calibri"/>
              </a:rPr>
              <a:t> </a:t>
            </a:r>
            <a:r>
              <a:rPr lang="en-US" sz="1400" b="1" dirty="0" err="1">
                <a:solidFill>
                  <a:schemeClr val="bg1"/>
                </a:solidFill>
                <a:latin typeface="Century Gothic" panose="020B0502020202020204" pitchFamily="34" charset="0"/>
                <a:ea typeface="Calibri"/>
                <a:cs typeface="Calibri"/>
                <a:sym typeface="Calibri"/>
              </a:rPr>
              <a:t>Daya</a:t>
            </a:r>
            <a:r>
              <a:rPr lang="en-US" sz="1400" b="1" dirty="0">
                <a:solidFill>
                  <a:schemeClr val="bg1"/>
                </a:solidFill>
                <a:latin typeface="Century Gothic" panose="020B0502020202020204" pitchFamily="34" charset="0"/>
                <a:ea typeface="Calibri"/>
                <a:cs typeface="Calibri"/>
                <a:sym typeface="Calibri"/>
              </a:rPr>
              <a:t> </a:t>
            </a:r>
            <a:r>
              <a:rPr lang="en-US" sz="1400" b="1" dirty="0" err="1">
                <a:solidFill>
                  <a:schemeClr val="bg1"/>
                </a:solidFill>
                <a:latin typeface="Century Gothic" panose="020B0502020202020204" pitchFamily="34" charset="0"/>
                <a:ea typeface="Calibri"/>
                <a:cs typeface="Calibri"/>
                <a:sym typeface="Calibri"/>
              </a:rPr>
              <a:t>Agraria</a:t>
            </a:r>
            <a:r>
              <a:rPr lang="en-US" sz="1400" b="1" dirty="0">
                <a:solidFill>
                  <a:schemeClr val="bg1"/>
                </a:solidFill>
                <a:latin typeface="Century Gothic" panose="020B0502020202020204" pitchFamily="34" charset="0"/>
                <a:ea typeface="Calibri"/>
                <a:cs typeface="Calibri"/>
                <a:sym typeface="Calibri"/>
              </a:rPr>
              <a:t> </a:t>
            </a:r>
            <a:r>
              <a:rPr lang="en-US" sz="1400" b="1" dirty="0" err="1">
                <a:solidFill>
                  <a:schemeClr val="bg1"/>
                </a:solidFill>
                <a:latin typeface="Century Gothic" panose="020B0502020202020204" pitchFamily="34" charset="0"/>
                <a:ea typeface="Calibri"/>
                <a:cs typeface="Calibri"/>
                <a:sym typeface="Calibri"/>
              </a:rPr>
              <a:t>dipergunakan</a:t>
            </a:r>
            <a:r>
              <a:rPr lang="en-US" sz="1400" b="1" dirty="0">
                <a:solidFill>
                  <a:schemeClr val="bg1"/>
                </a:solidFill>
                <a:latin typeface="Century Gothic" panose="020B0502020202020204" pitchFamily="34" charset="0"/>
                <a:ea typeface="Calibri"/>
                <a:cs typeface="Calibri"/>
                <a:sym typeface="Calibri"/>
              </a:rPr>
              <a:t> untuk </a:t>
            </a:r>
            <a:r>
              <a:rPr lang="en-US" sz="1400" b="1" dirty="0" err="1">
                <a:solidFill>
                  <a:schemeClr val="bg1"/>
                </a:solidFill>
                <a:latin typeface="Century Gothic" panose="020B0502020202020204" pitchFamily="34" charset="0"/>
                <a:ea typeface="Calibri"/>
                <a:cs typeface="Calibri"/>
                <a:sym typeface="Calibri"/>
              </a:rPr>
              <a:t>Sebesar-besar</a:t>
            </a:r>
            <a:r>
              <a:rPr lang="en-US" sz="1400" b="1" dirty="0">
                <a:solidFill>
                  <a:schemeClr val="bg1"/>
                </a:solidFill>
                <a:latin typeface="Century Gothic" panose="020B0502020202020204" pitchFamily="34" charset="0"/>
                <a:ea typeface="Calibri"/>
                <a:cs typeface="Calibri"/>
                <a:sym typeface="Calibri"/>
              </a:rPr>
              <a:t> </a:t>
            </a:r>
            <a:r>
              <a:rPr lang="en-US" sz="1400" b="1" dirty="0" err="1">
                <a:solidFill>
                  <a:schemeClr val="bg1"/>
                </a:solidFill>
                <a:latin typeface="Century Gothic" panose="020B0502020202020204" pitchFamily="34" charset="0"/>
                <a:ea typeface="Calibri"/>
                <a:cs typeface="Calibri"/>
                <a:sym typeface="Calibri"/>
              </a:rPr>
              <a:t>Kemakmuran</a:t>
            </a:r>
            <a:r>
              <a:rPr lang="en-US" sz="1400" b="1" dirty="0">
                <a:solidFill>
                  <a:schemeClr val="bg1"/>
                </a:solidFill>
                <a:latin typeface="Century Gothic" panose="020B0502020202020204" pitchFamily="34" charset="0"/>
                <a:ea typeface="Calibri"/>
                <a:cs typeface="Calibri"/>
                <a:sym typeface="Calibri"/>
              </a:rPr>
              <a:t> Rakyat</a:t>
            </a:r>
            <a:endParaRPr dirty="0">
              <a:solidFill>
                <a:schemeClr val="bg1"/>
              </a:solidFill>
              <a:latin typeface="Century Gothic" panose="020B0502020202020204" pitchFamily="34" charset="0"/>
            </a:endParaRPr>
          </a:p>
        </p:txBody>
      </p:sp>
      <p:sp>
        <p:nvSpPr>
          <p:cNvPr id="39" name="Google Shape;127;p2">
            <a:extLst>
              <a:ext uri="{FF2B5EF4-FFF2-40B4-BE49-F238E27FC236}">
                <a16:creationId xmlns:a16="http://schemas.microsoft.com/office/drawing/2014/main" id="{03E77CD5-6D2C-4643-9EC8-016500AFCB34}"/>
              </a:ext>
            </a:extLst>
          </p:cNvPr>
          <p:cNvSpPr txBox="1"/>
          <p:nvPr/>
        </p:nvSpPr>
        <p:spPr>
          <a:xfrm>
            <a:off x="257910" y="5678753"/>
            <a:ext cx="11756365" cy="7232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1" dirty="0">
                <a:solidFill>
                  <a:schemeClr val="dk1"/>
                </a:solidFill>
                <a:latin typeface="Century Gothic" panose="020B0502020202020204" pitchFamily="34" charset="0"/>
                <a:ea typeface="Calibri"/>
                <a:cs typeface="Calibri"/>
                <a:sym typeface="Calibri"/>
              </a:rPr>
              <a:t>* HMN: </a:t>
            </a:r>
            <a:r>
              <a:rPr lang="en-US" sz="1200" b="1" dirty="0" err="1">
                <a:solidFill>
                  <a:schemeClr val="dk1"/>
                </a:solidFill>
                <a:latin typeface="Century Gothic" panose="020B0502020202020204" pitchFamily="34" charset="0"/>
                <a:ea typeface="Calibri"/>
                <a:cs typeface="Calibri"/>
                <a:sym typeface="Calibri"/>
              </a:rPr>
              <a:t>Kebijakan</a:t>
            </a:r>
            <a:r>
              <a:rPr lang="en-US" sz="1200" b="1" dirty="0">
                <a:solidFill>
                  <a:schemeClr val="dk1"/>
                </a:solidFill>
                <a:latin typeface="Century Gothic" panose="020B0502020202020204" pitchFamily="34" charset="0"/>
                <a:ea typeface="Calibri"/>
                <a:cs typeface="Calibri"/>
                <a:sym typeface="Calibri"/>
              </a:rPr>
              <a:t> (</a:t>
            </a:r>
            <a:r>
              <a:rPr lang="en-US" sz="1200" b="1" i="1" dirty="0" err="1">
                <a:solidFill>
                  <a:schemeClr val="dk1"/>
                </a:solidFill>
                <a:latin typeface="Century Gothic" panose="020B0502020202020204" pitchFamily="34" charset="0"/>
                <a:ea typeface="Calibri"/>
                <a:cs typeface="Calibri"/>
                <a:sym typeface="Calibri"/>
              </a:rPr>
              <a:t>beleid</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pengurusan</a:t>
            </a:r>
            <a:r>
              <a:rPr lang="en-US" sz="1200" b="1" dirty="0">
                <a:solidFill>
                  <a:schemeClr val="dk1"/>
                </a:solidFill>
                <a:latin typeface="Century Gothic" panose="020B0502020202020204" pitchFamily="34" charset="0"/>
                <a:ea typeface="Calibri"/>
                <a:cs typeface="Calibri"/>
                <a:sym typeface="Calibri"/>
              </a:rPr>
              <a:t> (</a:t>
            </a:r>
            <a:r>
              <a:rPr lang="en-US" sz="1200" b="1" i="1" dirty="0" err="1">
                <a:solidFill>
                  <a:schemeClr val="dk1"/>
                </a:solidFill>
                <a:latin typeface="Century Gothic" panose="020B0502020202020204" pitchFamily="34" charset="0"/>
                <a:ea typeface="Calibri"/>
                <a:cs typeface="Calibri"/>
                <a:sym typeface="Calibri"/>
              </a:rPr>
              <a:t>bestuursdaad</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pengaturan</a:t>
            </a:r>
            <a:r>
              <a:rPr lang="en-US" sz="1200" b="1" dirty="0">
                <a:solidFill>
                  <a:schemeClr val="dk1"/>
                </a:solidFill>
                <a:latin typeface="Century Gothic" panose="020B0502020202020204" pitchFamily="34" charset="0"/>
                <a:ea typeface="Calibri"/>
                <a:cs typeface="Calibri"/>
                <a:sym typeface="Calibri"/>
              </a:rPr>
              <a:t> (</a:t>
            </a:r>
            <a:r>
              <a:rPr lang="en-US" sz="1200" b="1" i="1" dirty="0" err="1">
                <a:solidFill>
                  <a:schemeClr val="dk1"/>
                </a:solidFill>
                <a:latin typeface="Century Gothic" panose="020B0502020202020204" pitchFamily="34" charset="0"/>
                <a:ea typeface="Calibri"/>
                <a:cs typeface="Calibri"/>
                <a:sym typeface="Calibri"/>
              </a:rPr>
              <a:t>regelendaad</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pengelolaan</a:t>
            </a:r>
            <a:r>
              <a:rPr lang="en-US" sz="1200" b="1" dirty="0">
                <a:solidFill>
                  <a:schemeClr val="dk1"/>
                </a:solidFill>
                <a:latin typeface="Century Gothic" panose="020B0502020202020204" pitchFamily="34" charset="0"/>
                <a:ea typeface="Calibri"/>
                <a:cs typeface="Calibri"/>
                <a:sym typeface="Calibri"/>
              </a:rPr>
              <a:t> (</a:t>
            </a:r>
            <a:r>
              <a:rPr lang="en-US" sz="1200" b="1" i="1" dirty="0" err="1">
                <a:solidFill>
                  <a:schemeClr val="dk1"/>
                </a:solidFill>
                <a:latin typeface="Century Gothic" panose="020B0502020202020204" pitchFamily="34" charset="0"/>
                <a:ea typeface="Calibri"/>
                <a:cs typeface="Calibri"/>
                <a:sym typeface="Calibri"/>
              </a:rPr>
              <a:t>beheersdaad</a:t>
            </a:r>
            <a:r>
              <a:rPr lang="en-US" sz="1200" b="1" dirty="0">
                <a:solidFill>
                  <a:schemeClr val="dk1"/>
                </a:solidFill>
                <a:latin typeface="Century Gothic" panose="020B0502020202020204" pitchFamily="34" charset="0"/>
                <a:ea typeface="Calibri"/>
                <a:cs typeface="Calibri"/>
                <a:sym typeface="Calibri"/>
              </a:rPr>
              <a:t>), dan </a:t>
            </a:r>
            <a:r>
              <a:rPr lang="en-US" sz="1200" b="1" dirty="0" err="1">
                <a:solidFill>
                  <a:schemeClr val="dk1"/>
                </a:solidFill>
                <a:latin typeface="Century Gothic" panose="020B0502020202020204" pitchFamily="34" charset="0"/>
                <a:ea typeface="Calibri"/>
                <a:cs typeface="Calibri"/>
                <a:sym typeface="Calibri"/>
              </a:rPr>
              <a:t>pengawasan</a:t>
            </a:r>
            <a:r>
              <a:rPr lang="en-US" sz="1200" b="1" dirty="0">
                <a:solidFill>
                  <a:schemeClr val="dk1"/>
                </a:solidFill>
                <a:latin typeface="Century Gothic" panose="020B0502020202020204" pitchFamily="34" charset="0"/>
                <a:ea typeface="Calibri"/>
                <a:cs typeface="Calibri"/>
                <a:sym typeface="Calibri"/>
              </a:rPr>
              <a:t> (</a:t>
            </a:r>
            <a:r>
              <a:rPr lang="en-US" sz="1200" b="1" i="1" dirty="0" err="1">
                <a:solidFill>
                  <a:schemeClr val="dk1"/>
                </a:solidFill>
                <a:latin typeface="Century Gothic" panose="020B0502020202020204" pitchFamily="34" charset="0"/>
                <a:ea typeface="Calibri"/>
                <a:cs typeface="Calibri"/>
                <a:sym typeface="Calibri"/>
              </a:rPr>
              <a:t>toezichthoudensdaad</a:t>
            </a:r>
            <a:r>
              <a:rPr lang="en-US" sz="1200" b="1" dirty="0">
                <a:solidFill>
                  <a:schemeClr val="dk1"/>
                </a:solidFill>
                <a:latin typeface="Century Gothic" panose="020B0502020202020204" pitchFamily="34" charset="0"/>
                <a:ea typeface="Calibri"/>
                <a:cs typeface="Calibri"/>
                <a:sym typeface="Calibri"/>
              </a:rPr>
              <a:t>). </a:t>
            </a:r>
            <a:endParaRPr sz="1200" dirty="0">
              <a:latin typeface="Century Gothic" panose="020B0502020202020204" pitchFamily="34" charset="0"/>
            </a:endParaRPr>
          </a:p>
          <a:p>
            <a:pPr marL="115888" marR="0" lvl="0" indent="0" algn="just" rtl="0">
              <a:spcBef>
                <a:spcPts val="600"/>
              </a:spcBef>
              <a:spcAft>
                <a:spcPts val="0"/>
              </a:spcAft>
              <a:buNone/>
            </a:pPr>
            <a:r>
              <a:rPr lang="en-US" sz="1200" b="1" dirty="0" err="1">
                <a:solidFill>
                  <a:schemeClr val="dk1"/>
                </a:solidFill>
                <a:latin typeface="Century Gothic" panose="020B0502020202020204" pitchFamily="34" charset="0"/>
                <a:ea typeface="Calibri"/>
                <a:cs typeface="Calibri"/>
                <a:sym typeface="Calibri"/>
              </a:rPr>
              <a:t>Sebesar-besar</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kemakmuran</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rakyat</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bermanfaat</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bagi</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rakyat</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ada</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pemerataan</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manfaat</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partisipasi</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menentukan</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manfaat</a:t>
            </a:r>
            <a:r>
              <a:rPr lang="en-US" sz="1200" b="1" dirty="0">
                <a:solidFill>
                  <a:schemeClr val="dk1"/>
                </a:solidFill>
                <a:latin typeface="Century Gothic" panose="020B0502020202020204" pitchFamily="34" charset="0"/>
                <a:ea typeface="Calibri"/>
                <a:cs typeface="Calibri"/>
                <a:sym typeface="Calibri"/>
              </a:rPr>
              <a:t>, dan </a:t>
            </a:r>
            <a:r>
              <a:rPr lang="en-US" sz="1200" b="1" dirty="0" err="1">
                <a:solidFill>
                  <a:schemeClr val="dk1"/>
                </a:solidFill>
                <a:latin typeface="Century Gothic" panose="020B0502020202020204" pitchFamily="34" charset="0"/>
                <a:ea typeface="Calibri"/>
                <a:cs typeface="Calibri"/>
                <a:sym typeface="Calibri"/>
              </a:rPr>
              <a:t>penghormatan</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hak-hak</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rakyat</a:t>
            </a:r>
            <a:r>
              <a:rPr lang="en-US" sz="1200" b="1" dirty="0">
                <a:solidFill>
                  <a:schemeClr val="dk1"/>
                </a:solidFill>
                <a:latin typeface="Century Gothic" panose="020B0502020202020204" pitchFamily="34" charset="0"/>
                <a:ea typeface="Calibri"/>
                <a:cs typeface="Calibri"/>
                <a:sym typeface="Calibri"/>
              </a:rPr>
              <a:t>.</a:t>
            </a:r>
            <a:endParaRPr sz="1200" dirty="0">
              <a:latin typeface="Century Gothic" panose="020B0502020202020204" pitchFamily="34" charset="0"/>
            </a:endParaRPr>
          </a:p>
        </p:txBody>
      </p:sp>
      <p:cxnSp>
        <p:nvCxnSpPr>
          <p:cNvPr id="41" name="Straight Connector 40">
            <a:extLst>
              <a:ext uri="{FF2B5EF4-FFF2-40B4-BE49-F238E27FC236}">
                <a16:creationId xmlns:a16="http://schemas.microsoft.com/office/drawing/2014/main" id="{37554DD3-2173-41C5-83E0-518670AAFFCA}"/>
              </a:ext>
            </a:extLst>
          </p:cNvPr>
          <p:cNvCxnSpPr>
            <a:cxnSpLocks/>
          </p:cNvCxnSpPr>
          <p:nvPr/>
        </p:nvCxnSpPr>
        <p:spPr>
          <a:xfrm>
            <a:off x="7857312" y="1018798"/>
            <a:ext cx="0" cy="3600705"/>
          </a:xfrm>
          <a:prstGeom prst="line">
            <a:avLst/>
          </a:prstGeom>
          <a:ln w="57150">
            <a:solidFill>
              <a:srgbClr val="0F3F69"/>
            </a:solidFill>
            <a:prstDash val="sysDot"/>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C959D0A-305D-4496-883E-995E598921C7}"/>
              </a:ext>
            </a:extLst>
          </p:cNvPr>
          <p:cNvCxnSpPr>
            <a:cxnSpLocks/>
          </p:cNvCxnSpPr>
          <p:nvPr/>
        </p:nvCxnSpPr>
        <p:spPr>
          <a:xfrm>
            <a:off x="3789404" y="1018798"/>
            <a:ext cx="0" cy="3600705"/>
          </a:xfrm>
          <a:prstGeom prst="line">
            <a:avLst/>
          </a:prstGeom>
          <a:ln w="57150">
            <a:solidFill>
              <a:srgbClr val="0F3F69"/>
            </a:solidFill>
            <a:prstDash val="sysDot"/>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CB9103DF-47E3-4DCD-8827-5CE042950CFD}"/>
              </a:ext>
            </a:extLst>
          </p:cNvPr>
          <p:cNvSpPr/>
          <p:nvPr/>
        </p:nvSpPr>
        <p:spPr>
          <a:xfrm>
            <a:off x="347135" y="1065111"/>
            <a:ext cx="3247286" cy="2492990"/>
          </a:xfrm>
          <a:prstGeom prst="rect">
            <a:avLst/>
          </a:prstGeom>
        </p:spPr>
        <p:txBody>
          <a:bodyPr wrap="square">
            <a:spAutoFit/>
          </a:bodyPr>
          <a:lstStyle/>
          <a:p>
            <a:pPr marL="184150" lvl="0" indent="-22225">
              <a:buClr>
                <a:schemeClr val="dk1"/>
              </a:buClr>
              <a:buSzPts val="1200"/>
            </a:pPr>
            <a:endParaRPr lang="en-US" sz="1200" b="1" dirty="0">
              <a:solidFill>
                <a:schemeClr val="dk1"/>
              </a:solidFill>
              <a:latin typeface="Century Gothic" panose="020B0502020202020204" pitchFamily="34" charset="0"/>
              <a:ea typeface="Calibri"/>
              <a:cs typeface="Calibri"/>
              <a:sym typeface="Calibri"/>
            </a:endParaRPr>
          </a:p>
          <a:p>
            <a:pPr marL="85725" lvl="0" algn="ctr">
              <a:buClr>
                <a:schemeClr val="dk1"/>
              </a:buClr>
              <a:buSzPts val="1200"/>
            </a:pPr>
            <a:r>
              <a:rPr lang="en-US" sz="1200" b="1" dirty="0" err="1">
                <a:solidFill>
                  <a:schemeClr val="dk1"/>
                </a:solidFill>
                <a:latin typeface="Century Gothic" panose="020B0502020202020204" pitchFamily="34" charset="0"/>
                <a:ea typeface="Calibri"/>
                <a:cs typeface="Calibri"/>
                <a:sym typeface="Calibri"/>
              </a:rPr>
              <a:t>Undang-Undang</a:t>
            </a:r>
            <a:r>
              <a:rPr lang="en-US" sz="1200" b="1" dirty="0">
                <a:solidFill>
                  <a:schemeClr val="dk1"/>
                </a:solidFill>
                <a:latin typeface="Century Gothic" panose="020B0502020202020204" pitchFamily="34" charset="0"/>
                <a:ea typeface="Calibri"/>
                <a:cs typeface="Calibri"/>
                <a:sym typeface="Calibri"/>
              </a:rPr>
              <a:t> Dasar  1945 </a:t>
            </a:r>
            <a:r>
              <a:rPr lang="en-US" sz="1200" b="1" dirty="0" err="1">
                <a:solidFill>
                  <a:schemeClr val="dk1"/>
                </a:solidFill>
                <a:latin typeface="Century Gothic" panose="020B0502020202020204" pitchFamily="34" charset="0"/>
                <a:ea typeface="Calibri"/>
                <a:cs typeface="Calibri"/>
                <a:sym typeface="Calibri"/>
              </a:rPr>
              <a:t>Pasal</a:t>
            </a:r>
            <a:r>
              <a:rPr lang="en-US" sz="1200" b="1" dirty="0">
                <a:solidFill>
                  <a:schemeClr val="dk1"/>
                </a:solidFill>
                <a:latin typeface="Century Gothic" panose="020B0502020202020204" pitchFamily="34" charset="0"/>
                <a:ea typeface="Calibri"/>
                <a:cs typeface="Calibri"/>
                <a:sym typeface="Calibri"/>
              </a:rPr>
              <a:t> 33 </a:t>
            </a:r>
            <a:r>
              <a:rPr lang="en-US" sz="1200" b="1" dirty="0" err="1">
                <a:solidFill>
                  <a:schemeClr val="dk1"/>
                </a:solidFill>
                <a:latin typeface="Century Gothic" panose="020B0502020202020204" pitchFamily="34" charset="0"/>
                <a:ea typeface="Calibri"/>
                <a:cs typeface="Calibri"/>
                <a:sym typeface="Calibri"/>
              </a:rPr>
              <a:t>ayat</a:t>
            </a:r>
            <a:r>
              <a:rPr lang="en-US" sz="1200" b="1" dirty="0">
                <a:solidFill>
                  <a:schemeClr val="dk1"/>
                </a:solidFill>
                <a:latin typeface="Century Gothic" panose="020B0502020202020204" pitchFamily="34" charset="0"/>
                <a:ea typeface="Calibri"/>
                <a:cs typeface="Calibri"/>
                <a:sym typeface="Calibri"/>
              </a:rPr>
              <a:t> (3)</a:t>
            </a:r>
            <a:endParaRPr lang="en-US" sz="1200" dirty="0">
              <a:latin typeface="Century Gothic" panose="020B0502020202020204" pitchFamily="34" charset="0"/>
            </a:endParaRPr>
          </a:p>
          <a:p>
            <a:pPr marL="409575" lvl="0" indent="-152400">
              <a:buClr>
                <a:schemeClr val="dk1"/>
              </a:buClr>
              <a:buSzPts val="1200"/>
            </a:pPr>
            <a:endParaRPr lang="en-US" sz="1200" dirty="0">
              <a:solidFill>
                <a:schemeClr val="dk1"/>
              </a:solidFill>
              <a:latin typeface="Century Gothic" panose="020B0502020202020204" pitchFamily="34" charset="0"/>
              <a:ea typeface="Calibri"/>
              <a:cs typeface="Calibri"/>
              <a:sym typeface="Calibri"/>
            </a:endParaRPr>
          </a:p>
          <a:p>
            <a:pPr marL="287338" lvl="0" indent="-177800">
              <a:buClr>
                <a:schemeClr val="dk1"/>
              </a:buClr>
              <a:buSzPts val="1200"/>
              <a:buFont typeface="Calibri"/>
              <a:buAutoNum type="arabicPeriod"/>
            </a:pPr>
            <a:r>
              <a:rPr lang="en-US" sz="1200" dirty="0" err="1">
                <a:solidFill>
                  <a:schemeClr val="dk1"/>
                </a:solidFill>
                <a:latin typeface="Century Gothic" panose="020B0502020202020204" pitchFamily="34" charset="0"/>
                <a:ea typeface="Calibri"/>
                <a:cs typeface="Calibri"/>
                <a:sym typeface="Calibri"/>
              </a:rPr>
              <a:t>Bumi</a:t>
            </a:r>
            <a:r>
              <a:rPr lang="en-US" sz="1200" dirty="0">
                <a:solidFill>
                  <a:schemeClr val="dk1"/>
                </a:solidFill>
                <a:latin typeface="Century Gothic" panose="020B0502020202020204" pitchFamily="34" charset="0"/>
                <a:ea typeface="Calibri"/>
                <a:cs typeface="Calibri"/>
                <a:sym typeface="Calibri"/>
              </a:rPr>
              <a:t> dan air dan </a:t>
            </a:r>
            <a:r>
              <a:rPr lang="en-US" sz="1200" dirty="0" err="1">
                <a:solidFill>
                  <a:schemeClr val="dk1"/>
                </a:solidFill>
                <a:latin typeface="Century Gothic" panose="020B0502020202020204" pitchFamily="34" charset="0"/>
                <a:ea typeface="Calibri"/>
                <a:cs typeface="Calibri"/>
                <a:sym typeface="Calibri"/>
              </a:rPr>
              <a:t>kekayaan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alam</a:t>
            </a:r>
            <a:r>
              <a:rPr lang="en-US" sz="1200" dirty="0">
                <a:solidFill>
                  <a:schemeClr val="dk1"/>
                </a:solidFill>
                <a:latin typeface="Century Gothic" panose="020B0502020202020204" pitchFamily="34" charset="0"/>
                <a:ea typeface="Calibri"/>
                <a:cs typeface="Calibri"/>
                <a:sym typeface="Calibri"/>
              </a:rPr>
              <a:t> yang </a:t>
            </a:r>
            <a:r>
              <a:rPr lang="en-US" sz="1200" dirty="0" err="1">
                <a:solidFill>
                  <a:schemeClr val="dk1"/>
                </a:solidFill>
                <a:latin typeface="Century Gothic" panose="020B0502020202020204" pitchFamily="34" charset="0"/>
                <a:ea typeface="Calibri"/>
                <a:cs typeface="Calibri"/>
                <a:sym typeface="Calibri"/>
              </a:rPr>
              <a:t>terkandung</a:t>
            </a:r>
            <a:r>
              <a:rPr lang="en-US" sz="1200" dirty="0">
                <a:solidFill>
                  <a:schemeClr val="dk1"/>
                </a:solidFill>
                <a:latin typeface="Century Gothic" panose="020B0502020202020204" pitchFamily="34" charset="0"/>
                <a:ea typeface="Calibri"/>
                <a:cs typeface="Calibri"/>
                <a:sym typeface="Calibri"/>
              </a:rPr>
              <a:t> di </a:t>
            </a:r>
            <a:r>
              <a:rPr lang="en-US" sz="1200" dirty="0" err="1">
                <a:solidFill>
                  <a:schemeClr val="dk1"/>
                </a:solidFill>
                <a:latin typeface="Century Gothic" panose="020B0502020202020204" pitchFamily="34" charset="0"/>
                <a:ea typeface="Calibri"/>
                <a:cs typeface="Calibri"/>
                <a:sym typeface="Calibri"/>
              </a:rPr>
              <a:t>dalamnya</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dikuasai</a:t>
            </a:r>
            <a:r>
              <a:rPr lang="en-US" sz="1200" dirty="0">
                <a:solidFill>
                  <a:schemeClr val="dk1"/>
                </a:solidFill>
                <a:latin typeface="Century Gothic" panose="020B0502020202020204" pitchFamily="34" charset="0"/>
                <a:ea typeface="Calibri"/>
                <a:cs typeface="Calibri"/>
                <a:sym typeface="Calibri"/>
              </a:rPr>
              <a:t> negara dan </a:t>
            </a:r>
            <a:r>
              <a:rPr lang="en-US" sz="1200" dirty="0" err="1">
                <a:solidFill>
                  <a:schemeClr val="dk1"/>
                </a:solidFill>
                <a:latin typeface="Century Gothic" panose="020B0502020202020204" pitchFamily="34" charset="0"/>
                <a:ea typeface="Calibri"/>
                <a:cs typeface="Calibri"/>
                <a:sym typeface="Calibri"/>
              </a:rPr>
              <a:t>dipergunakan</a:t>
            </a:r>
            <a:r>
              <a:rPr lang="en-US" sz="1200" dirty="0">
                <a:solidFill>
                  <a:schemeClr val="dk1"/>
                </a:solidFill>
                <a:latin typeface="Century Gothic" panose="020B0502020202020204" pitchFamily="34" charset="0"/>
                <a:ea typeface="Calibri"/>
                <a:cs typeface="Calibri"/>
                <a:sym typeface="Calibri"/>
              </a:rPr>
              <a:t> untuk </a:t>
            </a:r>
            <a:r>
              <a:rPr lang="en-US" sz="1200" dirty="0" err="1">
                <a:solidFill>
                  <a:schemeClr val="dk1"/>
                </a:solidFill>
                <a:latin typeface="Century Gothic" panose="020B0502020202020204" pitchFamily="34" charset="0"/>
                <a:ea typeface="Calibri"/>
                <a:cs typeface="Calibri"/>
                <a:sym typeface="Calibri"/>
              </a:rPr>
              <a:t>sebesar-besarnya</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kemakmuran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rakyat</a:t>
            </a:r>
            <a:r>
              <a:rPr lang="en-US" sz="1200" dirty="0">
                <a:solidFill>
                  <a:schemeClr val="dk1"/>
                </a:solidFill>
                <a:latin typeface="Century Gothic" panose="020B0502020202020204" pitchFamily="34" charset="0"/>
                <a:ea typeface="Calibri"/>
                <a:cs typeface="Calibri"/>
                <a:sym typeface="Calibri"/>
              </a:rPr>
              <a:t>.</a:t>
            </a:r>
            <a:endParaRPr lang="en-US" sz="1200" dirty="0">
              <a:latin typeface="Century Gothic" panose="020B0502020202020204" pitchFamily="34" charset="0"/>
            </a:endParaRPr>
          </a:p>
          <a:p>
            <a:pPr marL="287338" lvl="0" indent="-101600">
              <a:buClr>
                <a:schemeClr val="dk1"/>
              </a:buClr>
              <a:buSzPts val="1200"/>
            </a:pPr>
            <a:endParaRPr lang="en-US" sz="1200" dirty="0">
              <a:solidFill>
                <a:schemeClr val="dk1"/>
              </a:solidFill>
              <a:latin typeface="Century Gothic" panose="020B0502020202020204" pitchFamily="34" charset="0"/>
              <a:ea typeface="Calibri"/>
              <a:cs typeface="Calibri"/>
              <a:sym typeface="Calibri"/>
            </a:endParaRPr>
          </a:p>
          <a:p>
            <a:pPr marL="287338" lvl="0" indent="-177800">
              <a:buClr>
                <a:schemeClr val="dk1"/>
              </a:buClr>
              <a:buSzPts val="1200"/>
              <a:buFont typeface="Calibri"/>
              <a:buAutoNum type="arabicPeriod"/>
            </a:pPr>
            <a:r>
              <a:rPr lang="en-US" sz="1200" dirty="0">
                <a:solidFill>
                  <a:schemeClr val="dk1"/>
                </a:solidFill>
                <a:latin typeface="Century Gothic" panose="020B0502020202020204" pitchFamily="34" charset="0"/>
                <a:ea typeface="Calibri"/>
                <a:cs typeface="Calibri"/>
                <a:sym typeface="Calibri"/>
              </a:rPr>
              <a:t>HMN (</a:t>
            </a:r>
            <a:r>
              <a:rPr lang="en-US" sz="1200" dirty="0" err="1">
                <a:solidFill>
                  <a:schemeClr val="dk1"/>
                </a:solidFill>
                <a:latin typeface="Century Gothic" panose="020B0502020202020204" pitchFamily="34" charset="0"/>
                <a:ea typeface="Calibri"/>
                <a:cs typeface="Calibri"/>
                <a:sym typeface="Calibri"/>
              </a:rPr>
              <a:t>Hak</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Menguasai</a:t>
            </a:r>
            <a:r>
              <a:rPr lang="en-US" sz="1200" dirty="0">
                <a:solidFill>
                  <a:schemeClr val="dk1"/>
                </a:solidFill>
                <a:latin typeface="Century Gothic" panose="020B0502020202020204" pitchFamily="34" charset="0"/>
                <a:ea typeface="Calibri"/>
                <a:cs typeface="Calibri"/>
                <a:sym typeface="Calibri"/>
              </a:rPr>
              <a:t> Negara) </a:t>
            </a:r>
            <a:r>
              <a:rPr lang="en-US" sz="1200" dirty="0" err="1">
                <a:solidFill>
                  <a:schemeClr val="dk1"/>
                </a:solidFill>
                <a:latin typeface="Century Gothic" panose="020B0502020202020204" pitchFamily="34" charset="0"/>
                <a:ea typeface="Calibri"/>
                <a:cs typeface="Calibri"/>
                <a:sym typeface="Calibri"/>
              </a:rPr>
              <a:t>digunakan</a:t>
            </a:r>
            <a:r>
              <a:rPr lang="en-US" sz="1200" dirty="0">
                <a:solidFill>
                  <a:schemeClr val="dk1"/>
                </a:solidFill>
                <a:latin typeface="Century Gothic" panose="020B0502020202020204" pitchFamily="34" charset="0"/>
                <a:ea typeface="Calibri"/>
                <a:cs typeface="Calibri"/>
                <a:sym typeface="Calibri"/>
              </a:rPr>
              <a:t>  untuk </a:t>
            </a:r>
            <a:r>
              <a:rPr lang="en-US" sz="1200" dirty="0" err="1">
                <a:solidFill>
                  <a:schemeClr val="dk1"/>
                </a:solidFill>
                <a:latin typeface="Century Gothic" panose="020B0502020202020204" pitchFamily="34" charset="0"/>
                <a:ea typeface="Calibri"/>
                <a:cs typeface="Calibri"/>
                <a:sym typeface="Calibri"/>
              </a:rPr>
              <a:t>tercapainya</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kemakmuran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rakyat</a:t>
            </a:r>
            <a:r>
              <a:rPr lang="en-US" sz="1200" dirty="0">
                <a:solidFill>
                  <a:schemeClr val="dk1"/>
                </a:solidFill>
                <a:latin typeface="Century Gothic" panose="020B0502020202020204" pitchFamily="34" charset="0"/>
                <a:ea typeface="Calibri"/>
                <a:cs typeface="Calibri"/>
                <a:sym typeface="Calibri"/>
              </a:rPr>
              <a:t>.</a:t>
            </a:r>
            <a:endParaRPr lang="en-US" sz="1200" dirty="0">
              <a:latin typeface="Century Gothic" panose="020B0502020202020204" pitchFamily="34" charset="0"/>
            </a:endParaRPr>
          </a:p>
        </p:txBody>
      </p:sp>
      <p:sp>
        <p:nvSpPr>
          <p:cNvPr id="9" name="Rectangle 8">
            <a:extLst>
              <a:ext uri="{FF2B5EF4-FFF2-40B4-BE49-F238E27FC236}">
                <a16:creationId xmlns:a16="http://schemas.microsoft.com/office/drawing/2014/main" id="{F9123820-2B79-4B3A-8D0E-E16BEB1F081C}"/>
              </a:ext>
            </a:extLst>
          </p:cNvPr>
          <p:cNvSpPr/>
          <p:nvPr/>
        </p:nvSpPr>
        <p:spPr>
          <a:xfrm>
            <a:off x="3881148" y="1207095"/>
            <a:ext cx="3877537" cy="3600986"/>
          </a:xfrm>
          <a:prstGeom prst="rect">
            <a:avLst/>
          </a:prstGeom>
        </p:spPr>
        <p:txBody>
          <a:bodyPr wrap="square">
            <a:spAutoFit/>
          </a:bodyPr>
          <a:lstStyle/>
          <a:p>
            <a:pPr marL="117475" lvl="0" algn="ctr">
              <a:buClr>
                <a:schemeClr val="dk1"/>
              </a:buClr>
              <a:buSzPts val="1200"/>
            </a:pPr>
            <a:r>
              <a:rPr lang="en-US" sz="1200" b="1" dirty="0">
                <a:solidFill>
                  <a:schemeClr val="dk1"/>
                </a:solidFill>
                <a:latin typeface="Century Gothic" panose="020B0502020202020204" pitchFamily="34" charset="0"/>
                <a:ea typeface="Calibri"/>
                <a:cs typeface="Calibri"/>
                <a:sym typeface="Calibri"/>
              </a:rPr>
              <a:t>UU No 5 </a:t>
            </a:r>
            <a:r>
              <a:rPr lang="en-US" sz="1200" b="1" dirty="0" err="1">
                <a:solidFill>
                  <a:schemeClr val="dk1"/>
                </a:solidFill>
                <a:latin typeface="Century Gothic" panose="020B0502020202020204" pitchFamily="34" charset="0"/>
                <a:ea typeface="Calibri"/>
                <a:cs typeface="Calibri"/>
                <a:sym typeface="Calibri"/>
              </a:rPr>
              <a:t>Tahun</a:t>
            </a:r>
            <a:r>
              <a:rPr lang="en-US" sz="1200" b="1" dirty="0">
                <a:solidFill>
                  <a:schemeClr val="dk1"/>
                </a:solidFill>
                <a:latin typeface="Century Gothic" panose="020B0502020202020204" pitchFamily="34" charset="0"/>
                <a:ea typeface="Calibri"/>
                <a:cs typeface="Calibri"/>
                <a:sym typeface="Calibri"/>
              </a:rPr>
              <a:t> 1960</a:t>
            </a:r>
            <a:endParaRPr lang="en-US" sz="1200" dirty="0">
              <a:latin typeface="Century Gothic" panose="020B0502020202020204" pitchFamily="34" charset="0"/>
            </a:endParaRPr>
          </a:p>
          <a:p>
            <a:pPr marL="288925" lvl="0" indent="-95250">
              <a:buClr>
                <a:schemeClr val="dk1"/>
              </a:buClr>
              <a:buSzPts val="1200"/>
            </a:pPr>
            <a:endParaRPr lang="en-US" sz="1200" b="1" dirty="0">
              <a:solidFill>
                <a:schemeClr val="dk1"/>
              </a:solidFill>
              <a:latin typeface="Century Gothic" panose="020B0502020202020204" pitchFamily="34" charset="0"/>
              <a:ea typeface="Calibri"/>
              <a:cs typeface="Calibri"/>
              <a:sym typeface="Calibri"/>
            </a:endParaRPr>
          </a:p>
          <a:p>
            <a:pPr lvl="0" indent="4763" algn="just"/>
            <a:r>
              <a:rPr lang="en-US" sz="1200" dirty="0" err="1">
                <a:solidFill>
                  <a:schemeClr val="dk1"/>
                </a:solidFill>
                <a:latin typeface="Century Gothic" panose="020B0502020202020204" pitchFamily="34" charset="0"/>
                <a:ea typeface="Calibri"/>
                <a:cs typeface="Calibri"/>
                <a:sym typeface="Calibri"/>
              </a:rPr>
              <a:t>Latar</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Belakang</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hukum</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agraria</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tersusun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berdasarkan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sendi-sendi</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dari</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pemerintahan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jajahan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hingga</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bertentangan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dengan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kepentingan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rakyat</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mengatasi</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dualisme</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hukum</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adat</a:t>
            </a:r>
            <a:r>
              <a:rPr lang="en-US" sz="1200" dirty="0">
                <a:solidFill>
                  <a:schemeClr val="dk1"/>
                </a:solidFill>
                <a:latin typeface="Century Gothic" panose="020B0502020202020204" pitchFamily="34" charset="0"/>
                <a:ea typeface="Calibri"/>
                <a:cs typeface="Calibri"/>
                <a:sym typeface="Calibri"/>
              </a:rPr>
              <a:t> dan </a:t>
            </a:r>
            <a:r>
              <a:rPr lang="en-US" sz="1200" dirty="0" err="1">
                <a:solidFill>
                  <a:schemeClr val="dk1"/>
                </a:solidFill>
                <a:latin typeface="Century Gothic" panose="020B0502020202020204" pitchFamily="34" charset="0"/>
                <a:ea typeface="Calibri"/>
                <a:cs typeface="Calibri"/>
                <a:sym typeface="Calibri"/>
              </a:rPr>
              <a:t>hukum</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barat</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tidak</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menjamin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kepastian</a:t>
            </a:r>
            <a:r>
              <a:rPr lang="en-US" sz="1200" dirty="0">
                <a:solidFill>
                  <a:schemeClr val="dk1"/>
                </a:solidFill>
                <a:latin typeface="Century Gothic" panose="020B0502020202020204" pitchFamily="34" charset="0"/>
                <a:ea typeface="Calibri"/>
                <a:cs typeface="Calibri"/>
                <a:sym typeface="Calibri"/>
              </a:rPr>
              <a:t> </a:t>
            </a:r>
            <a:r>
              <a:rPr lang="en-US" sz="1200" dirty="0" err="1">
                <a:solidFill>
                  <a:schemeClr val="dk1"/>
                </a:solidFill>
                <a:latin typeface="Century Gothic" panose="020B0502020202020204" pitchFamily="34" charset="0"/>
                <a:ea typeface="Calibri"/>
                <a:cs typeface="Calibri"/>
                <a:sym typeface="Calibri"/>
              </a:rPr>
              <a:t>hukum</a:t>
            </a:r>
            <a:r>
              <a:rPr lang="en-US" sz="1200" dirty="0">
                <a:solidFill>
                  <a:schemeClr val="dk1"/>
                </a:solidFill>
                <a:latin typeface="Century Gothic" panose="020B0502020202020204" pitchFamily="34" charset="0"/>
                <a:ea typeface="Calibri"/>
                <a:cs typeface="Calibri"/>
                <a:sym typeface="Calibri"/>
              </a:rPr>
              <a:t>.</a:t>
            </a:r>
            <a:endParaRPr lang="en-US" sz="1200" dirty="0">
              <a:latin typeface="Century Gothic" panose="020B0502020202020204" pitchFamily="34" charset="0"/>
            </a:endParaRPr>
          </a:p>
          <a:p>
            <a:pPr lvl="0" indent="4763"/>
            <a:endParaRPr lang="en-US" sz="1200" dirty="0">
              <a:solidFill>
                <a:schemeClr val="dk1"/>
              </a:solidFill>
              <a:latin typeface="Century Gothic" panose="020B0502020202020204" pitchFamily="34" charset="0"/>
              <a:ea typeface="Calibri"/>
              <a:cs typeface="Calibri"/>
              <a:sym typeface="Calibri"/>
            </a:endParaRPr>
          </a:p>
          <a:p>
            <a:pPr lvl="0" indent="4763"/>
            <a:r>
              <a:rPr lang="en-US" sz="1200" b="1" dirty="0" err="1">
                <a:solidFill>
                  <a:schemeClr val="dk1"/>
                </a:solidFill>
                <a:latin typeface="Century Gothic" panose="020B0502020202020204" pitchFamily="34" charset="0"/>
                <a:ea typeface="Calibri"/>
                <a:cs typeface="Calibri"/>
                <a:sym typeface="Calibri"/>
              </a:rPr>
              <a:t>Prinsip</a:t>
            </a:r>
            <a:r>
              <a:rPr lang="en-US" sz="1200" b="1" dirty="0">
                <a:solidFill>
                  <a:schemeClr val="dk1"/>
                </a:solidFill>
                <a:latin typeface="Century Gothic" panose="020B0502020202020204" pitchFamily="34" charset="0"/>
                <a:ea typeface="Calibri"/>
                <a:cs typeface="Calibri"/>
                <a:sym typeface="Calibri"/>
              </a:rPr>
              <a:t> UUPA</a:t>
            </a:r>
            <a:endParaRPr lang="en-US" sz="1200" dirty="0">
              <a:solidFill>
                <a:schemeClr val="dk1"/>
              </a:solidFill>
              <a:latin typeface="Century Gothic" panose="020B0502020202020204" pitchFamily="34" charset="0"/>
              <a:ea typeface="Calibri"/>
              <a:cs typeface="Calibri"/>
              <a:sym typeface="Calibri"/>
            </a:endParaRPr>
          </a:p>
          <a:p>
            <a:pPr lvl="0" indent="4763" algn="just"/>
            <a:r>
              <a:rPr lang="en-US" sz="1200" dirty="0" err="1">
                <a:solidFill>
                  <a:srgbClr val="000000"/>
                </a:solidFill>
                <a:latin typeface="Century Gothic" panose="020B0502020202020204" pitchFamily="34" charset="0"/>
                <a:ea typeface="Calibri"/>
                <a:cs typeface="Calibri"/>
                <a:sym typeface="Calibri"/>
              </a:rPr>
              <a:t>Kenasionalan</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1), HMN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2), </a:t>
            </a:r>
            <a:r>
              <a:rPr lang="en-US" sz="1200" dirty="0" err="1">
                <a:solidFill>
                  <a:srgbClr val="000000"/>
                </a:solidFill>
                <a:latin typeface="Century Gothic" panose="020B0502020202020204" pitchFamily="34" charset="0"/>
                <a:ea typeface="Calibri"/>
                <a:cs typeface="Calibri"/>
                <a:sym typeface="Calibri"/>
              </a:rPr>
              <a:t>Pengakuan</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hak</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ulayat</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3 &amp; 5), </a:t>
            </a:r>
            <a:r>
              <a:rPr lang="en-US" sz="1200" dirty="0" err="1">
                <a:solidFill>
                  <a:srgbClr val="000000"/>
                </a:solidFill>
                <a:latin typeface="Century Gothic" panose="020B0502020202020204" pitchFamily="34" charset="0"/>
                <a:ea typeface="Calibri"/>
                <a:cs typeface="Calibri"/>
                <a:sym typeface="Calibri"/>
              </a:rPr>
              <a:t>Fungsi</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sosial</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6), </a:t>
            </a:r>
            <a:r>
              <a:rPr lang="en-US" sz="1200" dirty="0" err="1">
                <a:solidFill>
                  <a:srgbClr val="000000"/>
                </a:solidFill>
                <a:latin typeface="Century Gothic" panose="020B0502020202020204" pitchFamily="34" charset="0"/>
                <a:ea typeface="Calibri"/>
                <a:cs typeface="Calibri"/>
                <a:sym typeface="Calibri"/>
              </a:rPr>
              <a:t>Kebangsaan</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9, 16 (1) b, 21 (1), 26 (2)), </a:t>
            </a:r>
            <a:r>
              <a:rPr lang="en-US" sz="1200" dirty="0" err="1">
                <a:solidFill>
                  <a:srgbClr val="000000"/>
                </a:solidFill>
                <a:latin typeface="Century Gothic" panose="020B0502020202020204" pitchFamily="34" charset="0"/>
                <a:ea typeface="Calibri"/>
                <a:cs typeface="Calibri"/>
                <a:sym typeface="Calibri"/>
              </a:rPr>
              <a:t>Persamaan</a:t>
            </a:r>
            <a:r>
              <a:rPr lang="en-US" sz="1200" dirty="0">
                <a:solidFill>
                  <a:srgbClr val="000000"/>
                </a:solidFill>
                <a:latin typeface="Century Gothic" panose="020B0502020202020204" pitchFamily="34" charset="0"/>
                <a:ea typeface="Calibri"/>
                <a:cs typeface="Calibri"/>
                <a:sym typeface="Calibri"/>
              </a:rPr>
              <a:t> gender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9 (2)), </a:t>
            </a:r>
            <a:r>
              <a:rPr lang="en-US" sz="1200" dirty="0" err="1">
                <a:solidFill>
                  <a:srgbClr val="000000"/>
                </a:solidFill>
                <a:latin typeface="Century Gothic" panose="020B0502020202020204" pitchFamily="34" charset="0"/>
                <a:ea typeface="Calibri"/>
                <a:cs typeface="Calibri"/>
                <a:sym typeface="Calibri"/>
              </a:rPr>
              <a:t>Landreform</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7, 10, 17), dan </a:t>
            </a:r>
            <a:r>
              <a:rPr lang="en-US" sz="1200" dirty="0" err="1">
                <a:solidFill>
                  <a:srgbClr val="000000"/>
                </a:solidFill>
                <a:latin typeface="Century Gothic" panose="020B0502020202020204" pitchFamily="34" charset="0"/>
                <a:ea typeface="Calibri"/>
                <a:cs typeface="Calibri"/>
                <a:sym typeface="Calibri"/>
              </a:rPr>
              <a:t>Perencanaan</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Agraria</a:t>
            </a:r>
            <a:r>
              <a:rPr lang="en-US" sz="1200" dirty="0">
                <a:solidFill>
                  <a:srgbClr val="000000"/>
                </a:solidFill>
                <a:latin typeface="Century Gothic" panose="020B0502020202020204" pitchFamily="34" charset="0"/>
                <a:ea typeface="Calibri"/>
                <a:cs typeface="Calibri"/>
                <a:sym typeface="Calibri"/>
              </a:rPr>
              <a:t> (</a:t>
            </a:r>
            <a:r>
              <a:rPr lang="en-US" sz="1200" dirty="0" err="1">
                <a:solidFill>
                  <a:srgbClr val="000000"/>
                </a:solidFill>
                <a:latin typeface="Century Gothic" panose="020B0502020202020204" pitchFamily="34" charset="0"/>
                <a:ea typeface="Calibri"/>
                <a:cs typeface="Calibri"/>
                <a:sym typeface="Calibri"/>
              </a:rPr>
              <a:t>Pasal</a:t>
            </a:r>
            <a:r>
              <a:rPr lang="en-US" sz="1200" dirty="0">
                <a:solidFill>
                  <a:srgbClr val="000000"/>
                </a:solidFill>
                <a:latin typeface="Century Gothic" panose="020B0502020202020204" pitchFamily="34" charset="0"/>
                <a:ea typeface="Calibri"/>
                <a:cs typeface="Calibri"/>
                <a:sym typeface="Calibri"/>
              </a:rPr>
              <a:t> 14)</a:t>
            </a:r>
          </a:p>
          <a:p>
            <a:pPr lvl="0" indent="4763" algn="just"/>
            <a:endParaRPr lang="en-US" sz="1200" dirty="0">
              <a:solidFill>
                <a:srgbClr val="000000"/>
              </a:solidFill>
              <a:latin typeface="Century Gothic" panose="020B0502020202020204" pitchFamily="34" charset="0"/>
              <a:ea typeface="Calibri"/>
              <a:cs typeface="Calibri"/>
              <a:sym typeface="Calibri"/>
            </a:endParaRPr>
          </a:p>
          <a:p>
            <a:pPr lvl="0" algn="ctr">
              <a:buClr>
                <a:schemeClr val="dk1"/>
              </a:buClr>
              <a:buSzPts val="1200"/>
            </a:pPr>
            <a:r>
              <a:rPr lang="en-US" sz="1200" b="1" dirty="0">
                <a:solidFill>
                  <a:schemeClr val="dk1"/>
                </a:solidFill>
                <a:latin typeface="Century Gothic" panose="020B0502020202020204" pitchFamily="34" charset="0"/>
                <a:ea typeface="Calibri"/>
                <a:cs typeface="Calibri"/>
                <a:sym typeface="Calibri"/>
              </a:rPr>
              <a:t>UU No 11 </a:t>
            </a:r>
            <a:r>
              <a:rPr lang="en-US" sz="1200" b="1" dirty="0" err="1">
                <a:solidFill>
                  <a:schemeClr val="dk1"/>
                </a:solidFill>
                <a:latin typeface="Century Gothic" panose="020B0502020202020204" pitchFamily="34" charset="0"/>
                <a:ea typeface="Calibri"/>
                <a:cs typeface="Calibri"/>
                <a:sym typeface="Calibri"/>
              </a:rPr>
              <a:t>Tahun</a:t>
            </a:r>
            <a:r>
              <a:rPr lang="en-US" sz="1200" b="1" dirty="0">
                <a:solidFill>
                  <a:schemeClr val="dk1"/>
                </a:solidFill>
                <a:latin typeface="Century Gothic" panose="020B0502020202020204" pitchFamily="34" charset="0"/>
                <a:ea typeface="Calibri"/>
                <a:cs typeface="Calibri"/>
                <a:sym typeface="Calibri"/>
              </a:rPr>
              <a:t> 2020 </a:t>
            </a:r>
            <a:r>
              <a:rPr lang="en-US" sz="1200" b="1" dirty="0" err="1">
                <a:solidFill>
                  <a:schemeClr val="dk1"/>
                </a:solidFill>
                <a:latin typeface="Century Gothic" panose="020B0502020202020204" pitchFamily="34" charset="0"/>
                <a:ea typeface="Calibri"/>
                <a:cs typeface="Calibri"/>
                <a:sym typeface="Calibri"/>
              </a:rPr>
              <a:t>tentang</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Cipta</a:t>
            </a:r>
            <a:r>
              <a:rPr lang="en-US" sz="1200" b="1" dirty="0">
                <a:solidFill>
                  <a:schemeClr val="dk1"/>
                </a:solidFill>
                <a:latin typeface="Century Gothic" panose="020B0502020202020204" pitchFamily="34" charset="0"/>
                <a:ea typeface="Calibri"/>
                <a:cs typeface="Calibri"/>
                <a:sym typeface="Calibri"/>
              </a:rPr>
              <a:t> </a:t>
            </a:r>
            <a:r>
              <a:rPr lang="en-US" sz="1200" b="1" dirty="0" err="1">
                <a:solidFill>
                  <a:schemeClr val="dk1"/>
                </a:solidFill>
                <a:latin typeface="Century Gothic" panose="020B0502020202020204" pitchFamily="34" charset="0"/>
                <a:ea typeface="Calibri"/>
                <a:cs typeface="Calibri"/>
                <a:sym typeface="Calibri"/>
              </a:rPr>
              <a:t>Kerja</a:t>
            </a:r>
            <a:endParaRPr lang="en-US" sz="1200" b="1" dirty="0">
              <a:solidFill>
                <a:schemeClr val="dk1"/>
              </a:solidFill>
              <a:latin typeface="Century Gothic" panose="020B0502020202020204" pitchFamily="34" charset="0"/>
              <a:ea typeface="Calibri"/>
              <a:cs typeface="Calibri"/>
              <a:sym typeface="Calibri"/>
            </a:endParaRPr>
          </a:p>
          <a:p>
            <a:pPr marL="166688" lvl="0" algn="just"/>
            <a:endParaRPr lang="en-US" sz="1200" dirty="0">
              <a:solidFill>
                <a:srgbClr val="000000"/>
              </a:solidFill>
              <a:latin typeface="Century Gothic" panose="020B0502020202020204" pitchFamily="34" charset="0"/>
              <a:ea typeface="Calibri"/>
              <a:cs typeface="Calibri"/>
              <a:sym typeface="Calibri"/>
            </a:endParaRPr>
          </a:p>
        </p:txBody>
      </p:sp>
      <p:sp>
        <p:nvSpPr>
          <p:cNvPr id="10" name="Rectangle 9">
            <a:extLst>
              <a:ext uri="{FF2B5EF4-FFF2-40B4-BE49-F238E27FC236}">
                <a16:creationId xmlns:a16="http://schemas.microsoft.com/office/drawing/2014/main" id="{674E3AB4-A41B-48A1-ACE0-9C54EC636A79}"/>
              </a:ext>
            </a:extLst>
          </p:cNvPr>
          <p:cNvSpPr/>
          <p:nvPr/>
        </p:nvSpPr>
        <p:spPr>
          <a:xfrm>
            <a:off x="7791561" y="1051980"/>
            <a:ext cx="4396049" cy="2877711"/>
          </a:xfrm>
          <a:prstGeom prst="rect">
            <a:avLst/>
          </a:prstGeom>
        </p:spPr>
        <p:txBody>
          <a:bodyPr wrap="square">
            <a:spAutoFit/>
          </a:bodyPr>
          <a:lstStyle/>
          <a:p>
            <a:pPr marL="268288" lvl="0" indent="-14288">
              <a:buClr>
                <a:schemeClr val="dk1"/>
              </a:buClr>
              <a:buSzPts val="1200"/>
            </a:pPr>
            <a:endParaRPr lang="en-US" sz="1100" b="1" dirty="0">
              <a:solidFill>
                <a:schemeClr val="dk1"/>
              </a:solidFill>
              <a:latin typeface="Century Gothic" panose="020B0502020202020204" pitchFamily="34" charset="0"/>
              <a:ea typeface="Calibri"/>
              <a:cs typeface="Calibri"/>
              <a:sym typeface="Calibri"/>
            </a:endParaRPr>
          </a:p>
          <a:p>
            <a:pPr marL="177800" lvl="0" algn="ctr">
              <a:buClr>
                <a:schemeClr val="dk1"/>
              </a:buClr>
              <a:buSzPts val="1200"/>
            </a:pPr>
            <a:r>
              <a:rPr lang="en-US" sz="1100" b="1" dirty="0">
                <a:solidFill>
                  <a:schemeClr val="dk1"/>
                </a:solidFill>
                <a:latin typeface="Century Gothic" panose="020B0502020202020204" pitchFamily="34" charset="0"/>
                <a:ea typeface="Calibri"/>
                <a:cs typeface="Calibri"/>
                <a:sym typeface="Calibri"/>
              </a:rPr>
              <a:t>TAP MPR IX/MPR/2001 </a:t>
            </a:r>
            <a:r>
              <a:rPr lang="en-US" sz="1100" b="1" dirty="0" err="1">
                <a:solidFill>
                  <a:schemeClr val="dk1"/>
                </a:solidFill>
                <a:latin typeface="Century Gothic" panose="020B0502020202020204" pitchFamily="34" charset="0"/>
                <a:ea typeface="Calibri"/>
                <a:cs typeface="Calibri"/>
                <a:sym typeface="Calibri"/>
              </a:rPr>
              <a:t>tentang</a:t>
            </a:r>
            <a:r>
              <a:rPr lang="en-US" sz="1100" b="1" dirty="0">
                <a:solidFill>
                  <a:schemeClr val="dk1"/>
                </a:solidFill>
                <a:latin typeface="Century Gothic" panose="020B0502020202020204" pitchFamily="34" charset="0"/>
                <a:ea typeface="Calibri"/>
                <a:cs typeface="Calibri"/>
                <a:sym typeface="Calibri"/>
              </a:rPr>
              <a:t> </a:t>
            </a:r>
            <a:r>
              <a:rPr lang="en-US" sz="1100" b="1" dirty="0" err="1">
                <a:solidFill>
                  <a:schemeClr val="dk1"/>
                </a:solidFill>
                <a:latin typeface="Century Gothic" panose="020B0502020202020204" pitchFamily="34" charset="0"/>
                <a:ea typeface="Calibri"/>
                <a:cs typeface="Calibri"/>
                <a:sym typeface="Calibri"/>
              </a:rPr>
              <a:t>Pembaruan</a:t>
            </a:r>
            <a:r>
              <a:rPr lang="en-US" sz="1100" b="1" dirty="0">
                <a:solidFill>
                  <a:schemeClr val="dk1"/>
                </a:solidFill>
                <a:latin typeface="Century Gothic" panose="020B0502020202020204" pitchFamily="34" charset="0"/>
                <a:ea typeface="Calibri"/>
                <a:cs typeface="Calibri"/>
                <a:sym typeface="Calibri"/>
              </a:rPr>
              <a:t> </a:t>
            </a:r>
            <a:r>
              <a:rPr lang="en-US" sz="1100" b="1" dirty="0" err="1">
                <a:solidFill>
                  <a:schemeClr val="dk1"/>
                </a:solidFill>
                <a:latin typeface="Century Gothic" panose="020B0502020202020204" pitchFamily="34" charset="0"/>
                <a:ea typeface="Calibri"/>
                <a:cs typeface="Calibri"/>
                <a:sym typeface="Calibri"/>
              </a:rPr>
              <a:t>Agraria</a:t>
            </a:r>
            <a:r>
              <a:rPr lang="en-US" sz="1100" b="1" dirty="0">
                <a:solidFill>
                  <a:schemeClr val="dk1"/>
                </a:solidFill>
                <a:latin typeface="Century Gothic" panose="020B0502020202020204" pitchFamily="34" charset="0"/>
                <a:ea typeface="Calibri"/>
                <a:cs typeface="Calibri"/>
                <a:sym typeface="Calibri"/>
              </a:rPr>
              <a:t> Dan </a:t>
            </a:r>
            <a:r>
              <a:rPr lang="en-US" sz="1100" b="1" dirty="0" err="1">
                <a:solidFill>
                  <a:schemeClr val="dk1"/>
                </a:solidFill>
                <a:latin typeface="Century Gothic" panose="020B0502020202020204" pitchFamily="34" charset="0"/>
                <a:ea typeface="Calibri"/>
                <a:cs typeface="Calibri"/>
                <a:sym typeface="Calibri"/>
              </a:rPr>
              <a:t>Pengelolaan</a:t>
            </a:r>
            <a:r>
              <a:rPr lang="en-US" sz="1100" b="1" dirty="0">
                <a:solidFill>
                  <a:schemeClr val="dk1"/>
                </a:solidFill>
                <a:latin typeface="Century Gothic" panose="020B0502020202020204" pitchFamily="34" charset="0"/>
                <a:ea typeface="Calibri"/>
                <a:cs typeface="Calibri"/>
                <a:sym typeface="Calibri"/>
              </a:rPr>
              <a:t> </a:t>
            </a:r>
            <a:r>
              <a:rPr lang="en-US" sz="1100" b="1" dirty="0" err="1">
                <a:solidFill>
                  <a:schemeClr val="dk1"/>
                </a:solidFill>
                <a:latin typeface="Century Gothic" panose="020B0502020202020204" pitchFamily="34" charset="0"/>
                <a:ea typeface="Calibri"/>
                <a:cs typeface="Calibri"/>
                <a:sym typeface="Calibri"/>
              </a:rPr>
              <a:t>Sumber</a:t>
            </a:r>
            <a:r>
              <a:rPr lang="en-US" sz="1100" b="1" dirty="0">
                <a:solidFill>
                  <a:schemeClr val="dk1"/>
                </a:solidFill>
                <a:latin typeface="Century Gothic" panose="020B0502020202020204" pitchFamily="34" charset="0"/>
                <a:ea typeface="Calibri"/>
                <a:cs typeface="Calibri"/>
                <a:sym typeface="Calibri"/>
              </a:rPr>
              <a:t> </a:t>
            </a:r>
            <a:r>
              <a:rPr lang="en-US" sz="1100" b="1" dirty="0" err="1">
                <a:solidFill>
                  <a:schemeClr val="dk1"/>
                </a:solidFill>
                <a:latin typeface="Century Gothic" panose="020B0502020202020204" pitchFamily="34" charset="0"/>
                <a:ea typeface="Calibri"/>
                <a:cs typeface="Calibri"/>
                <a:sym typeface="Calibri"/>
              </a:rPr>
              <a:t>Daya</a:t>
            </a:r>
            <a:r>
              <a:rPr lang="en-US" sz="1100" b="1" dirty="0">
                <a:solidFill>
                  <a:schemeClr val="dk1"/>
                </a:solidFill>
                <a:latin typeface="Century Gothic" panose="020B0502020202020204" pitchFamily="34" charset="0"/>
                <a:ea typeface="Calibri"/>
                <a:cs typeface="Calibri"/>
                <a:sym typeface="Calibri"/>
              </a:rPr>
              <a:t> </a:t>
            </a:r>
            <a:r>
              <a:rPr lang="en-US" sz="1100" b="1" dirty="0" err="1">
                <a:solidFill>
                  <a:schemeClr val="dk1"/>
                </a:solidFill>
                <a:latin typeface="Century Gothic" panose="020B0502020202020204" pitchFamily="34" charset="0"/>
                <a:ea typeface="Calibri"/>
                <a:cs typeface="Calibri"/>
                <a:sym typeface="Calibri"/>
              </a:rPr>
              <a:t>Alam</a:t>
            </a:r>
            <a:endParaRPr lang="en-US" sz="1100" b="1" dirty="0">
              <a:solidFill>
                <a:schemeClr val="dk1"/>
              </a:solidFill>
              <a:latin typeface="Century Gothic" panose="020B0502020202020204" pitchFamily="34" charset="0"/>
              <a:ea typeface="Calibri"/>
              <a:cs typeface="Calibri"/>
              <a:sym typeface="Calibri"/>
            </a:endParaRPr>
          </a:p>
          <a:p>
            <a:pPr marL="268288" lvl="0" indent="-14288">
              <a:buClr>
                <a:schemeClr val="dk1"/>
              </a:buClr>
              <a:buSzPts val="1200"/>
            </a:pPr>
            <a:endParaRPr lang="en-US" sz="1100" dirty="0">
              <a:solidFill>
                <a:schemeClr val="dk1"/>
              </a:solidFill>
              <a:latin typeface="Century Gothic" panose="020B0502020202020204" pitchFamily="34" charset="0"/>
              <a:ea typeface="Calibri"/>
              <a:cs typeface="Calibri"/>
              <a:sym typeface="Calibri"/>
            </a:endParaRPr>
          </a:p>
          <a:p>
            <a:pPr marL="268288" lvl="0" indent="3175" algn="just"/>
            <a:r>
              <a:rPr lang="en-US" sz="1100" dirty="0" err="1">
                <a:solidFill>
                  <a:schemeClr val="dk1"/>
                </a:solidFill>
                <a:latin typeface="Century Gothic" panose="020B0502020202020204" pitchFamily="34" charset="0"/>
                <a:ea typeface="Calibri"/>
                <a:cs typeface="Calibri"/>
                <a:sym typeface="Calibri"/>
              </a:rPr>
              <a:t>Latar</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belakang</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pengelolaan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sumber</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daya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agraria</a:t>
            </a:r>
            <a:r>
              <a:rPr lang="en-US" sz="1100" dirty="0">
                <a:solidFill>
                  <a:schemeClr val="dk1"/>
                </a:solidFill>
                <a:latin typeface="Century Gothic" panose="020B0502020202020204" pitchFamily="34" charset="0"/>
                <a:ea typeface="Calibri"/>
                <a:cs typeface="Calibri"/>
                <a:sym typeface="Calibri"/>
              </a:rPr>
              <a:t>/</a:t>
            </a:r>
            <a:r>
              <a:rPr lang="en-US" sz="1100" dirty="0" err="1">
                <a:solidFill>
                  <a:schemeClr val="dk1"/>
                </a:solidFill>
                <a:latin typeface="Century Gothic" panose="020B0502020202020204" pitchFamily="34" charset="0"/>
                <a:ea typeface="Calibri"/>
                <a:cs typeface="Calibri"/>
                <a:sym typeface="Calibri"/>
              </a:rPr>
              <a:t>sumber</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daya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alam</a:t>
            </a:r>
            <a:r>
              <a:rPr lang="en-US" sz="1100" dirty="0">
                <a:solidFill>
                  <a:schemeClr val="dk1"/>
                </a:solidFill>
                <a:latin typeface="Century Gothic" panose="020B0502020202020204" pitchFamily="34" charset="0"/>
                <a:ea typeface="Calibri"/>
                <a:cs typeface="Calibri"/>
                <a:sym typeface="Calibri"/>
              </a:rPr>
              <a:t> yang </a:t>
            </a:r>
            <a:r>
              <a:rPr lang="en-US" sz="1100" dirty="0" err="1">
                <a:solidFill>
                  <a:schemeClr val="dk1"/>
                </a:solidFill>
                <a:latin typeface="Century Gothic" panose="020B0502020202020204" pitchFamily="34" charset="0"/>
                <a:ea typeface="Calibri"/>
                <a:cs typeface="Calibri"/>
                <a:sym typeface="Calibri"/>
              </a:rPr>
              <a:t>berlangsung</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selama</a:t>
            </a:r>
            <a:r>
              <a:rPr lang="en-US" sz="1100" dirty="0">
                <a:solidFill>
                  <a:schemeClr val="dk1"/>
                </a:solidFill>
                <a:latin typeface="Century Gothic" panose="020B0502020202020204" pitchFamily="34" charset="0"/>
                <a:ea typeface="Calibri"/>
                <a:cs typeface="Calibri"/>
                <a:sym typeface="Calibri"/>
              </a:rPr>
              <a:t> ini </a:t>
            </a:r>
            <a:r>
              <a:rPr lang="en-US" sz="1100" dirty="0" err="1">
                <a:solidFill>
                  <a:schemeClr val="dk1"/>
                </a:solidFill>
                <a:latin typeface="Century Gothic" panose="020B0502020202020204" pitchFamily="34" charset="0"/>
                <a:ea typeface="Calibri"/>
                <a:cs typeface="Calibri"/>
                <a:sym typeface="Calibri"/>
              </a:rPr>
              <a:t>telah</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menimbulkan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penurunan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kualitas</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lingkungan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ketimpangan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struktur</a:t>
            </a:r>
            <a:r>
              <a:rPr lang="en-US" sz="1100" dirty="0">
                <a:solidFill>
                  <a:schemeClr val="dk1"/>
                </a:solidFill>
                <a:latin typeface="Century Gothic" panose="020B0502020202020204" pitchFamily="34" charset="0"/>
                <a:ea typeface="Calibri"/>
                <a:cs typeface="Calibri"/>
                <a:sym typeface="Calibri"/>
              </a:rPr>
              <a:t> P4T </a:t>
            </a:r>
            <a:r>
              <a:rPr lang="en-US" sz="1100" dirty="0" err="1">
                <a:solidFill>
                  <a:schemeClr val="dk1"/>
                </a:solidFill>
                <a:latin typeface="Century Gothic" panose="020B0502020202020204" pitchFamily="34" charset="0"/>
                <a:ea typeface="Calibri"/>
                <a:cs typeface="Calibri"/>
                <a:sym typeface="Calibri"/>
              </a:rPr>
              <a:t>serta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menimbulkan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berbagai</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konflik</a:t>
            </a:r>
            <a:r>
              <a:rPr lang="en-US" sz="1100" dirty="0">
                <a:solidFill>
                  <a:schemeClr val="dk1"/>
                </a:solidFill>
                <a:latin typeface="Century Gothic" panose="020B0502020202020204" pitchFamily="34" charset="0"/>
                <a:ea typeface="Calibri"/>
                <a:cs typeface="Calibri"/>
                <a:sym typeface="Calibri"/>
              </a:rPr>
              <a:t>.</a:t>
            </a:r>
          </a:p>
          <a:p>
            <a:pPr marL="268288" lvl="0" indent="3175" algn="just">
              <a:spcBef>
                <a:spcPts val="600"/>
              </a:spcBef>
            </a:pPr>
            <a:r>
              <a:rPr lang="en-US" sz="1100" dirty="0" err="1">
                <a:solidFill>
                  <a:schemeClr val="dk1"/>
                </a:solidFill>
                <a:latin typeface="Century Gothic" panose="020B0502020202020204" pitchFamily="34" charset="0"/>
                <a:ea typeface="Calibri"/>
                <a:cs typeface="Calibri"/>
                <a:sym typeface="Calibri"/>
              </a:rPr>
              <a:t>Pembaruan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agraria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adalah</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mencakup</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suatu</a:t>
            </a:r>
            <a:r>
              <a:rPr lang="en-US" sz="1100" dirty="0">
                <a:solidFill>
                  <a:schemeClr val="dk1"/>
                </a:solidFill>
                <a:latin typeface="Century Gothic" panose="020B0502020202020204" pitchFamily="34" charset="0"/>
                <a:ea typeface="Calibri"/>
                <a:cs typeface="Calibri"/>
                <a:sym typeface="Calibri"/>
              </a:rPr>
              <a:t> proses yang </a:t>
            </a:r>
            <a:r>
              <a:rPr lang="en-US" sz="1100" dirty="0" err="1">
                <a:solidFill>
                  <a:schemeClr val="dk1"/>
                </a:solidFill>
                <a:latin typeface="Century Gothic" panose="020B0502020202020204" pitchFamily="34" charset="0"/>
                <a:ea typeface="Calibri"/>
                <a:cs typeface="Calibri"/>
                <a:sym typeface="Calibri"/>
              </a:rPr>
              <a:t>berkesinambungan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berkenaan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dengan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penataan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kembali</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penguasaan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pemilikan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penggunaan</a:t>
            </a:r>
            <a:r>
              <a:rPr lang="en-US" sz="1100" dirty="0">
                <a:solidFill>
                  <a:schemeClr val="dk1"/>
                </a:solidFill>
                <a:latin typeface="Century Gothic" panose="020B0502020202020204" pitchFamily="34" charset="0"/>
                <a:ea typeface="Calibri"/>
                <a:cs typeface="Calibri"/>
                <a:sym typeface="Calibri"/>
              </a:rPr>
              <a:t> dan </a:t>
            </a:r>
            <a:r>
              <a:rPr lang="en-US" sz="1100" dirty="0" err="1">
                <a:solidFill>
                  <a:schemeClr val="dk1"/>
                </a:solidFill>
                <a:latin typeface="Century Gothic" panose="020B0502020202020204" pitchFamily="34" charset="0"/>
                <a:ea typeface="Calibri"/>
                <a:cs typeface="Calibri"/>
                <a:sym typeface="Calibri"/>
              </a:rPr>
              <a:t>pemanfaatan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sumber</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daya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agraria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dilaksanakan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dalam</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rangka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tercapainya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kepastian</a:t>
            </a:r>
            <a:r>
              <a:rPr lang="en-US" sz="1100" dirty="0">
                <a:solidFill>
                  <a:schemeClr val="dk1"/>
                </a:solidFill>
                <a:latin typeface="Century Gothic" panose="020B0502020202020204" pitchFamily="34" charset="0"/>
                <a:ea typeface="Calibri"/>
                <a:cs typeface="Calibri"/>
                <a:sym typeface="Calibri"/>
              </a:rPr>
              <a:t> dan </a:t>
            </a:r>
            <a:r>
              <a:rPr lang="en-US" sz="1100" dirty="0" err="1">
                <a:solidFill>
                  <a:schemeClr val="dk1"/>
                </a:solidFill>
                <a:latin typeface="Century Gothic" panose="020B0502020202020204" pitchFamily="34" charset="0"/>
                <a:ea typeface="Calibri"/>
                <a:cs typeface="Calibri"/>
                <a:sym typeface="Calibri"/>
              </a:rPr>
              <a:t>perlindungan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hukum</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serta</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keadilan</a:t>
            </a:r>
            <a:r>
              <a:rPr lang="en-US" sz="1100" dirty="0">
                <a:solidFill>
                  <a:schemeClr val="dk1"/>
                </a:solidFill>
                <a:latin typeface="Century Gothic" panose="020B0502020202020204" pitchFamily="34" charset="0"/>
                <a:ea typeface="Calibri"/>
                <a:cs typeface="Calibri"/>
                <a:sym typeface="Calibri"/>
              </a:rPr>
              <a:t> dan </a:t>
            </a:r>
            <a:r>
              <a:rPr lang="en-US" sz="1100" dirty="0" err="1">
                <a:solidFill>
                  <a:schemeClr val="dk1"/>
                </a:solidFill>
                <a:latin typeface="Century Gothic" panose="020B0502020202020204" pitchFamily="34" charset="0"/>
                <a:ea typeface="Calibri"/>
                <a:cs typeface="Calibri"/>
                <a:sym typeface="Calibri"/>
              </a:rPr>
              <a:t>kemakmuran</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bagi</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seluruh</a:t>
            </a:r>
            <a:r>
              <a:rPr lang="en-US" sz="1100" dirty="0">
                <a:solidFill>
                  <a:schemeClr val="dk1"/>
                </a:solidFill>
                <a:latin typeface="Century Gothic" panose="020B0502020202020204" pitchFamily="34" charset="0"/>
                <a:ea typeface="Calibri"/>
                <a:cs typeface="Calibri"/>
                <a:sym typeface="Calibri"/>
              </a:rPr>
              <a:t> </a:t>
            </a:r>
            <a:r>
              <a:rPr lang="en-US" sz="1100" dirty="0" err="1">
                <a:solidFill>
                  <a:schemeClr val="dk1"/>
                </a:solidFill>
                <a:latin typeface="Century Gothic" panose="020B0502020202020204" pitchFamily="34" charset="0"/>
                <a:ea typeface="Calibri"/>
                <a:cs typeface="Calibri"/>
                <a:sym typeface="Calibri"/>
              </a:rPr>
              <a:t>rakyat</a:t>
            </a:r>
            <a:r>
              <a:rPr lang="en-US" sz="1100" dirty="0">
                <a:solidFill>
                  <a:schemeClr val="dk1"/>
                </a:solidFill>
                <a:latin typeface="Century Gothic" panose="020B0502020202020204" pitchFamily="34" charset="0"/>
                <a:ea typeface="Calibri"/>
                <a:cs typeface="Calibri"/>
                <a:sym typeface="Calibri"/>
              </a:rPr>
              <a:t> Indonesia</a:t>
            </a:r>
            <a:endParaRPr lang="en-US" sz="1100" dirty="0">
              <a:latin typeface="Century Gothic" panose="020B0502020202020204" pitchFamily="34" charset="0"/>
            </a:endParaRPr>
          </a:p>
        </p:txBody>
      </p:sp>
      <p:pic>
        <p:nvPicPr>
          <p:cNvPr id="46" name="Graphic 45">
            <a:extLst>
              <a:ext uri="{FF2B5EF4-FFF2-40B4-BE49-F238E27FC236}">
                <a16:creationId xmlns:a16="http://schemas.microsoft.com/office/drawing/2014/main" id="{B4DF938F-4072-416A-B5DC-4DAF9E80A192}"/>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rot="797611">
            <a:off x="10811256" y="4596777"/>
            <a:ext cx="320567" cy="568747"/>
          </a:xfrm>
          <a:prstGeom prst="rect">
            <a:avLst/>
          </a:prstGeom>
        </p:spPr>
      </p:pic>
      <p:pic>
        <p:nvPicPr>
          <p:cNvPr id="47" name="Graphic 46">
            <a:extLst>
              <a:ext uri="{FF2B5EF4-FFF2-40B4-BE49-F238E27FC236}">
                <a16:creationId xmlns:a16="http://schemas.microsoft.com/office/drawing/2014/main" id="{34BD48F0-9FFE-4E21-94BF-3F57E6533872}"/>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rot="20802389" flipH="1">
            <a:off x="1169138" y="4601135"/>
            <a:ext cx="320567" cy="568747"/>
          </a:xfrm>
          <a:prstGeom prst="rect">
            <a:avLst/>
          </a:prstGeom>
        </p:spPr>
      </p:pic>
      <p:pic>
        <p:nvPicPr>
          <p:cNvPr id="3" name="Picture 2">
            <a:extLst>
              <a:ext uri="{FF2B5EF4-FFF2-40B4-BE49-F238E27FC236}">
                <a16:creationId xmlns:a16="http://schemas.microsoft.com/office/drawing/2014/main" id="{67F04076-6369-EC6B-7DCA-1AAAA316DDA6}"/>
              </a:ext>
            </a:extLst>
          </p:cNvPr>
          <p:cNvPicPr>
            <a:picLocks noChangeAspect="1"/>
          </p:cNvPicPr>
          <p:nvPr/>
        </p:nvPicPr>
        <p:blipFill rotWithShape="1">
          <a:blip r:embed="rId7" cstate="print">
            <a:clrChange>
              <a:clrFrom>
                <a:srgbClr val="F4F4F4"/>
              </a:clrFrom>
              <a:clrTo>
                <a:srgbClr val="F4F4F4">
                  <a:alpha val="0"/>
                </a:srgbClr>
              </a:clrTo>
            </a:clrChange>
            <a:extLst>
              <a:ext uri="{28A0092B-C50C-407E-A947-70E740481C1C}">
                <a14:useLocalDpi xmlns:a14="http://schemas.microsoft.com/office/drawing/2010/main" val="0"/>
              </a:ext>
            </a:extLst>
          </a:blip>
          <a:srcRect l="7300" t="22322" r="5556"/>
          <a:stretch/>
        </p:blipFill>
        <p:spPr>
          <a:xfrm>
            <a:off x="5048471" y="4664019"/>
            <a:ext cx="1905000" cy="434261"/>
          </a:xfrm>
          <a:prstGeom prst="rect">
            <a:avLst/>
          </a:prstGeom>
        </p:spPr>
      </p:pic>
      <p:grpSp>
        <p:nvGrpSpPr>
          <p:cNvPr id="4" name="Group 3">
            <a:extLst>
              <a:ext uri="{FF2B5EF4-FFF2-40B4-BE49-F238E27FC236}">
                <a16:creationId xmlns:a16="http://schemas.microsoft.com/office/drawing/2014/main" id="{730DF9E0-29B2-430C-A093-B4AB17675F57}"/>
              </a:ext>
            </a:extLst>
          </p:cNvPr>
          <p:cNvGrpSpPr/>
          <p:nvPr/>
        </p:nvGrpSpPr>
        <p:grpSpPr>
          <a:xfrm>
            <a:off x="199805" y="99090"/>
            <a:ext cx="975437" cy="947540"/>
            <a:chOff x="199805" y="99090"/>
            <a:chExt cx="975437" cy="947540"/>
          </a:xfrm>
        </p:grpSpPr>
        <p:sp>
          <p:nvSpPr>
            <p:cNvPr id="28" name="Flowchart: Connector 27">
              <a:extLst>
                <a:ext uri="{FF2B5EF4-FFF2-40B4-BE49-F238E27FC236}">
                  <a16:creationId xmlns:a16="http://schemas.microsoft.com/office/drawing/2014/main" id="{F1E618B1-24E0-4D3A-B3A0-C90AC4975917}"/>
                </a:ext>
              </a:extLst>
            </p:cNvPr>
            <p:cNvSpPr/>
            <p:nvPr/>
          </p:nvSpPr>
          <p:spPr>
            <a:xfrm>
              <a:off x="199805" y="99090"/>
              <a:ext cx="975437" cy="94754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4">
              <a:extLst>
                <a:ext uri="{FF2B5EF4-FFF2-40B4-BE49-F238E27FC236}">
                  <a16:creationId xmlns:a16="http://schemas.microsoft.com/office/drawing/2014/main" id="{4B6358C9-1999-4E76-971B-C749495A179D}"/>
                </a:ext>
              </a:extLst>
            </p:cNvPr>
            <p:cNvSpPr/>
            <p:nvPr/>
          </p:nvSpPr>
          <p:spPr>
            <a:xfrm>
              <a:off x="306684" y="235660"/>
              <a:ext cx="674914" cy="654862"/>
            </a:xfrm>
            <a:prstGeom prst="rect">
              <a:avLst/>
            </a:prstGeom>
            <a:blipFill>
              <a:blip r:embed="rId8" cstate="print"/>
              <a:stretch>
                <a:fillRect/>
              </a:stretch>
            </a:blipFill>
          </p:spPr>
          <p:txBody>
            <a:bodyPr wrap="square" lIns="0" tIns="0" rIns="0" bIns="0" rtlCol="0">
              <a:noAutofit/>
            </a:bodyPr>
            <a:lstStyle/>
            <a:p>
              <a:endParaRPr/>
            </a:p>
          </p:txBody>
        </p:sp>
      </p:grpSp>
      <p:grpSp>
        <p:nvGrpSpPr>
          <p:cNvPr id="5" name="Group 4">
            <a:extLst>
              <a:ext uri="{FF2B5EF4-FFF2-40B4-BE49-F238E27FC236}">
                <a16:creationId xmlns:a16="http://schemas.microsoft.com/office/drawing/2014/main" id="{49CEE688-6DD1-4778-9504-4A87959B0672}"/>
              </a:ext>
            </a:extLst>
          </p:cNvPr>
          <p:cNvGrpSpPr/>
          <p:nvPr/>
        </p:nvGrpSpPr>
        <p:grpSpPr>
          <a:xfrm>
            <a:off x="9840940" y="99090"/>
            <a:ext cx="2173141" cy="882393"/>
            <a:chOff x="9840940" y="99090"/>
            <a:chExt cx="2173141" cy="882393"/>
          </a:xfrm>
        </p:grpSpPr>
        <p:sp>
          <p:nvSpPr>
            <p:cNvPr id="30" name="Rectangle: Rounded Corners 29">
              <a:extLst>
                <a:ext uri="{FF2B5EF4-FFF2-40B4-BE49-F238E27FC236}">
                  <a16:creationId xmlns:a16="http://schemas.microsoft.com/office/drawing/2014/main" id="{ACE6EEB1-17C8-4D56-ADA3-18165EF9F576}"/>
                </a:ext>
              </a:extLst>
            </p:cNvPr>
            <p:cNvSpPr/>
            <p:nvPr/>
          </p:nvSpPr>
          <p:spPr>
            <a:xfrm>
              <a:off x="9840940" y="99090"/>
              <a:ext cx="2173141" cy="8823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CC768EE-FF5B-4EDE-B040-9A0A881848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35177" y="285617"/>
              <a:ext cx="445195" cy="479327"/>
            </a:xfrm>
            <a:prstGeom prst="rect">
              <a:avLst/>
            </a:prstGeom>
          </p:spPr>
        </p:pic>
        <p:pic>
          <p:nvPicPr>
            <p:cNvPr id="36" name="Picture 35">
              <a:extLst>
                <a:ext uri="{FF2B5EF4-FFF2-40B4-BE49-F238E27FC236}">
                  <a16:creationId xmlns:a16="http://schemas.microsoft.com/office/drawing/2014/main" id="{50544383-BE60-4518-9093-A487F8B29B35}"/>
                </a:ext>
              </a:extLst>
            </p:cNvPr>
            <p:cNvPicPr>
              <a:picLocks noChangeAspect="1"/>
            </p:cNvPicPr>
            <p:nvPr/>
          </p:nvPicPr>
          <p:blipFill>
            <a:blip r:embed="rId10" cstate="print"/>
            <a:stretch>
              <a:fillRect/>
            </a:stretch>
          </p:blipFill>
          <p:spPr>
            <a:xfrm>
              <a:off x="10729725" y="298398"/>
              <a:ext cx="458124" cy="483779"/>
            </a:xfrm>
            <a:prstGeom prst="rect">
              <a:avLst/>
            </a:prstGeom>
          </p:spPr>
        </p:pic>
        <p:pic>
          <p:nvPicPr>
            <p:cNvPr id="37" name="Picture 2" descr="C:\Users\DELL\Downloads\G20 Indonesia 2022.png">
              <a:extLst>
                <a:ext uri="{FF2B5EF4-FFF2-40B4-BE49-F238E27FC236}">
                  <a16:creationId xmlns:a16="http://schemas.microsoft.com/office/drawing/2014/main" id="{63DDDFDF-C863-4AEC-AEC2-E2079C35D4F5}"/>
                </a:ext>
              </a:extLst>
            </p:cNvPr>
            <p:cNvPicPr>
              <a:picLocks noChangeAspect="1" noChangeArrowheads="1"/>
            </p:cNvPicPr>
            <p:nvPr/>
          </p:nvPicPr>
          <p:blipFill>
            <a:blip r:embed="rId11" cstate="print"/>
            <a:srcRect/>
            <a:stretch>
              <a:fillRect/>
            </a:stretch>
          </p:blipFill>
          <p:spPr bwMode="auto">
            <a:xfrm>
              <a:off x="9870186" y="188973"/>
              <a:ext cx="975437" cy="731363"/>
            </a:xfrm>
            <a:prstGeom prst="rect">
              <a:avLst/>
            </a:prstGeom>
            <a:noFill/>
          </p:spPr>
        </p:pic>
      </p:grpSp>
    </p:spTree>
    <p:extLst>
      <p:ext uri="{BB962C8B-B14F-4D97-AF65-F5344CB8AC3E}">
        <p14:creationId xmlns:p14="http://schemas.microsoft.com/office/powerpoint/2010/main" val="500424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anim calcmode="lin" valueType="num">
                                      <p:cBhvr>
                                        <p:cTn id="16" dur="1000" fill="hold"/>
                                        <p:tgtEl>
                                          <p:spTgt spid="46"/>
                                        </p:tgtEl>
                                        <p:attrNameLst>
                                          <p:attrName>ppt_x</p:attrName>
                                        </p:attrNameLst>
                                      </p:cBhvr>
                                      <p:tavLst>
                                        <p:tav tm="0">
                                          <p:val>
                                            <p:strVal val="#ppt_x"/>
                                          </p:val>
                                        </p:tav>
                                        <p:tav tm="100000">
                                          <p:val>
                                            <p:strVal val="#ppt_x"/>
                                          </p:val>
                                        </p:tav>
                                      </p:tavLst>
                                    </p:anim>
                                    <p:anim calcmode="lin" valueType="num">
                                      <p:cBhvr>
                                        <p:cTn id="17" dur="1000" fill="hold"/>
                                        <p:tgtEl>
                                          <p:spTgt spid="4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0-#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0-#ppt_w/2"/>
                                          </p:val>
                                        </p:tav>
                                        <p:tav tm="100000">
                                          <p:val>
                                            <p:strVal val="#ppt_x"/>
                                          </p:val>
                                        </p:tav>
                                      </p:tavLst>
                                    </p:anim>
                                    <p:anim calcmode="lin" valueType="num">
                                      <p:cBhvr additive="base">
                                        <p:cTn id="42"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7" grpId="0" animBg="1"/>
      <p:bldP spid="39"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0"/>
          <p:cNvPicPr preferRelativeResize="0"/>
          <p:nvPr/>
        </p:nvPicPr>
        <p:blipFill rotWithShape="1">
          <a:blip r:embed="rId3">
            <a:alphaModFix amt="50000"/>
          </a:blip>
          <a:srcRect t="29" b="15352"/>
          <a:stretch/>
        </p:blipFill>
        <p:spPr>
          <a:xfrm>
            <a:off x="0" y="25551"/>
            <a:ext cx="12192000" cy="6877672"/>
          </a:xfrm>
          <a:prstGeom prst="rect">
            <a:avLst/>
          </a:prstGeom>
          <a:noFill/>
          <a:ln>
            <a:noFill/>
          </a:ln>
        </p:spPr>
      </p:pic>
      <p:pic>
        <p:nvPicPr>
          <p:cNvPr id="148" name="Google Shape;148;p30"/>
          <p:cNvPicPr preferRelativeResize="0"/>
          <p:nvPr/>
        </p:nvPicPr>
        <p:blipFill rotWithShape="1">
          <a:blip r:embed="rId4">
            <a:alphaModFix/>
          </a:blip>
          <a:srcRect/>
          <a:stretch/>
        </p:blipFill>
        <p:spPr>
          <a:xfrm>
            <a:off x="9866795" y="108037"/>
            <a:ext cx="2192500" cy="618132"/>
          </a:xfrm>
          <a:prstGeom prst="rect">
            <a:avLst/>
          </a:prstGeom>
          <a:noFill/>
          <a:ln>
            <a:noFill/>
          </a:ln>
        </p:spPr>
      </p:pic>
      <p:sp>
        <p:nvSpPr>
          <p:cNvPr id="149" name="Google Shape;149;p30"/>
          <p:cNvSpPr/>
          <p:nvPr/>
        </p:nvSpPr>
        <p:spPr>
          <a:xfrm>
            <a:off x="297265" y="4853402"/>
            <a:ext cx="2105439" cy="456237"/>
          </a:xfrm>
          <a:prstGeom prst="roundRect">
            <a:avLst>
              <a:gd name="adj" fmla="val 26357"/>
            </a:avLst>
          </a:prstGeom>
          <a:solidFill>
            <a:srgbClr val="FEC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F3F69"/>
                </a:solidFill>
                <a:latin typeface="Century Gothic"/>
                <a:ea typeface="Century Gothic"/>
                <a:cs typeface="Century Gothic"/>
                <a:sym typeface="Century Gothic"/>
              </a:rPr>
              <a:t>Penataan Aset</a:t>
            </a:r>
            <a:endParaRPr sz="1400" b="1" i="0" u="none" strike="noStrike" cap="none">
              <a:solidFill>
                <a:srgbClr val="0F3F69"/>
              </a:solidFill>
              <a:latin typeface="Century Gothic"/>
              <a:ea typeface="Century Gothic"/>
              <a:cs typeface="Century Gothic"/>
              <a:sym typeface="Century Gothic"/>
            </a:endParaRPr>
          </a:p>
        </p:txBody>
      </p:sp>
      <p:sp>
        <p:nvSpPr>
          <p:cNvPr id="150" name="Google Shape;150;p30"/>
          <p:cNvSpPr txBox="1"/>
          <p:nvPr/>
        </p:nvSpPr>
        <p:spPr>
          <a:xfrm>
            <a:off x="84225" y="4200323"/>
            <a:ext cx="1107016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0" u="none" strike="noStrike" cap="none">
                <a:solidFill>
                  <a:schemeClr val="dk1"/>
                </a:solidFill>
                <a:latin typeface="Century Gothic"/>
                <a:ea typeface="Century Gothic"/>
                <a:cs typeface="Century Gothic"/>
                <a:sym typeface="Century Gothic"/>
              </a:rPr>
              <a:t>Reforma Agraria merupakan program pemerintah yang bukan hanya ditujukan untuk mengurangi ketimpangan penguasaan, pemilikan, penggunaan dan pemanfaatan tanah namun juga untuk meningkatkan kesejahteraan masyarakat.</a:t>
            </a:r>
            <a:endParaRPr/>
          </a:p>
          <a:p>
            <a:pPr marL="0" marR="0" lvl="0" indent="0" algn="ctr" rtl="0">
              <a:spcBef>
                <a:spcPts val="0"/>
              </a:spcBef>
              <a:spcAft>
                <a:spcPts val="0"/>
              </a:spcAft>
              <a:buNone/>
            </a:pPr>
            <a:endParaRPr sz="1400" b="1" i="0" u="none" strike="noStrike" cap="none">
              <a:solidFill>
                <a:schemeClr val="dk1"/>
              </a:solidFill>
              <a:latin typeface="Century Gothic"/>
              <a:ea typeface="Century Gothic"/>
              <a:cs typeface="Century Gothic"/>
              <a:sym typeface="Century Gothic"/>
            </a:endParaRPr>
          </a:p>
        </p:txBody>
      </p:sp>
      <p:sp>
        <p:nvSpPr>
          <p:cNvPr id="151" name="Google Shape;151;p30"/>
          <p:cNvSpPr txBox="1"/>
          <p:nvPr/>
        </p:nvSpPr>
        <p:spPr>
          <a:xfrm>
            <a:off x="3753143" y="2031146"/>
            <a:ext cx="798617" cy="156966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9600" b="1" i="0" u="none" strike="noStrike" cap="none">
                <a:solidFill>
                  <a:schemeClr val="dk1"/>
                </a:solidFill>
                <a:latin typeface="Arial"/>
                <a:ea typeface="Arial"/>
                <a:cs typeface="Arial"/>
                <a:sym typeface="Arial"/>
              </a:rPr>
              <a:t>+</a:t>
            </a:r>
            <a:endParaRPr/>
          </a:p>
        </p:txBody>
      </p:sp>
      <p:sp>
        <p:nvSpPr>
          <p:cNvPr id="152" name="Google Shape;152;p30"/>
          <p:cNvSpPr/>
          <p:nvPr/>
        </p:nvSpPr>
        <p:spPr>
          <a:xfrm>
            <a:off x="8894347" y="1843777"/>
            <a:ext cx="3027037" cy="1727576"/>
          </a:xfrm>
          <a:prstGeom prst="roundRect">
            <a:avLst>
              <a:gd name="adj" fmla="val 28446"/>
            </a:avLst>
          </a:prstGeom>
          <a:solidFill>
            <a:srgbClr val="E3A6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Arial"/>
              <a:ea typeface="Arial"/>
              <a:cs typeface="Arial"/>
              <a:sym typeface="Arial"/>
            </a:endParaRPr>
          </a:p>
        </p:txBody>
      </p:sp>
      <p:sp>
        <p:nvSpPr>
          <p:cNvPr id="153" name="Google Shape;153;p30"/>
          <p:cNvSpPr/>
          <p:nvPr/>
        </p:nvSpPr>
        <p:spPr>
          <a:xfrm>
            <a:off x="8894346" y="2161130"/>
            <a:ext cx="3014571" cy="748752"/>
          </a:xfrm>
          <a:prstGeom prst="rect">
            <a:avLst/>
          </a:prstGeom>
          <a:noFill/>
          <a:ln>
            <a:noFill/>
          </a:ln>
        </p:spPr>
        <p:txBody>
          <a:bodyPr spcFirstLastPara="1" wrap="square" lIns="91375" tIns="45675" rIns="91375" bIns="45675" anchor="t" anchorCtr="0">
            <a:noAutofit/>
          </a:bodyPr>
          <a:lstStyle/>
          <a:p>
            <a:pPr marL="0" marR="0" lvl="0" indent="0" algn="ctr" rtl="0">
              <a:spcBef>
                <a:spcPts val="0"/>
              </a:spcBef>
              <a:spcAft>
                <a:spcPts val="0"/>
              </a:spcAft>
              <a:buNone/>
            </a:pPr>
            <a:r>
              <a:rPr lang="en-US" sz="2133" b="1">
                <a:solidFill>
                  <a:schemeClr val="dk1"/>
                </a:solidFill>
                <a:latin typeface="Century Gothic"/>
                <a:ea typeface="Century Gothic"/>
                <a:cs typeface="Century Gothic"/>
                <a:sym typeface="Century Gothic"/>
              </a:rPr>
              <a:t>REFORMA</a:t>
            </a:r>
            <a:endParaRPr/>
          </a:p>
          <a:p>
            <a:pPr marL="0" marR="0" lvl="0" indent="0" algn="ctr" rtl="0">
              <a:spcBef>
                <a:spcPts val="0"/>
              </a:spcBef>
              <a:spcAft>
                <a:spcPts val="0"/>
              </a:spcAft>
              <a:buNone/>
            </a:pPr>
            <a:r>
              <a:rPr lang="en-US" sz="2133" b="1">
                <a:solidFill>
                  <a:schemeClr val="dk1"/>
                </a:solidFill>
                <a:latin typeface="Century Gothic"/>
                <a:ea typeface="Century Gothic"/>
                <a:cs typeface="Century Gothic"/>
                <a:sym typeface="Century Gothic"/>
              </a:rPr>
              <a:t>AGRARIA</a:t>
            </a:r>
            <a:endParaRPr/>
          </a:p>
        </p:txBody>
      </p:sp>
      <p:sp>
        <p:nvSpPr>
          <p:cNvPr id="154" name="Google Shape;154;p30"/>
          <p:cNvSpPr/>
          <p:nvPr/>
        </p:nvSpPr>
        <p:spPr>
          <a:xfrm>
            <a:off x="9226660" y="1916297"/>
            <a:ext cx="2596759" cy="1387664"/>
          </a:xfrm>
          <a:prstGeom prst="rect">
            <a:avLst/>
          </a:prstGeom>
          <a:noFill/>
          <a:ln>
            <a:noFill/>
          </a:ln>
        </p:spPr>
        <p:txBody>
          <a:bodyPr spcFirstLastPara="1" wrap="square" lIns="108800" tIns="54400" rIns="108800" bIns="54400" anchor="t" anchorCtr="0">
            <a:noAutofit/>
          </a:bodyPr>
          <a:lstStyle/>
          <a:p>
            <a:pPr marL="0" marR="0" lvl="0" indent="0" algn="l" rtl="0">
              <a:lnSpc>
                <a:spcPct val="120000"/>
              </a:lnSpc>
              <a:spcBef>
                <a:spcPts val="0"/>
              </a:spcBef>
              <a:spcAft>
                <a:spcPts val="0"/>
              </a:spcAft>
              <a:buNone/>
            </a:pPr>
            <a:r>
              <a:rPr lang="en-US" sz="1467">
                <a:solidFill>
                  <a:srgbClr val="262626"/>
                </a:solidFill>
                <a:latin typeface="Arial"/>
                <a:ea typeface="Arial"/>
                <a:cs typeface="Arial"/>
                <a:sym typeface="Arial"/>
              </a:rPr>
              <a:t> </a:t>
            </a:r>
            <a:endParaRPr/>
          </a:p>
        </p:txBody>
      </p:sp>
      <p:sp>
        <p:nvSpPr>
          <p:cNvPr id="155" name="Google Shape;155;p30"/>
          <p:cNvSpPr txBox="1"/>
          <p:nvPr/>
        </p:nvSpPr>
        <p:spPr>
          <a:xfrm>
            <a:off x="7939318" y="2031146"/>
            <a:ext cx="798617" cy="156966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9600" b="1">
                <a:solidFill>
                  <a:schemeClr val="dk1"/>
                </a:solidFill>
                <a:latin typeface="Arial"/>
                <a:ea typeface="Arial"/>
                <a:cs typeface="Arial"/>
                <a:sym typeface="Arial"/>
              </a:rPr>
              <a:t>=</a:t>
            </a:r>
            <a:endParaRPr/>
          </a:p>
        </p:txBody>
      </p:sp>
      <p:grpSp>
        <p:nvGrpSpPr>
          <p:cNvPr id="156" name="Google Shape;156;p30"/>
          <p:cNvGrpSpPr/>
          <p:nvPr/>
        </p:nvGrpSpPr>
        <p:grpSpPr>
          <a:xfrm>
            <a:off x="157317" y="1652589"/>
            <a:ext cx="3529754" cy="2011804"/>
            <a:chOff x="157317" y="1928703"/>
            <a:chExt cx="3529754" cy="2011804"/>
          </a:xfrm>
        </p:grpSpPr>
        <p:sp>
          <p:nvSpPr>
            <p:cNvPr id="157" name="Google Shape;157;p30"/>
            <p:cNvSpPr/>
            <p:nvPr/>
          </p:nvSpPr>
          <p:spPr>
            <a:xfrm>
              <a:off x="565487" y="2654139"/>
              <a:ext cx="3121584" cy="1210751"/>
            </a:xfrm>
            <a:prstGeom prst="roundRect">
              <a:avLst>
                <a:gd name="adj" fmla="val 11362"/>
              </a:avLst>
            </a:prstGeom>
            <a:solidFill>
              <a:srgbClr val="D8D8D8">
                <a:alpha val="6784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7">
                <a:solidFill>
                  <a:schemeClr val="lt1"/>
                </a:solidFill>
                <a:latin typeface="Arial"/>
                <a:ea typeface="Arial"/>
                <a:cs typeface="Arial"/>
                <a:sym typeface="Arial"/>
              </a:endParaRPr>
            </a:p>
          </p:txBody>
        </p:sp>
        <p:sp>
          <p:nvSpPr>
            <p:cNvPr id="158" name="Google Shape;158;p30"/>
            <p:cNvSpPr/>
            <p:nvPr/>
          </p:nvSpPr>
          <p:spPr>
            <a:xfrm>
              <a:off x="565487" y="2181269"/>
              <a:ext cx="3121584" cy="436856"/>
            </a:xfrm>
            <a:prstGeom prst="roundRect">
              <a:avLst>
                <a:gd name="adj" fmla="val 26357"/>
              </a:avLst>
            </a:prstGeom>
            <a:solidFill>
              <a:srgbClr val="E3A6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Arial"/>
                <a:ea typeface="Arial"/>
                <a:cs typeface="Arial"/>
                <a:sym typeface="Arial"/>
              </a:endParaRPr>
            </a:p>
          </p:txBody>
        </p:sp>
        <p:sp>
          <p:nvSpPr>
            <p:cNvPr id="159" name="Google Shape;159;p30"/>
            <p:cNvSpPr/>
            <p:nvPr/>
          </p:nvSpPr>
          <p:spPr>
            <a:xfrm>
              <a:off x="646184" y="2238786"/>
              <a:ext cx="2922350" cy="338512"/>
            </a:xfrm>
            <a:prstGeom prst="rect">
              <a:avLst/>
            </a:prstGeom>
            <a:noFill/>
            <a:ln>
              <a:noFill/>
            </a:ln>
          </p:spPr>
          <p:txBody>
            <a:bodyPr spcFirstLastPara="1" wrap="square" lIns="91375" tIns="45675" rIns="91375" bIns="45675" anchor="t" anchorCtr="0">
              <a:noAutofit/>
            </a:bodyPr>
            <a:lstStyle/>
            <a:p>
              <a:pPr marL="0" marR="0" lvl="0" indent="0" algn="ctr" rtl="0">
                <a:spcBef>
                  <a:spcPts val="0"/>
                </a:spcBef>
                <a:spcAft>
                  <a:spcPts val="0"/>
                </a:spcAft>
                <a:buNone/>
              </a:pPr>
              <a:r>
                <a:rPr lang="en-US" sz="1600" b="1">
                  <a:solidFill>
                    <a:schemeClr val="dk1"/>
                  </a:solidFill>
                  <a:latin typeface="Century Gothic"/>
                  <a:ea typeface="Century Gothic"/>
                  <a:cs typeface="Century Gothic"/>
                  <a:sym typeface="Century Gothic"/>
                </a:rPr>
                <a:t>Penataan Aset</a:t>
              </a:r>
              <a:endParaRPr/>
            </a:p>
          </p:txBody>
        </p:sp>
        <p:sp>
          <p:nvSpPr>
            <p:cNvPr id="160" name="Google Shape;160;p30"/>
            <p:cNvSpPr/>
            <p:nvPr/>
          </p:nvSpPr>
          <p:spPr>
            <a:xfrm>
              <a:off x="624404" y="2648689"/>
              <a:ext cx="3030115" cy="1291818"/>
            </a:xfrm>
            <a:prstGeom prst="rect">
              <a:avLst/>
            </a:prstGeom>
            <a:noFill/>
            <a:ln>
              <a:noFill/>
            </a:ln>
          </p:spPr>
          <p:txBody>
            <a:bodyPr spcFirstLastPara="1" wrap="square" lIns="108800" tIns="54400" rIns="108800" bIns="54400" anchor="t" anchorCtr="0">
              <a:noAutofit/>
            </a:bodyPr>
            <a:lstStyle/>
            <a:p>
              <a:pPr marL="0" marR="0" lvl="0" indent="0" algn="ctr" rtl="0">
                <a:lnSpc>
                  <a:spcPct val="110000"/>
                </a:lnSpc>
                <a:spcBef>
                  <a:spcPts val="0"/>
                </a:spcBef>
                <a:spcAft>
                  <a:spcPts val="0"/>
                </a:spcAft>
                <a:buNone/>
              </a:pPr>
              <a:r>
                <a:rPr lang="en-US" sz="1300">
                  <a:solidFill>
                    <a:srgbClr val="262626"/>
                  </a:solidFill>
                  <a:latin typeface="Century Gothic"/>
                  <a:ea typeface="Century Gothic"/>
                  <a:cs typeface="Century Gothic"/>
                  <a:sym typeface="Century Gothic"/>
                </a:rPr>
                <a:t>Penataan kembali penguasaan, pemilikan, penggunaan dan pemanfaatan tanah berdasarkan hukum dan peraturan perundangan pertanahan </a:t>
              </a:r>
              <a:endParaRPr sz="1300">
                <a:solidFill>
                  <a:srgbClr val="262626"/>
                </a:solidFill>
                <a:latin typeface="Century Gothic"/>
                <a:ea typeface="Century Gothic"/>
                <a:cs typeface="Century Gothic"/>
                <a:sym typeface="Century Gothic"/>
              </a:endParaRPr>
            </a:p>
          </p:txBody>
        </p:sp>
        <p:grpSp>
          <p:nvGrpSpPr>
            <p:cNvPr id="161" name="Google Shape;161;p30"/>
            <p:cNvGrpSpPr/>
            <p:nvPr/>
          </p:nvGrpSpPr>
          <p:grpSpPr>
            <a:xfrm>
              <a:off x="157317" y="1928703"/>
              <a:ext cx="844039" cy="912473"/>
              <a:chOff x="160628" y="2070181"/>
              <a:chExt cx="844039" cy="912473"/>
            </a:xfrm>
          </p:grpSpPr>
          <p:pic>
            <p:nvPicPr>
              <p:cNvPr id="162" name="Google Shape;162;p30"/>
              <p:cNvPicPr preferRelativeResize="0"/>
              <p:nvPr/>
            </p:nvPicPr>
            <p:blipFill rotWithShape="1">
              <a:blip r:embed="rId5">
                <a:alphaModFix/>
              </a:blip>
              <a:srcRect/>
              <a:stretch/>
            </p:blipFill>
            <p:spPr>
              <a:xfrm>
                <a:off x="160628" y="2070181"/>
                <a:ext cx="844039" cy="912473"/>
              </a:xfrm>
              <a:prstGeom prst="rect">
                <a:avLst/>
              </a:prstGeom>
              <a:noFill/>
              <a:ln>
                <a:noFill/>
              </a:ln>
            </p:spPr>
          </p:pic>
          <p:pic>
            <p:nvPicPr>
              <p:cNvPr id="163" name="Google Shape;163;p30"/>
              <p:cNvPicPr preferRelativeResize="0"/>
              <p:nvPr/>
            </p:nvPicPr>
            <p:blipFill rotWithShape="1">
              <a:blip r:embed="rId6">
                <a:alphaModFix/>
              </a:blip>
              <a:srcRect/>
              <a:stretch/>
            </p:blipFill>
            <p:spPr>
              <a:xfrm>
                <a:off x="273927" y="2253076"/>
                <a:ext cx="609343" cy="561237"/>
              </a:xfrm>
              <a:prstGeom prst="rect">
                <a:avLst/>
              </a:prstGeom>
              <a:noFill/>
              <a:ln>
                <a:noFill/>
              </a:ln>
            </p:spPr>
          </p:pic>
        </p:grpSp>
      </p:grpSp>
      <p:grpSp>
        <p:nvGrpSpPr>
          <p:cNvPr id="164" name="Google Shape;164;p30"/>
          <p:cNvGrpSpPr/>
          <p:nvPr/>
        </p:nvGrpSpPr>
        <p:grpSpPr>
          <a:xfrm>
            <a:off x="4198404" y="1652588"/>
            <a:ext cx="3588961" cy="3044994"/>
            <a:chOff x="4198404" y="1928702"/>
            <a:chExt cx="3588961" cy="3044994"/>
          </a:xfrm>
        </p:grpSpPr>
        <p:sp>
          <p:nvSpPr>
            <p:cNvPr id="165" name="Google Shape;165;p30"/>
            <p:cNvSpPr/>
            <p:nvPr/>
          </p:nvSpPr>
          <p:spPr>
            <a:xfrm>
              <a:off x="4622737" y="2642105"/>
              <a:ext cx="3164627" cy="1222785"/>
            </a:xfrm>
            <a:prstGeom prst="roundRect">
              <a:avLst>
                <a:gd name="adj" fmla="val 11362"/>
              </a:avLst>
            </a:prstGeom>
            <a:solidFill>
              <a:srgbClr val="D8D8D8">
                <a:alpha val="6784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Arial"/>
                <a:ea typeface="Arial"/>
                <a:cs typeface="Arial"/>
                <a:sym typeface="Arial"/>
              </a:endParaRPr>
            </a:p>
          </p:txBody>
        </p:sp>
        <p:sp>
          <p:nvSpPr>
            <p:cNvPr id="166" name="Google Shape;166;p30"/>
            <p:cNvSpPr/>
            <p:nvPr/>
          </p:nvSpPr>
          <p:spPr>
            <a:xfrm>
              <a:off x="4631523" y="2157205"/>
              <a:ext cx="3155842" cy="436856"/>
            </a:xfrm>
            <a:prstGeom prst="roundRect">
              <a:avLst>
                <a:gd name="adj" fmla="val 26357"/>
              </a:avLst>
            </a:prstGeom>
            <a:solidFill>
              <a:srgbClr val="E3A6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Arial"/>
                <a:ea typeface="Arial"/>
                <a:cs typeface="Arial"/>
                <a:sym typeface="Arial"/>
              </a:endParaRPr>
            </a:p>
          </p:txBody>
        </p:sp>
        <p:sp>
          <p:nvSpPr>
            <p:cNvPr id="167" name="Google Shape;167;p30"/>
            <p:cNvSpPr/>
            <p:nvPr/>
          </p:nvSpPr>
          <p:spPr>
            <a:xfrm>
              <a:off x="4631521" y="2226754"/>
              <a:ext cx="3155844" cy="338512"/>
            </a:xfrm>
            <a:prstGeom prst="rect">
              <a:avLst/>
            </a:prstGeom>
            <a:noFill/>
            <a:ln>
              <a:noFill/>
            </a:ln>
          </p:spPr>
          <p:txBody>
            <a:bodyPr spcFirstLastPara="1" wrap="square" lIns="91375" tIns="45675" rIns="91375" bIns="45675" anchor="t" anchorCtr="0">
              <a:noAutofit/>
            </a:bodyPr>
            <a:lstStyle/>
            <a:p>
              <a:pPr marL="0" marR="0" lvl="0" indent="0" algn="ctr" rtl="0">
                <a:spcBef>
                  <a:spcPts val="0"/>
                </a:spcBef>
                <a:spcAft>
                  <a:spcPts val="0"/>
                </a:spcAft>
                <a:buNone/>
              </a:pPr>
              <a:r>
                <a:rPr lang="en-US" sz="1600" b="1">
                  <a:solidFill>
                    <a:srgbClr val="262626"/>
                  </a:solidFill>
                  <a:latin typeface="Century Gothic"/>
                  <a:ea typeface="Century Gothic"/>
                  <a:cs typeface="Century Gothic"/>
                  <a:sym typeface="Century Gothic"/>
                </a:rPr>
                <a:t>Penataan Akses</a:t>
              </a:r>
              <a:endParaRPr/>
            </a:p>
          </p:txBody>
        </p:sp>
        <p:sp>
          <p:nvSpPr>
            <p:cNvPr id="168" name="Google Shape;168;p30"/>
            <p:cNvSpPr/>
            <p:nvPr/>
          </p:nvSpPr>
          <p:spPr>
            <a:xfrm>
              <a:off x="4839991" y="2687607"/>
              <a:ext cx="2835203" cy="1108808"/>
            </a:xfrm>
            <a:prstGeom prst="rect">
              <a:avLst/>
            </a:prstGeom>
            <a:noFill/>
            <a:ln>
              <a:noFill/>
            </a:ln>
          </p:spPr>
          <p:txBody>
            <a:bodyPr spcFirstLastPara="1" wrap="square" lIns="108800" tIns="54400" rIns="108800" bIns="54400" anchor="t" anchorCtr="0">
              <a:noAutofit/>
            </a:bodyPr>
            <a:lstStyle/>
            <a:p>
              <a:pPr marL="0" marR="0" lvl="0" indent="0" algn="ctr" rtl="0">
                <a:lnSpc>
                  <a:spcPct val="110000"/>
                </a:lnSpc>
                <a:spcBef>
                  <a:spcPts val="0"/>
                </a:spcBef>
                <a:spcAft>
                  <a:spcPts val="0"/>
                </a:spcAft>
                <a:buNone/>
              </a:pPr>
              <a:r>
                <a:rPr lang="en-US" sz="1467">
                  <a:solidFill>
                    <a:srgbClr val="262626"/>
                  </a:solidFill>
                  <a:latin typeface="Century Gothic"/>
                  <a:ea typeface="Century Gothic"/>
                  <a:cs typeface="Century Gothic"/>
                  <a:sym typeface="Century Gothic"/>
                </a:rPr>
                <a:t>Pemberian pendampingan bagi subyek agar dapat memanfaatkan tanahnya secara optimal</a:t>
              </a:r>
              <a:endParaRPr sz="1467">
                <a:solidFill>
                  <a:srgbClr val="262626"/>
                </a:solidFill>
                <a:latin typeface="Century Gothic"/>
                <a:ea typeface="Century Gothic"/>
                <a:cs typeface="Century Gothic"/>
                <a:sym typeface="Century Gothic"/>
              </a:endParaRPr>
            </a:p>
          </p:txBody>
        </p:sp>
        <p:sp>
          <p:nvSpPr>
            <p:cNvPr id="169" name="Google Shape;169;p30"/>
            <p:cNvSpPr/>
            <p:nvPr/>
          </p:nvSpPr>
          <p:spPr>
            <a:xfrm>
              <a:off x="4622737" y="3907598"/>
              <a:ext cx="3164627" cy="545160"/>
            </a:xfrm>
            <a:prstGeom prst="roundRect">
              <a:avLst>
                <a:gd name="adj" fmla="val 26496"/>
              </a:avLst>
            </a:prstGeom>
            <a:solidFill>
              <a:srgbClr val="D8D8D8">
                <a:alpha val="6784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Arial"/>
                <a:ea typeface="Arial"/>
                <a:cs typeface="Arial"/>
                <a:sym typeface="Arial"/>
              </a:endParaRPr>
            </a:p>
          </p:txBody>
        </p:sp>
        <p:grpSp>
          <p:nvGrpSpPr>
            <p:cNvPr id="170" name="Google Shape;170;p30"/>
            <p:cNvGrpSpPr/>
            <p:nvPr/>
          </p:nvGrpSpPr>
          <p:grpSpPr>
            <a:xfrm>
              <a:off x="4198404" y="1928702"/>
              <a:ext cx="844039" cy="912473"/>
              <a:chOff x="4260921" y="2046117"/>
              <a:chExt cx="844039" cy="912473"/>
            </a:xfrm>
          </p:grpSpPr>
          <p:pic>
            <p:nvPicPr>
              <p:cNvPr id="171" name="Google Shape;171;p30"/>
              <p:cNvPicPr preferRelativeResize="0"/>
              <p:nvPr/>
            </p:nvPicPr>
            <p:blipFill rotWithShape="1">
              <a:blip r:embed="rId5">
                <a:alphaModFix/>
              </a:blip>
              <a:srcRect/>
              <a:stretch/>
            </p:blipFill>
            <p:spPr>
              <a:xfrm>
                <a:off x="4260921" y="2046117"/>
                <a:ext cx="844039" cy="912473"/>
              </a:xfrm>
              <a:prstGeom prst="rect">
                <a:avLst/>
              </a:prstGeom>
              <a:noFill/>
              <a:ln>
                <a:noFill/>
              </a:ln>
            </p:spPr>
          </p:pic>
          <p:pic>
            <p:nvPicPr>
              <p:cNvPr id="172" name="Google Shape;172;p30"/>
              <p:cNvPicPr preferRelativeResize="0"/>
              <p:nvPr/>
            </p:nvPicPr>
            <p:blipFill rotWithShape="1">
              <a:blip r:embed="rId7">
                <a:alphaModFix/>
              </a:blip>
              <a:srcRect/>
              <a:stretch/>
            </p:blipFill>
            <p:spPr>
              <a:xfrm>
                <a:off x="4409277" y="2232033"/>
                <a:ext cx="551039" cy="456236"/>
              </a:xfrm>
              <a:prstGeom prst="rect">
                <a:avLst/>
              </a:prstGeom>
              <a:noFill/>
              <a:ln>
                <a:noFill/>
              </a:ln>
            </p:spPr>
          </p:pic>
        </p:grpSp>
        <p:sp>
          <p:nvSpPr>
            <p:cNvPr id="173" name="Google Shape;173;p30"/>
            <p:cNvSpPr/>
            <p:nvPr/>
          </p:nvSpPr>
          <p:spPr>
            <a:xfrm>
              <a:off x="4839991" y="3864888"/>
              <a:ext cx="2835203" cy="1108808"/>
            </a:xfrm>
            <a:prstGeom prst="rect">
              <a:avLst/>
            </a:prstGeom>
            <a:noFill/>
            <a:ln>
              <a:noFill/>
            </a:ln>
          </p:spPr>
          <p:txBody>
            <a:bodyPr spcFirstLastPara="1" wrap="square" lIns="108800" tIns="54400" rIns="108800" bIns="54400" anchor="t" anchorCtr="0">
              <a:noAutofit/>
            </a:bodyPr>
            <a:lstStyle/>
            <a:p>
              <a:pPr marL="285750" marR="0" lvl="0" indent="-285750" algn="l" rtl="0">
                <a:lnSpc>
                  <a:spcPct val="110000"/>
                </a:lnSpc>
                <a:spcBef>
                  <a:spcPts val="0"/>
                </a:spcBef>
                <a:spcAft>
                  <a:spcPts val="0"/>
                </a:spcAft>
                <a:buClr>
                  <a:srgbClr val="262626"/>
                </a:buClr>
                <a:buSzPts val="1467"/>
                <a:buFont typeface="Century Gothic"/>
                <a:buChar char="-"/>
              </a:pPr>
              <a:r>
                <a:rPr lang="en-US" sz="1467">
                  <a:solidFill>
                    <a:srgbClr val="262626"/>
                  </a:solidFill>
                  <a:latin typeface="Century Gothic"/>
                  <a:ea typeface="Century Gothic"/>
                  <a:cs typeface="Century Gothic"/>
                  <a:sym typeface="Century Gothic"/>
                </a:rPr>
                <a:t>Anggaran OPD</a:t>
              </a:r>
              <a:endParaRPr/>
            </a:p>
            <a:p>
              <a:pPr marL="285750" marR="0" lvl="0" indent="-285750" algn="l" rtl="0">
                <a:lnSpc>
                  <a:spcPct val="110000"/>
                </a:lnSpc>
                <a:spcBef>
                  <a:spcPts val="0"/>
                </a:spcBef>
                <a:spcAft>
                  <a:spcPts val="0"/>
                </a:spcAft>
                <a:buClr>
                  <a:srgbClr val="262626"/>
                </a:buClr>
                <a:buSzPts val="1467"/>
                <a:buFont typeface="Century Gothic"/>
                <a:buChar char="-"/>
              </a:pPr>
              <a:r>
                <a:rPr lang="en-US" sz="1467">
                  <a:solidFill>
                    <a:srgbClr val="262626"/>
                  </a:solidFill>
                  <a:latin typeface="Century Gothic"/>
                  <a:ea typeface="Century Gothic"/>
                  <a:cs typeface="Century Gothic"/>
                  <a:sym typeface="Century Gothic"/>
                </a:rPr>
                <a:t>MusrembangDa</a:t>
              </a:r>
              <a:endParaRPr sz="1467">
                <a:solidFill>
                  <a:srgbClr val="262626"/>
                </a:solidFill>
                <a:latin typeface="Century Gothic"/>
                <a:ea typeface="Century Gothic"/>
                <a:cs typeface="Century Gothic"/>
                <a:sym typeface="Century Gothic"/>
              </a:endParaRPr>
            </a:p>
          </p:txBody>
        </p:sp>
      </p:grpSp>
      <p:sp>
        <p:nvSpPr>
          <p:cNvPr id="174" name="Google Shape;174;p30"/>
          <p:cNvSpPr/>
          <p:nvPr/>
        </p:nvSpPr>
        <p:spPr>
          <a:xfrm>
            <a:off x="2895840" y="4923413"/>
            <a:ext cx="1495027" cy="501107"/>
          </a:xfrm>
          <a:prstGeom prst="rect">
            <a:avLst/>
          </a:prstGeom>
          <a:noFill/>
          <a:ln>
            <a:noFill/>
          </a:ln>
        </p:spPr>
        <p:txBody>
          <a:bodyPr spcFirstLastPara="1" wrap="square" lIns="108800" tIns="54400" rIns="108800" bIns="54400" anchor="t" anchorCtr="0">
            <a:noAutofit/>
          </a:bodyPr>
          <a:lstStyle/>
          <a:p>
            <a:pPr marL="0" marR="0" lvl="0" indent="0" algn="ctr" rtl="0">
              <a:lnSpc>
                <a:spcPct val="110000"/>
              </a:lnSpc>
              <a:spcBef>
                <a:spcPts val="0"/>
              </a:spcBef>
              <a:spcAft>
                <a:spcPts val="0"/>
              </a:spcAft>
              <a:buNone/>
            </a:pPr>
            <a:endParaRPr sz="1200">
              <a:solidFill>
                <a:srgbClr val="262626"/>
              </a:solidFill>
              <a:latin typeface="Century Gothic"/>
              <a:ea typeface="Century Gothic"/>
              <a:cs typeface="Century Gothic"/>
              <a:sym typeface="Century Gothic"/>
            </a:endParaRPr>
          </a:p>
        </p:txBody>
      </p:sp>
      <p:sp>
        <p:nvSpPr>
          <p:cNvPr id="175" name="Google Shape;175;p30"/>
          <p:cNvSpPr/>
          <p:nvPr/>
        </p:nvSpPr>
        <p:spPr>
          <a:xfrm>
            <a:off x="5357104" y="4807298"/>
            <a:ext cx="1562373" cy="501107"/>
          </a:xfrm>
          <a:prstGeom prst="rect">
            <a:avLst/>
          </a:prstGeom>
          <a:noFill/>
          <a:ln>
            <a:noFill/>
          </a:ln>
        </p:spPr>
        <p:txBody>
          <a:bodyPr spcFirstLastPara="1" wrap="square" lIns="108800" tIns="54400" rIns="108800" bIns="54400" anchor="t" anchorCtr="0">
            <a:noAutofit/>
          </a:bodyPr>
          <a:lstStyle/>
          <a:p>
            <a:pPr marL="0" marR="0" lvl="0" indent="0" algn="ctr" rtl="0">
              <a:lnSpc>
                <a:spcPct val="110000"/>
              </a:lnSpc>
              <a:spcBef>
                <a:spcPts val="0"/>
              </a:spcBef>
              <a:spcAft>
                <a:spcPts val="0"/>
              </a:spcAft>
              <a:buNone/>
            </a:pPr>
            <a:endParaRPr sz="1200">
              <a:solidFill>
                <a:srgbClr val="262626"/>
              </a:solidFill>
              <a:latin typeface="Century Gothic"/>
              <a:ea typeface="Century Gothic"/>
              <a:cs typeface="Century Gothic"/>
              <a:sym typeface="Century Gothic"/>
            </a:endParaRPr>
          </a:p>
        </p:txBody>
      </p:sp>
      <p:pic>
        <p:nvPicPr>
          <p:cNvPr id="176" name="Google Shape;176;p30"/>
          <p:cNvPicPr preferRelativeResize="0"/>
          <p:nvPr/>
        </p:nvPicPr>
        <p:blipFill rotWithShape="1">
          <a:blip r:embed="rId8">
            <a:alphaModFix/>
          </a:blip>
          <a:srcRect/>
          <a:stretch/>
        </p:blipFill>
        <p:spPr>
          <a:xfrm rot="797611">
            <a:off x="11216526" y="3618010"/>
            <a:ext cx="320567" cy="568747"/>
          </a:xfrm>
          <a:prstGeom prst="rect">
            <a:avLst/>
          </a:prstGeom>
          <a:noFill/>
          <a:ln>
            <a:noFill/>
          </a:ln>
        </p:spPr>
      </p:pic>
      <p:sp>
        <p:nvSpPr>
          <p:cNvPr id="177" name="Google Shape;177;p30"/>
          <p:cNvSpPr txBox="1"/>
          <p:nvPr/>
        </p:nvSpPr>
        <p:spPr>
          <a:xfrm>
            <a:off x="1110658" y="5079899"/>
            <a:ext cx="439544" cy="70788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a:t>
            </a:r>
            <a:endParaRPr/>
          </a:p>
        </p:txBody>
      </p:sp>
      <p:sp>
        <p:nvSpPr>
          <p:cNvPr id="178" name="Google Shape;178;p30"/>
          <p:cNvSpPr/>
          <p:nvPr/>
        </p:nvSpPr>
        <p:spPr>
          <a:xfrm>
            <a:off x="2704423" y="4850304"/>
            <a:ext cx="1654774" cy="456237"/>
          </a:xfrm>
          <a:prstGeom prst="roundRect">
            <a:avLst>
              <a:gd name="adj" fmla="val 26357"/>
            </a:avLst>
          </a:prstGeom>
          <a:solidFill>
            <a:srgbClr val="0F3F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EC62E"/>
                </a:solidFill>
                <a:latin typeface="Century Gothic"/>
                <a:ea typeface="Century Gothic"/>
                <a:cs typeface="Century Gothic"/>
                <a:sym typeface="Century Gothic"/>
              </a:rPr>
              <a:t>Penyediaan TORA</a:t>
            </a:r>
            <a:endParaRPr sz="1200" b="1">
              <a:solidFill>
                <a:srgbClr val="FEC62E"/>
              </a:solidFill>
              <a:latin typeface="Century Gothic"/>
              <a:ea typeface="Century Gothic"/>
              <a:cs typeface="Century Gothic"/>
              <a:sym typeface="Century Gothic"/>
            </a:endParaRPr>
          </a:p>
        </p:txBody>
      </p:sp>
      <p:sp>
        <p:nvSpPr>
          <p:cNvPr id="179" name="Google Shape;179;p30"/>
          <p:cNvSpPr/>
          <p:nvPr/>
        </p:nvSpPr>
        <p:spPr>
          <a:xfrm>
            <a:off x="294928" y="5625681"/>
            <a:ext cx="2105439" cy="456237"/>
          </a:xfrm>
          <a:prstGeom prst="roundRect">
            <a:avLst>
              <a:gd name="adj" fmla="val 26357"/>
            </a:avLst>
          </a:prstGeom>
          <a:solidFill>
            <a:srgbClr val="FEC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F3F69"/>
                </a:solidFill>
                <a:latin typeface="Century Gothic"/>
                <a:ea typeface="Century Gothic"/>
                <a:cs typeface="Century Gothic"/>
                <a:sym typeface="Century Gothic"/>
              </a:rPr>
              <a:t>Penataan Akses</a:t>
            </a:r>
            <a:endParaRPr sz="1400" b="1">
              <a:solidFill>
                <a:srgbClr val="0F3F69"/>
              </a:solidFill>
              <a:latin typeface="Century Gothic"/>
              <a:ea typeface="Century Gothic"/>
              <a:cs typeface="Century Gothic"/>
              <a:sym typeface="Century Gothic"/>
            </a:endParaRPr>
          </a:p>
        </p:txBody>
      </p:sp>
      <p:sp>
        <p:nvSpPr>
          <p:cNvPr id="180" name="Google Shape;180;p30"/>
          <p:cNvSpPr/>
          <p:nvPr/>
        </p:nvSpPr>
        <p:spPr>
          <a:xfrm>
            <a:off x="2706379" y="5450926"/>
            <a:ext cx="1654775" cy="740739"/>
          </a:xfrm>
          <a:prstGeom prst="roundRect">
            <a:avLst>
              <a:gd name="adj" fmla="val 17571"/>
            </a:avLst>
          </a:prstGeom>
          <a:solidFill>
            <a:srgbClr val="0F3F69"/>
          </a:solid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en-US" sz="1200" b="1">
                <a:solidFill>
                  <a:srgbClr val="FEC62E"/>
                </a:solidFill>
                <a:latin typeface="Century Gothic"/>
                <a:ea typeface="Century Gothic"/>
                <a:cs typeface="Century Gothic"/>
                <a:sym typeface="Century Gothic"/>
              </a:rPr>
              <a:t>Pemberian Kesempatan Akses Permodalan</a:t>
            </a:r>
            <a:endParaRPr sz="1200" b="1">
              <a:solidFill>
                <a:srgbClr val="FEC62E"/>
              </a:solidFill>
              <a:latin typeface="Century Gothic"/>
              <a:ea typeface="Century Gothic"/>
              <a:cs typeface="Century Gothic"/>
              <a:sym typeface="Century Gothic"/>
            </a:endParaRPr>
          </a:p>
        </p:txBody>
      </p:sp>
      <p:sp>
        <p:nvSpPr>
          <p:cNvPr id="181" name="Google Shape;181;p30"/>
          <p:cNvSpPr/>
          <p:nvPr/>
        </p:nvSpPr>
        <p:spPr>
          <a:xfrm>
            <a:off x="4631521" y="4801836"/>
            <a:ext cx="2105439" cy="591037"/>
          </a:xfrm>
          <a:prstGeom prst="roundRect">
            <a:avLst>
              <a:gd name="adj" fmla="val 20604"/>
            </a:avLst>
          </a:prstGeom>
          <a:solidFill>
            <a:srgbClr val="0F3F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EC62E"/>
                </a:solidFill>
                <a:latin typeface="Century Gothic"/>
                <a:ea typeface="Century Gothic"/>
                <a:cs typeface="Century Gothic"/>
                <a:sym typeface="Century Gothic"/>
              </a:rPr>
              <a:t>Penataan Penguasaan &amp; Penggunaan Tanah</a:t>
            </a:r>
            <a:endParaRPr/>
          </a:p>
        </p:txBody>
      </p:sp>
      <p:sp>
        <p:nvSpPr>
          <p:cNvPr id="182" name="Google Shape;182;p30"/>
          <p:cNvSpPr/>
          <p:nvPr/>
        </p:nvSpPr>
        <p:spPr>
          <a:xfrm>
            <a:off x="5396357" y="5635517"/>
            <a:ext cx="2105439" cy="456237"/>
          </a:xfrm>
          <a:prstGeom prst="roundRect">
            <a:avLst>
              <a:gd name="adj" fmla="val 26357"/>
            </a:avLst>
          </a:prstGeom>
          <a:solidFill>
            <a:srgbClr val="0F3F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FEC62E"/>
                </a:solidFill>
                <a:latin typeface="Century Gothic"/>
                <a:ea typeface="Century Gothic"/>
                <a:cs typeface="Century Gothic"/>
                <a:sym typeface="Century Gothic"/>
              </a:rPr>
              <a:t>Bantuan Lain</a:t>
            </a:r>
            <a:endParaRPr sz="1400" b="1">
              <a:solidFill>
                <a:srgbClr val="FEC62E"/>
              </a:solidFill>
              <a:latin typeface="Century Gothic"/>
              <a:ea typeface="Century Gothic"/>
              <a:cs typeface="Century Gothic"/>
              <a:sym typeface="Century Gothic"/>
            </a:endParaRPr>
          </a:p>
        </p:txBody>
      </p:sp>
      <p:sp>
        <p:nvSpPr>
          <p:cNvPr id="183" name="Google Shape;183;p30"/>
          <p:cNvSpPr/>
          <p:nvPr/>
        </p:nvSpPr>
        <p:spPr>
          <a:xfrm>
            <a:off x="6998710" y="4807298"/>
            <a:ext cx="1667515" cy="563849"/>
          </a:xfrm>
          <a:prstGeom prst="roundRect">
            <a:avLst>
              <a:gd name="adj" fmla="val 20604"/>
            </a:avLst>
          </a:prstGeom>
          <a:solidFill>
            <a:srgbClr val="0F3F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EC62E"/>
                </a:solidFill>
                <a:latin typeface="Century Gothic"/>
                <a:ea typeface="Century Gothic"/>
                <a:cs typeface="Century Gothic"/>
                <a:sym typeface="Century Gothic"/>
              </a:rPr>
              <a:t>Legalisasi Aset/</a:t>
            </a:r>
            <a:endParaRPr/>
          </a:p>
          <a:p>
            <a:pPr marL="0" marR="0" lvl="0" indent="0" algn="ctr" rtl="0">
              <a:spcBef>
                <a:spcPts val="0"/>
              </a:spcBef>
              <a:spcAft>
                <a:spcPts val="0"/>
              </a:spcAft>
              <a:buNone/>
            </a:pPr>
            <a:r>
              <a:rPr lang="en-US" sz="1200" b="1">
                <a:solidFill>
                  <a:srgbClr val="FEC62E"/>
                </a:solidFill>
                <a:latin typeface="Century Gothic"/>
                <a:ea typeface="Century Gothic"/>
                <a:cs typeface="Century Gothic"/>
                <a:sym typeface="Century Gothic"/>
              </a:rPr>
              <a:t>Redistribusi Tanah</a:t>
            </a:r>
            <a:endParaRPr/>
          </a:p>
        </p:txBody>
      </p:sp>
      <p:sp>
        <p:nvSpPr>
          <p:cNvPr id="184" name="Google Shape;184;p30"/>
          <p:cNvSpPr/>
          <p:nvPr/>
        </p:nvSpPr>
        <p:spPr>
          <a:xfrm>
            <a:off x="10503382" y="5160959"/>
            <a:ext cx="1526844" cy="631112"/>
          </a:xfrm>
          <a:prstGeom prst="roundRect">
            <a:avLst>
              <a:gd name="adj" fmla="val 20604"/>
            </a:avLst>
          </a:prstGeom>
          <a:solidFill>
            <a:srgbClr val="FEC6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F3F69"/>
                </a:solidFill>
                <a:latin typeface="Century Gothic"/>
                <a:ea typeface="Century Gothic"/>
                <a:cs typeface="Century Gothic"/>
                <a:sym typeface="Century Gothic"/>
              </a:rPr>
              <a:t>Kemakmuran Rakyat</a:t>
            </a:r>
            <a:endParaRPr/>
          </a:p>
        </p:txBody>
      </p:sp>
      <p:pic>
        <p:nvPicPr>
          <p:cNvPr id="185" name="Google Shape;185;p30"/>
          <p:cNvPicPr preferRelativeResize="0"/>
          <p:nvPr/>
        </p:nvPicPr>
        <p:blipFill rotWithShape="1">
          <a:blip r:embed="rId9">
            <a:alphaModFix/>
          </a:blip>
          <a:srcRect/>
          <a:stretch/>
        </p:blipFill>
        <p:spPr>
          <a:xfrm>
            <a:off x="9518284" y="2903882"/>
            <a:ext cx="1712080" cy="762808"/>
          </a:xfrm>
          <a:prstGeom prst="rect">
            <a:avLst/>
          </a:prstGeom>
          <a:noFill/>
          <a:ln>
            <a:noFill/>
          </a:ln>
        </p:spPr>
      </p:pic>
      <p:sp>
        <p:nvSpPr>
          <p:cNvPr id="186" name="Google Shape;186;p30"/>
          <p:cNvSpPr/>
          <p:nvPr/>
        </p:nvSpPr>
        <p:spPr>
          <a:xfrm>
            <a:off x="10572413" y="4817005"/>
            <a:ext cx="1340439" cy="1295668"/>
          </a:xfrm>
          <a:prstGeom prst="ellipse">
            <a:avLst/>
          </a:prstGeom>
          <a:no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entury Gothic"/>
              <a:ea typeface="Century Gothic"/>
              <a:cs typeface="Century Gothic"/>
              <a:sym typeface="Century Gothic"/>
            </a:endParaRPr>
          </a:p>
        </p:txBody>
      </p:sp>
      <p:sp>
        <p:nvSpPr>
          <p:cNvPr id="187" name="Google Shape;187;p30"/>
          <p:cNvSpPr/>
          <p:nvPr/>
        </p:nvSpPr>
        <p:spPr>
          <a:xfrm>
            <a:off x="2449730" y="5004497"/>
            <a:ext cx="205456" cy="14257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30"/>
          <p:cNvSpPr/>
          <p:nvPr/>
        </p:nvSpPr>
        <p:spPr>
          <a:xfrm>
            <a:off x="4389699" y="5018380"/>
            <a:ext cx="205456" cy="14257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9" name="Google Shape;189;p30"/>
          <p:cNvSpPr/>
          <p:nvPr/>
        </p:nvSpPr>
        <p:spPr>
          <a:xfrm>
            <a:off x="4409292" y="5807490"/>
            <a:ext cx="925032" cy="148093"/>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30"/>
          <p:cNvSpPr/>
          <p:nvPr/>
        </p:nvSpPr>
        <p:spPr>
          <a:xfrm>
            <a:off x="6771453" y="4996935"/>
            <a:ext cx="205456" cy="14257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1" name="Google Shape;191;p30"/>
          <p:cNvSpPr/>
          <p:nvPr/>
        </p:nvSpPr>
        <p:spPr>
          <a:xfrm>
            <a:off x="8931457" y="4815429"/>
            <a:ext cx="1351581" cy="563849"/>
          </a:xfrm>
          <a:prstGeom prst="roundRect">
            <a:avLst>
              <a:gd name="adj" fmla="val 20604"/>
            </a:avLst>
          </a:prstGeom>
          <a:solidFill>
            <a:srgbClr val="0F3F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EC62E"/>
                </a:solidFill>
                <a:latin typeface="Century Gothic"/>
                <a:ea typeface="Century Gothic"/>
                <a:cs typeface="Century Gothic"/>
                <a:sym typeface="Century Gothic"/>
              </a:rPr>
              <a:t>Perbaikan Gini Ratio</a:t>
            </a:r>
            <a:endParaRPr/>
          </a:p>
        </p:txBody>
      </p:sp>
      <p:sp>
        <p:nvSpPr>
          <p:cNvPr id="192" name="Google Shape;192;p30"/>
          <p:cNvSpPr/>
          <p:nvPr/>
        </p:nvSpPr>
        <p:spPr>
          <a:xfrm>
            <a:off x="8696113" y="5004497"/>
            <a:ext cx="205456" cy="14257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3" name="Google Shape;193;p30"/>
          <p:cNvSpPr/>
          <p:nvPr/>
        </p:nvSpPr>
        <p:spPr>
          <a:xfrm>
            <a:off x="7542764" y="5787787"/>
            <a:ext cx="1351581" cy="152864"/>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30"/>
          <p:cNvSpPr/>
          <p:nvPr/>
        </p:nvSpPr>
        <p:spPr>
          <a:xfrm>
            <a:off x="8901569" y="5581062"/>
            <a:ext cx="1351581" cy="563849"/>
          </a:xfrm>
          <a:prstGeom prst="roundRect">
            <a:avLst>
              <a:gd name="adj" fmla="val 20604"/>
            </a:avLst>
          </a:prstGeom>
          <a:solidFill>
            <a:srgbClr val="0F3F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FEC62E"/>
                </a:solidFill>
                <a:latin typeface="Century Gothic"/>
                <a:ea typeface="Century Gothic"/>
                <a:cs typeface="Century Gothic"/>
                <a:sym typeface="Century Gothic"/>
              </a:rPr>
              <a:t>Peningkatan Pendapatan Masyarakat</a:t>
            </a:r>
            <a:endParaRPr/>
          </a:p>
        </p:txBody>
      </p:sp>
      <p:sp>
        <p:nvSpPr>
          <p:cNvPr id="195" name="Google Shape;195;p30"/>
          <p:cNvSpPr txBox="1"/>
          <p:nvPr/>
        </p:nvSpPr>
        <p:spPr>
          <a:xfrm>
            <a:off x="10184119" y="5195034"/>
            <a:ext cx="825547" cy="52322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t>
            </a:r>
            <a:endParaRPr/>
          </a:p>
        </p:txBody>
      </p:sp>
      <p:cxnSp>
        <p:nvCxnSpPr>
          <p:cNvPr id="196" name="Google Shape;196;p30"/>
          <p:cNvCxnSpPr/>
          <p:nvPr/>
        </p:nvCxnSpPr>
        <p:spPr>
          <a:xfrm>
            <a:off x="312326" y="108037"/>
            <a:ext cx="0" cy="720618"/>
          </a:xfrm>
          <a:prstGeom prst="straightConnector1">
            <a:avLst/>
          </a:prstGeom>
          <a:noFill/>
          <a:ln w="127000" cap="flat" cmpd="sng">
            <a:solidFill>
              <a:schemeClr val="dk2"/>
            </a:solidFill>
            <a:prstDash val="solid"/>
            <a:miter lim="800000"/>
            <a:headEnd type="none" w="sm" len="sm"/>
            <a:tailEnd type="none" w="sm" len="sm"/>
          </a:ln>
        </p:spPr>
      </p:cxnSp>
      <p:sp>
        <p:nvSpPr>
          <p:cNvPr id="197" name="Google Shape;197;p30"/>
          <p:cNvSpPr/>
          <p:nvPr/>
        </p:nvSpPr>
        <p:spPr>
          <a:xfrm>
            <a:off x="164976" y="828105"/>
            <a:ext cx="11865250" cy="861732"/>
          </a:xfrm>
          <a:prstGeom prst="rect">
            <a:avLst/>
          </a:prstGeom>
          <a:noFill/>
          <a:ln>
            <a:noFill/>
          </a:ln>
        </p:spPr>
        <p:txBody>
          <a:bodyPr spcFirstLastPara="1" wrap="square" lIns="91375" tIns="45675" rIns="91375" bIns="45675" anchor="t" anchorCtr="0">
            <a:noAutofit/>
          </a:bodyPr>
          <a:lstStyle/>
          <a:p>
            <a:pPr marL="0" marR="0" lvl="0" indent="0" algn="ctr" rtl="0">
              <a:spcBef>
                <a:spcPts val="0"/>
              </a:spcBef>
              <a:spcAft>
                <a:spcPts val="0"/>
              </a:spcAft>
              <a:buNone/>
            </a:pPr>
            <a:r>
              <a:rPr lang="en-US" sz="1500" b="1">
                <a:solidFill>
                  <a:schemeClr val="dk1"/>
                </a:solidFill>
                <a:latin typeface="Century Gothic"/>
                <a:ea typeface="Century Gothic"/>
                <a:cs typeface="Century Gothic"/>
                <a:sym typeface="Century Gothic"/>
              </a:rPr>
              <a:t>Reforma Agraria : Penataan Kembali struktur penguasaan, pemilikan, penggunaan, dan pemanfaatan tanah yang lebih berkeadilan melalui penataan aset dan disertai dengan penataan akses untuk kemakmuran rakyat Indonesia, berdasarkan </a:t>
            </a:r>
            <a:endParaRPr/>
          </a:p>
          <a:p>
            <a:pPr marL="0" marR="0" lvl="0" indent="0" algn="ctr" rtl="0">
              <a:spcBef>
                <a:spcPts val="600"/>
              </a:spcBef>
              <a:spcAft>
                <a:spcPts val="0"/>
              </a:spcAft>
              <a:buNone/>
            </a:pPr>
            <a:r>
              <a:rPr lang="en-US" sz="1500">
                <a:solidFill>
                  <a:srgbClr val="262626"/>
                </a:solidFill>
                <a:latin typeface="Century Gothic"/>
                <a:ea typeface="Century Gothic"/>
                <a:cs typeface="Century Gothic"/>
                <a:sym typeface="Century Gothic"/>
              </a:rPr>
              <a:t>Pancasila, UUD 1945, UU 5/1960 (UUPA), </a:t>
            </a:r>
            <a:r>
              <a:rPr lang="en-US" sz="1500">
                <a:solidFill>
                  <a:schemeClr val="dk1"/>
                </a:solidFill>
                <a:latin typeface="Century Gothic"/>
                <a:ea typeface="Century Gothic"/>
                <a:cs typeface="Century Gothic"/>
                <a:sym typeface="Century Gothic"/>
              </a:rPr>
              <a:t>TAP MPR RI No. IX/MPR/2001, UU 17/2007, Perpres 18/2020, Perpres 86/2018</a:t>
            </a:r>
            <a:endParaRPr sz="1500">
              <a:solidFill>
                <a:srgbClr val="262626"/>
              </a:solidFill>
              <a:latin typeface="Century Gothic"/>
              <a:ea typeface="Century Gothic"/>
              <a:cs typeface="Century Gothic"/>
              <a:sym typeface="Century Gothic"/>
            </a:endParaRPr>
          </a:p>
        </p:txBody>
      </p:sp>
      <p:sp>
        <p:nvSpPr>
          <p:cNvPr id="198" name="Google Shape;198;p30"/>
          <p:cNvSpPr/>
          <p:nvPr/>
        </p:nvSpPr>
        <p:spPr>
          <a:xfrm>
            <a:off x="356698" y="60307"/>
            <a:ext cx="6792889" cy="77415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chemeClr val="dk2"/>
                </a:solidFill>
                <a:latin typeface="Century Gothic"/>
                <a:ea typeface="Century Gothic"/>
                <a:cs typeface="Century Gothic"/>
                <a:sym typeface="Century Gothic"/>
              </a:rPr>
              <a:t>KONSEP REFORMA AGRARIA</a:t>
            </a:r>
            <a:endParaRPr sz="3200" b="1">
              <a:solidFill>
                <a:schemeClr val="dk2"/>
              </a:solidFill>
              <a:latin typeface="Century Gothic"/>
              <a:ea typeface="Century Gothic"/>
              <a:cs typeface="Century Gothic"/>
              <a:sym typeface="Century Gothic"/>
            </a:endParaRPr>
          </a:p>
        </p:txBody>
      </p:sp>
      <p:sp>
        <p:nvSpPr>
          <p:cNvPr id="199" name="Google Shape;199;p30"/>
          <p:cNvSpPr/>
          <p:nvPr/>
        </p:nvSpPr>
        <p:spPr>
          <a:xfrm>
            <a:off x="2453279" y="5805481"/>
            <a:ext cx="205456" cy="142579"/>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00" name="Google Shape;200;p30"/>
          <p:cNvGrpSpPr/>
          <p:nvPr/>
        </p:nvGrpSpPr>
        <p:grpSpPr>
          <a:xfrm>
            <a:off x="32" y="6401746"/>
            <a:ext cx="6045619" cy="367604"/>
            <a:chOff x="678935" y="6126366"/>
            <a:chExt cx="10910700" cy="524100"/>
          </a:xfrm>
        </p:grpSpPr>
        <p:sp>
          <p:nvSpPr>
            <p:cNvPr id="201" name="Google Shape;201;p30"/>
            <p:cNvSpPr/>
            <p:nvPr/>
          </p:nvSpPr>
          <p:spPr>
            <a:xfrm>
              <a:off x="678935" y="6126366"/>
              <a:ext cx="10910700" cy="524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2" name="Google Shape;202;p30"/>
            <p:cNvPicPr preferRelativeResize="0"/>
            <p:nvPr/>
          </p:nvPicPr>
          <p:blipFill rotWithShape="1">
            <a:blip r:embed="rId10">
              <a:alphaModFix/>
            </a:blip>
            <a:srcRect/>
            <a:stretch/>
          </p:blipFill>
          <p:spPr>
            <a:xfrm>
              <a:off x="1023804" y="6157220"/>
              <a:ext cx="10284694" cy="491774"/>
            </a:xfrm>
            <a:prstGeom prst="rect">
              <a:avLst/>
            </a:prstGeom>
            <a:noFill/>
            <a:ln>
              <a:noFill/>
            </a:ln>
          </p:spPr>
        </p:pic>
      </p:grpSp>
      <p:cxnSp>
        <p:nvCxnSpPr>
          <p:cNvPr id="203" name="Google Shape;203;p30"/>
          <p:cNvCxnSpPr>
            <a:stCxn id="202" idx="3"/>
          </p:cNvCxnSpPr>
          <p:nvPr/>
        </p:nvCxnSpPr>
        <p:spPr>
          <a:xfrm rot="10800000" flipH="1">
            <a:off x="5889873" y="6589852"/>
            <a:ext cx="5758800" cy="6000"/>
          </a:xfrm>
          <a:prstGeom prst="straightConnector1">
            <a:avLst/>
          </a:prstGeom>
          <a:noFill/>
          <a:ln w="57150" cap="flat" cmpd="sng">
            <a:solidFill>
              <a:srgbClr val="17365D"/>
            </a:solidFill>
            <a:prstDash val="solid"/>
            <a:miter lim="800000"/>
            <a:headEnd type="none" w="sm" len="sm"/>
            <a:tailEnd type="none" w="sm" len="sm"/>
          </a:ln>
        </p:spPr>
      </p:cxnSp>
      <p:sp>
        <p:nvSpPr>
          <p:cNvPr id="204" name="Google Shape;204;p30"/>
          <p:cNvSpPr/>
          <p:nvPr/>
        </p:nvSpPr>
        <p:spPr>
          <a:xfrm>
            <a:off x="11748166" y="6404201"/>
            <a:ext cx="396900" cy="384600"/>
          </a:xfrm>
          <a:prstGeom prst="ellipse">
            <a:avLst/>
          </a:prstGeom>
          <a:solidFill>
            <a:srgbClr val="BEE2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5" name="Google Shape;205;p30"/>
          <p:cNvSpPr txBox="1">
            <a:spLocks noGrp="1"/>
          </p:cNvSpPr>
          <p:nvPr>
            <p:ph type="sldNum" idx="12"/>
          </p:nvPr>
        </p:nvSpPr>
        <p:spPr>
          <a:xfrm>
            <a:off x="11644997" y="6346139"/>
            <a:ext cx="438900" cy="448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F243E"/>
              </a:buClr>
              <a:buSzPts val="1600"/>
              <a:buFont typeface="Century Gothic"/>
              <a:buNone/>
            </a:pPr>
            <a:fld id="{00000000-1234-1234-1234-123412341234}" type="slidenum">
              <a:rPr lang="en-US" sz="1600" b="1">
                <a:solidFill>
                  <a:srgbClr val="0F243E"/>
                </a:solidFill>
                <a:latin typeface="Century Gothic"/>
                <a:ea typeface="Century Gothic"/>
                <a:cs typeface="Century Gothic"/>
                <a:sym typeface="Century Gothic"/>
              </a:rPr>
              <a:t>7</a:t>
            </a:fld>
            <a:endParaRPr sz="1600" b="1">
              <a:solidFill>
                <a:srgbClr val="0F243E"/>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15274770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41"/>
          <p:cNvPicPr preferRelativeResize="0"/>
          <p:nvPr/>
        </p:nvPicPr>
        <p:blipFill rotWithShape="1">
          <a:blip r:embed="rId3">
            <a:alphaModFix amt="50000"/>
          </a:blip>
          <a:srcRect t="29" b="15352"/>
          <a:stretch/>
        </p:blipFill>
        <p:spPr>
          <a:xfrm>
            <a:off x="0" y="-19672"/>
            <a:ext cx="12192000" cy="6877672"/>
          </a:xfrm>
          <a:prstGeom prst="rect">
            <a:avLst/>
          </a:prstGeom>
          <a:noFill/>
          <a:ln>
            <a:noFill/>
          </a:ln>
        </p:spPr>
      </p:pic>
      <p:sp>
        <p:nvSpPr>
          <p:cNvPr id="495" name="Google Shape;495;p41"/>
          <p:cNvSpPr/>
          <p:nvPr/>
        </p:nvSpPr>
        <p:spPr>
          <a:xfrm>
            <a:off x="11748166" y="6404201"/>
            <a:ext cx="396938" cy="384733"/>
          </a:xfrm>
          <a:prstGeom prst="ellipse">
            <a:avLst/>
          </a:prstGeom>
          <a:solidFill>
            <a:srgbClr val="BEE2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6" name="Google Shape;496;p41"/>
          <p:cNvSpPr txBox="1">
            <a:spLocks noGrp="1"/>
          </p:cNvSpPr>
          <p:nvPr>
            <p:ph type="sldNum" idx="12"/>
          </p:nvPr>
        </p:nvSpPr>
        <p:spPr>
          <a:xfrm>
            <a:off x="11644997" y="6346139"/>
            <a:ext cx="438912" cy="44805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F243E"/>
              </a:buClr>
              <a:buSzPts val="1600"/>
              <a:buFont typeface="Century Gothic"/>
              <a:buNone/>
            </a:pPr>
            <a:fld id="{00000000-1234-1234-1234-123412341234}" type="slidenum">
              <a:rPr lang="en-US" sz="1600" b="1">
                <a:solidFill>
                  <a:srgbClr val="0F243E"/>
                </a:solidFill>
                <a:latin typeface="Century Gothic"/>
                <a:ea typeface="Century Gothic"/>
                <a:cs typeface="Century Gothic"/>
                <a:sym typeface="Century Gothic"/>
              </a:rPr>
              <a:t>8</a:t>
            </a:fld>
            <a:endParaRPr sz="1600" b="1">
              <a:solidFill>
                <a:srgbClr val="0F243E"/>
              </a:solidFill>
              <a:latin typeface="Century Gothic"/>
              <a:ea typeface="Century Gothic"/>
              <a:cs typeface="Century Gothic"/>
              <a:sym typeface="Century Gothic"/>
            </a:endParaRPr>
          </a:p>
        </p:txBody>
      </p:sp>
      <p:sp>
        <p:nvSpPr>
          <p:cNvPr id="497" name="Google Shape;497;p41"/>
          <p:cNvSpPr/>
          <p:nvPr/>
        </p:nvSpPr>
        <p:spPr>
          <a:xfrm>
            <a:off x="1636795" y="5128838"/>
            <a:ext cx="9012194" cy="523180"/>
          </a:xfrm>
          <a:prstGeom prst="rect">
            <a:avLst/>
          </a:prstGeom>
          <a:solidFill>
            <a:srgbClr val="0F3F69"/>
          </a:soli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400"/>
              <a:buFont typeface="Century Gothic"/>
              <a:buNone/>
            </a:pPr>
            <a:r>
              <a:rPr lang="en-US" sz="1400" b="1">
                <a:solidFill>
                  <a:schemeClr val="lt1"/>
                </a:solidFill>
                <a:latin typeface="Century Gothic"/>
                <a:ea typeface="Century Gothic"/>
                <a:cs typeface="Century Gothic"/>
                <a:sym typeface="Century Gothic"/>
              </a:rPr>
              <a:t>Hak Menguasai Negara terhadap Sumber Daya Agraria dipergunakan untuk Sebesar-besar Kemakmuran Rakyat</a:t>
            </a:r>
            <a:endParaRPr sz="1800">
              <a:solidFill>
                <a:schemeClr val="lt1"/>
              </a:solidFill>
              <a:latin typeface="Century Gothic"/>
              <a:ea typeface="Century Gothic"/>
              <a:cs typeface="Century Gothic"/>
              <a:sym typeface="Century Gothic"/>
            </a:endParaRPr>
          </a:p>
        </p:txBody>
      </p:sp>
      <p:sp>
        <p:nvSpPr>
          <p:cNvPr id="498" name="Google Shape;498;p41"/>
          <p:cNvSpPr txBox="1"/>
          <p:nvPr/>
        </p:nvSpPr>
        <p:spPr>
          <a:xfrm>
            <a:off x="257910" y="5712572"/>
            <a:ext cx="11756400" cy="723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200"/>
              <a:buFont typeface="Century Gothic"/>
              <a:buNone/>
            </a:pPr>
            <a:r>
              <a:rPr lang="en-US" sz="1200" b="1">
                <a:solidFill>
                  <a:schemeClr val="dk1"/>
                </a:solidFill>
                <a:latin typeface="Century Gothic"/>
                <a:ea typeface="Century Gothic"/>
                <a:cs typeface="Century Gothic"/>
                <a:sym typeface="Century Gothic"/>
              </a:rPr>
              <a:t>* HMN: Kebijakan (</a:t>
            </a:r>
            <a:r>
              <a:rPr lang="en-US" sz="1200" b="1" i="1">
                <a:solidFill>
                  <a:schemeClr val="dk1"/>
                </a:solidFill>
                <a:latin typeface="Century Gothic"/>
                <a:ea typeface="Century Gothic"/>
                <a:cs typeface="Century Gothic"/>
                <a:sym typeface="Century Gothic"/>
              </a:rPr>
              <a:t>beleid</a:t>
            </a:r>
            <a:r>
              <a:rPr lang="en-US" sz="1200" b="1">
                <a:solidFill>
                  <a:schemeClr val="dk1"/>
                </a:solidFill>
                <a:latin typeface="Century Gothic"/>
                <a:ea typeface="Century Gothic"/>
                <a:cs typeface="Century Gothic"/>
                <a:sym typeface="Century Gothic"/>
              </a:rPr>
              <a:t>), pengurusan (</a:t>
            </a:r>
            <a:r>
              <a:rPr lang="en-US" sz="1200" b="1" i="1">
                <a:solidFill>
                  <a:schemeClr val="dk1"/>
                </a:solidFill>
                <a:latin typeface="Century Gothic"/>
                <a:ea typeface="Century Gothic"/>
                <a:cs typeface="Century Gothic"/>
                <a:sym typeface="Century Gothic"/>
              </a:rPr>
              <a:t>bestuursdaad</a:t>
            </a:r>
            <a:r>
              <a:rPr lang="en-US" sz="1200" b="1">
                <a:solidFill>
                  <a:schemeClr val="dk1"/>
                </a:solidFill>
                <a:latin typeface="Century Gothic"/>
                <a:ea typeface="Century Gothic"/>
                <a:cs typeface="Century Gothic"/>
                <a:sym typeface="Century Gothic"/>
              </a:rPr>
              <a:t>), pengaturan (</a:t>
            </a:r>
            <a:r>
              <a:rPr lang="en-US" sz="1200" b="1" i="1">
                <a:solidFill>
                  <a:schemeClr val="dk1"/>
                </a:solidFill>
                <a:latin typeface="Century Gothic"/>
                <a:ea typeface="Century Gothic"/>
                <a:cs typeface="Century Gothic"/>
                <a:sym typeface="Century Gothic"/>
              </a:rPr>
              <a:t>regelendaad</a:t>
            </a:r>
            <a:r>
              <a:rPr lang="en-US" sz="1200" b="1">
                <a:solidFill>
                  <a:schemeClr val="dk1"/>
                </a:solidFill>
                <a:latin typeface="Century Gothic"/>
                <a:ea typeface="Century Gothic"/>
                <a:cs typeface="Century Gothic"/>
                <a:sym typeface="Century Gothic"/>
              </a:rPr>
              <a:t>), pengelolaan (</a:t>
            </a:r>
            <a:r>
              <a:rPr lang="en-US" sz="1200" b="1" i="1">
                <a:solidFill>
                  <a:schemeClr val="dk1"/>
                </a:solidFill>
                <a:latin typeface="Century Gothic"/>
                <a:ea typeface="Century Gothic"/>
                <a:cs typeface="Century Gothic"/>
                <a:sym typeface="Century Gothic"/>
              </a:rPr>
              <a:t>beheersdaad</a:t>
            </a:r>
            <a:r>
              <a:rPr lang="en-US" sz="1200" b="1">
                <a:solidFill>
                  <a:schemeClr val="dk1"/>
                </a:solidFill>
                <a:latin typeface="Century Gothic"/>
                <a:ea typeface="Century Gothic"/>
                <a:cs typeface="Century Gothic"/>
                <a:sym typeface="Century Gothic"/>
              </a:rPr>
              <a:t>), dan pengawasan (</a:t>
            </a:r>
            <a:r>
              <a:rPr lang="en-US" sz="1200" b="1" i="1">
                <a:solidFill>
                  <a:schemeClr val="dk1"/>
                </a:solidFill>
                <a:latin typeface="Century Gothic"/>
                <a:ea typeface="Century Gothic"/>
                <a:cs typeface="Century Gothic"/>
                <a:sym typeface="Century Gothic"/>
              </a:rPr>
              <a:t>toezichthoudensdaad</a:t>
            </a:r>
            <a:r>
              <a:rPr lang="en-US" sz="1200" b="1">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marL="115888" marR="0" lvl="0" indent="0" algn="just" rtl="0">
              <a:spcBef>
                <a:spcPts val="600"/>
              </a:spcBef>
              <a:spcAft>
                <a:spcPts val="0"/>
              </a:spcAft>
              <a:buClr>
                <a:schemeClr val="dk1"/>
              </a:buClr>
              <a:buSzPts val="1200"/>
              <a:buFont typeface="Century Gothic"/>
              <a:buNone/>
            </a:pPr>
            <a:r>
              <a:rPr lang="en-US" sz="1200" b="1">
                <a:solidFill>
                  <a:schemeClr val="dk1"/>
                </a:solidFill>
                <a:latin typeface="Century Gothic"/>
                <a:ea typeface="Century Gothic"/>
                <a:cs typeface="Century Gothic"/>
                <a:sym typeface="Century Gothic"/>
              </a:rPr>
              <a:t>Sebesar-besar kemakmuran rakyat: bermanfaat bagi rakyat, ada pemerataan manfaat, partisipasi menentukan manfaat, dan penghormatan hak-hak rakyat.</a:t>
            </a:r>
            <a:endParaRPr sz="1200">
              <a:solidFill>
                <a:schemeClr val="dk1"/>
              </a:solidFill>
              <a:latin typeface="Century Gothic"/>
              <a:ea typeface="Century Gothic"/>
              <a:cs typeface="Century Gothic"/>
              <a:sym typeface="Century Gothic"/>
            </a:endParaRPr>
          </a:p>
        </p:txBody>
      </p:sp>
      <p:cxnSp>
        <p:nvCxnSpPr>
          <p:cNvPr id="499" name="Google Shape;499;p41"/>
          <p:cNvCxnSpPr/>
          <p:nvPr/>
        </p:nvCxnSpPr>
        <p:spPr>
          <a:xfrm>
            <a:off x="7857312" y="1641513"/>
            <a:ext cx="0" cy="3239909"/>
          </a:xfrm>
          <a:prstGeom prst="straightConnector1">
            <a:avLst/>
          </a:prstGeom>
          <a:noFill/>
          <a:ln w="57150" cap="flat" cmpd="sng">
            <a:solidFill>
              <a:srgbClr val="0F3F69"/>
            </a:solidFill>
            <a:prstDash val="dot"/>
            <a:miter lim="800000"/>
            <a:headEnd type="none" w="sm" len="sm"/>
            <a:tailEnd type="none" w="sm" len="sm"/>
          </a:ln>
        </p:spPr>
      </p:cxnSp>
      <p:cxnSp>
        <p:nvCxnSpPr>
          <p:cNvPr id="500" name="Google Shape;500;p41"/>
          <p:cNvCxnSpPr/>
          <p:nvPr/>
        </p:nvCxnSpPr>
        <p:spPr>
          <a:xfrm>
            <a:off x="3789404" y="1641513"/>
            <a:ext cx="0" cy="3239909"/>
          </a:xfrm>
          <a:prstGeom prst="straightConnector1">
            <a:avLst/>
          </a:prstGeom>
          <a:noFill/>
          <a:ln w="57150" cap="flat" cmpd="sng">
            <a:solidFill>
              <a:srgbClr val="0F3F69"/>
            </a:solidFill>
            <a:prstDash val="dot"/>
            <a:miter lim="800000"/>
            <a:headEnd type="none" w="sm" len="sm"/>
            <a:tailEnd type="none" w="sm" len="sm"/>
          </a:ln>
        </p:spPr>
      </p:cxnSp>
      <p:sp>
        <p:nvSpPr>
          <p:cNvPr id="501" name="Google Shape;501;p41"/>
          <p:cNvSpPr/>
          <p:nvPr/>
        </p:nvSpPr>
        <p:spPr>
          <a:xfrm>
            <a:off x="397777" y="2129636"/>
            <a:ext cx="3247286" cy="2492990"/>
          </a:xfrm>
          <a:prstGeom prst="rect">
            <a:avLst/>
          </a:prstGeom>
          <a:noFill/>
          <a:ln>
            <a:noFill/>
          </a:ln>
        </p:spPr>
        <p:txBody>
          <a:bodyPr spcFirstLastPara="1" wrap="square" lIns="91425" tIns="45700" rIns="91425" bIns="45700" anchor="t" anchorCtr="0">
            <a:noAutofit/>
          </a:bodyPr>
          <a:lstStyle/>
          <a:p>
            <a:pPr marL="184150" marR="0" lvl="0" indent="-22225" algn="l" rtl="0">
              <a:spcBef>
                <a:spcPts val="0"/>
              </a:spcBef>
              <a:spcAft>
                <a:spcPts val="0"/>
              </a:spcAft>
              <a:buNone/>
            </a:pPr>
            <a:endParaRPr sz="1200" b="1">
              <a:solidFill>
                <a:schemeClr val="dk1"/>
              </a:solidFill>
              <a:latin typeface="Century Gothic"/>
              <a:ea typeface="Century Gothic"/>
              <a:cs typeface="Century Gothic"/>
              <a:sym typeface="Century Gothic"/>
            </a:endParaRPr>
          </a:p>
          <a:p>
            <a:pPr marL="85725" marR="0" lvl="0" indent="0" algn="ctr" rtl="0">
              <a:spcBef>
                <a:spcPts val="0"/>
              </a:spcBef>
              <a:spcAft>
                <a:spcPts val="0"/>
              </a:spcAft>
              <a:buNone/>
            </a:pPr>
            <a:r>
              <a:rPr lang="en-US" sz="1200" b="1">
                <a:solidFill>
                  <a:schemeClr val="dk1"/>
                </a:solidFill>
                <a:latin typeface="Century Gothic"/>
                <a:ea typeface="Century Gothic"/>
                <a:cs typeface="Century Gothic"/>
                <a:sym typeface="Century Gothic"/>
              </a:rPr>
              <a:t>Undang-Undang Dasar  1945 Pasal 33 ayat (3)</a:t>
            </a:r>
            <a:endParaRPr sz="1200">
              <a:solidFill>
                <a:schemeClr val="dk1"/>
              </a:solidFill>
              <a:latin typeface="Century Gothic"/>
              <a:ea typeface="Century Gothic"/>
              <a:cs typeface="Century Gothic"/>
              <a:sym typeface="Century Gothic"/>
            </a:endParaRPr>
          </a:p>
          <a:p>
            <a:pPr marL="409575" marR="0" lvl="0" indent="-15240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287338" marR="0" lvl="0" indent="-177800" algn="l" rtl="0">
              <a:spcBef>
                <a:spcPts val="0"/>
              </a:spcBef>
              <a:spcAft>
                <a:spcPts val="0"/>
              </a:spcAft>
              <a:buClr>
                <a:schemeClr val="dk1"/>
              </a:buClr>
              <a:buSzPts val="1200"/>
              <a:buFont typeface="Calibri"/>
              <a:buAutoNum type="arabicPeriod"/>
            </a:pPr>
            <a:r>
              <a:rPr lang="en-US" sz="1200">
                <a:solidFill>
                  <a:schemeClr val="dk1"/>
                </a:solidFill>
                <a:latin typeface="Century Gothic"/>
                <a:ea typeface="Century Gothic"/>
                <a:cs typeface="Century Gothic"/>
                <a:sym typeface="Century Gothic"/>
              </a:rPr>
              <a:t>Bumi dan air dan kekayaan alam yang terkandung di dalamnya dikuasai negara dan dipergunakan untuk sebesar-besarnya kemakmuran rakyat.</a:t>
            </a:r>
            <a:endParaRPr sz="1200">
              <a:solidFill>
                <a:schemeClr val="dk1"/>
              </a:solidFill>
              <a:latin typeface="Century Gothic"/>
              <a:ea typeface="Century Gothic"/>
              <a:cs typeface="Century Gothic"/>
              <a:sym typeface="Century Gothic"/>
            </a:endParaRPr>
          </a:p>
          <a:p>
            <a:pPr marL="287338" marR="0" lvl="0" indent="-10160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287338" marR="0" lvl="0" indent="-177800" algn="l" rtl="0">
              <a:spcBef>
                <a:spcPts val="0"/>
              </a:spcBef>
              <a:spcAft>
                <a:spcPts val="0"/>
              </a:spcAft>
              <a:buClr>
                <a:schemeClr val="dk1"/>
              </a:buClr>
              <a:buSzPts val="1200"/>
              <a:buFont typeface="Calibri"/>
              <a:buAutoNum type="arabicPeriod"/>
            </a:pPr>
            <a:r>
              <a:rPr lang="en-US" sz="1200">
                <a:solidFill>
                  <a:schemeClr val="dk1"/>
                </a:solidFill>
                <a:latin typeface="Century Gothic"/>
                <a:ea typeface="Century Gothic"/>
                <a:cs typeface="Century Gothic"/>
                <a:sym typeface="Century Gothic"/>
              </a:rPr>
              <a:t>HMN (Hak Menguasai Negara) digunakan  untuk tercapainya kemakmuran rakyat.</a:t>
            </a:r>
            <a:endParaRPr sz="1200">
              <a:solidFill>
                <a:schemeClr val="dk1"/>
              </a:solidFill>
              <a:latin typeface="Century Gothic"/>
              <a:ea typeface="Century Gothic"/>
              <a:cs typeface="Century Gothic"/>
              <a:sym typeface="Century Gothic"/>
            </a:endParaRPr>
          </a:p>
        </p:txBody>
      </p:sp>
      <p:sp>
        <p:nvSpPr>
          <p:cNvPr id="502" name="Google Shape;502;p41"/>
          <p:cNvSpPr/>
          <p:nvPr/>
        </p:nvSpPr>
        <p:spPr>
          <a:xfrm>
            <a:off x="3914024" y="1503023"/>
            <a:ext cx="3877537" cy="3785652"/>
          </a:xfrm>
          <a:prstGeom prst="rect">
            <a:avLst/>
          </a:prstGeom>
          <a:noFill/>
          <a:ln>
            <a:noFill/>
          </a:ln>
        </p:spPr>
        <p:txBody>
          <a:bodyPr spcFirstLastPara="1" wrap="square" lIns="91425" tIns="45700" rIns="91425" bIns="45700" anchor="t" anchorCtr="0">
            <a:noAutofit/>
          </a:bodyPr>
          <a:lstStyle/>
          <a:p>
            <a:pPr marL="117475" marR="0" lvl="0" indent="0" algn="ctr" rtl="0">
              <a:spcBef>
                <a:spcPts val="0"/>
              </a:spcBef>
              <a:spcAft>
                <a:spcPts val="0"/>
              </a:spcAft>
              <a:buNone/>
            </a:pPr>
            <a:r>
              <a:rPr lang="en-US" sz="1200" b="1">
                <a:solidFill>
                  <a:schemeClr val="dk1"/>
                </a:solidFill>
                <a:latin typeface="Century Gothic"/>
                <a:ea typeface="Century Gothic"/>
                <a:cs typeface="Century Gothic"/>
                <a:sym typeface="Century Gothic"/>
              </a:rPr>
              <a:t>UU No 5 Tahun 1960</a:t>
            </a:r>
            <a:endParaRPr sz="1200">
              <a:solidFill>
                <a:schemeClr val="dk1"/>
              </a:solidFill>
              <a:latin typeface="Century Gothic"/>
              <a:ea typeface="Century Gothic"/>
              <a:cs typeface="Century Gothic"/>
              <a:sym typeface="Century Gothic"/>
            </a:endParaRPr>
          </a:p>
          <a:p>
            <a:pPr marL="288925" marR="0" lvl="0" indent="-95250" algn="l" rtl="0">
              <a:spcBef>
                <a:spcPts val="0"/>
              </a:spcBef>
              <a:spcAft>
                <a:spcPts val="0"/>
              </a:spcAft>
              <a:buNone/>
            </a:pPr>
            <a:endParaRPr sz="1200" b="1">
              <a:solidFill>
                <a:schemeClr val="dk1"/>
              </a:solidFill>
              <a:latin typeface="Century Gothic"/>
              <a:ea typeface="Century Gothic"/>
              <a:cs typeface="Century Gothic"/>
              <a:sym typeface="Century Gothic"/>
            </a:endParaRPr>
          </a:p>
          <a:p>
            <a:pPr marL="0" marR="0" lvl="0" indent="4763" algn="just" rtl="0">
              <a:spcBef>
                <a:spcPts val="0"/>
              </a:spcBef>
              <a:spcAft>
                <a:spcPts val="0"/>
              </a:spcAft>
              <a:buNone/>
            </a:pPr>
            <a:r>
              <a:rPr lang="en-US" sz="1200">
                <a:solidFill>
                  <a:schemeClr val="dk1"/>
                </a:solidFill>
                <a:latin typeface="Century Gothic"/>
                <a:ea typeface="Century Gothic"/>
                <a:cs typeface="Century Gothic"/>
                <a:sym typeface="Century Gothic"/>
              </a:rPr>
              <a:t>Latar Belakang: hukum agraria tersusun berdasarkan sendi-sendi dari pemerintahan jajahan hingga bertentangan dengan kepentingan rakyat, mengatasi dualisme (hukum adat dan hukum barat), tidak menjamin kepastian hukum.</a:t>
            </a:r>
            <a:endParaRPr sz="1200">
              <a:solidFill>
                <a:schemeClr val="dk1"/>
              </a:solidFill>
              <a:latin typeface="Century Gothic"/>
              <a:ea typeface="Century Gothic"/>
              <a:cs typeface="Century Gothic"/>
              <a:sym typeface="Century Gothic"/>
            </a:endParaRPr>
          </a:p>
          <a:p>
            <a:pPr marL="0" marR="0" lvl="0" indent="4763"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4763" algn="l" rtl="0">
              <a:spcBef>
                <a:spcPts val="0"/>
              </a:spcBef>
              <a:spcAft>
                <a:spcPts val="0"/>
              </a:spcAft>
              <a:buNone/>
            </a:pPr>
            <a:r>
              <a:rPr lang="en-US" sz="1200" b="1">
                <a:solidFill>
                  <a:schemeClr val="dk1"/>
                </a:solidFill>
                <a:latin typeface="Century Gothic"/>
                <a:ea typeface="Century Gothic"/>
                <a:cs typeface="Century Gothic"/>
                <a:sym typeface="Century Gothic"/>
              </a:rPr>
              <a:t>Prinsip UUPA</a:t>
            </a:r>
            <a:endParaRPr sz="1200">
              <a:solidFill>
                <a:schemeClr val="dk1"/>
              </a:solidFill>
              <a:latin typeface="Century Gothic"/>
              <a:ea typeface="Century Gothic"/>
              <a:cs typeface="Century Gothic"/>
              <a:sym typeface="Century Gothic"/>
            </a:endParaRPr>
          </a:p>
          <a:p>
            <a:pPr marL="0" marR="0" lvl="0" indent="4763" algn="just" rtl="0">
              <a:spcBef>
                <a:spcPts val="0"/>
              </a:spcBef>
              <a:spcAft>
                <a:spcPts val="0"/>
              </a:spcAft>
              <a:buNone/>
            </a:pPr>
            <a:r>
              <a:rPr lang="en-US" sz="1200">
                <a:solidFill>
                  <a:srgbClr val="000000"/>
                </a:solidFill>
                <a:latin typeface="Century Gothic"/>
                <a:ea typeface="Century Gothic"/>
                <a:cs typeface="Century Gothic"/>
                <a:sym typeface="Century Gothic"/>
              </a:rPr>
              <a:t>Kenasionalan (Pasal 1), HMN (Pasal 2), Pengakuan hak ulayat (Pasal 3 &amp; 5), Fungsi sosial (Pasal 6), Kebangsaan (Pasal 9, 16 (1) b, 21 (1), 26 (2)), Persamaan gender (Pasal 9 (2)), Landreform (Pasal 7, 10, 17), dan Perencanaan Agraria (Pasal 14)</a:t>
            </a:r>
            <a:endParaRPr/>
          </a:p>
          <a:p>
            <a:pPr marL="0" marR="0" lvl="0" indent="4763" algn="just" rtl="0">
              <a:spcBef>
                <a:spcPts val="0"/>
              </a:spcBef>
              <a:spcAft>
                <a:spcPts val="0"/>
              </a:spcAft>
              <a:buNone/>
            </a:pPr>
            <a:endParaRPr sz="1200">
              <a:solidFill>
                <a:srgbClr val="000000"/>
              </a:solidFill>
              <a:latin typeface="Century Gothic"/>
              <a:ea typeface="Century Gothic"/>
              <a:cs typeface="Century Gothic"/>
              <a:sym typeface="Century Gothic"/>
            </a:endParaRPr>
          </a:p>
          <a:p>
            <a:pPr marL="0" marR="0" lvl="0" indent="0" algn="ctr" rtl="0">
              <a:spcBef>
                <a:spcPts val="0"/>
              </a:spcBef>
              <a:spcAft>
                <a:spcPts val="0"/>
              </a:spcAft>
              <a:buNone/>
            </a:pPr>
            <a:r>
              <a:rPr lang="en-US" sz="1200" b="1">
                <a:solidFill>
                  <a:schemeClr val="dk1"/>
                </a:solidFill>
                <a:latin typeface="Century Gothic"/>
                <a:ea typeface="Century Gothic"/>
                <a:cs typeface="Century Gothic"/>
                <a:sym typeface="Century Gothic"/>
              </a:rPr>
              <a:t>Undang-Undang Nomor 6 Tahun 2023</a:t>
            </a:r>
            <a:endParaRPr/>
          </a:p>
          <a:p>
            <a:pPr marL="0" marR="0" lvl="0" indent="0" algn="ctr" rtl="0">
              <a:spcBef>
                <a:spcPts val="0"/>
              </a:spcBef>
              <a:spcAft>
                <a:spcPts val="0"/>
              </a:spcAft>
              <a:buNone/>
            </a:pPr>
            <a:r>
              <a:rPr lang="en-US" sz="1200" b="1">
                <a:solidFill>
                  <a:schemeClr val="dk1"/>
                </a:solidFill>
                <a:latin typeface="Century Gothic"/>
                <a:ea typeface="Century Gothic"/>
                <a:cs typeface="Century Gothic"/>
                <a:sym typeface="Century Gothic"/>
              </a:rPr>
              <a:t>tentang Cipta Kerja</a:t>
            </a:r>
            <a:endParaRPr sz="1200" b="1">
              <a:solidFill>
                <a:schemeClr val="dk1"/>
              </a:solidFill>
              <a:latin typeface="Century Gothic"/>
              <a:ea typeface="Century Gothic"/>
              <a:cs typeface="Century Gothic"/>
              <a:sym typeface="Century Gothic"/>
            </a:endParaRPr>
          </a:p>
          <a:p>
            <a:pPr marL="166688" marR="0" lvl="0" indent="0" algn="just" rtl="0">
              <a:spcBef>
                <a:spcPts val="0"/>
              </a:spcBef>
              <a:spcAft>
                <a:spcPts val="0"/>
              </a:spcAft>
              <a:buNone/>
            </a:pPr>
            <a:endParaRPr sz="1200">
              <a:solidFill>
                <a:srgbClr val="000000"/>
              </a:solidFill>
              <a:latin typeface="Century Gothic"/>
              <a:ea typeface="Century Gothic"/>
              <a:cs typeface="Century Gothic"/>
              <a:sym typeface="Century Gothic"/>
            </a:endParaRPr>
          </a:p>
        </p:txBody>
      </p:sp>
      <p:sp>
        <p:nvSpPr>
          <p:cNvPr id="503" name="Google Shape;503;p41"/>
          <p:cNvSpPr/>
          <p:nvPr/>
        </p:nvSpPr>
        <p:spPr>
          <a:xfrm>
            <a:off x="7749055" y="1955892"/>
            <a:ext cx="4396049" cy="2877711"/>
          </a:xfrm>
          <a:prstGeom prst="rect">
            <a:avLst/>
          </a:prstGeom>
          <a:noFill/>
          <a:ln>
            <a:noFill/>
          </a:ln>
        </p:spPr>
        <p:txBody>
          <a:bodyPr spcFirstLastPara="1" wrap="square" lIns="91425" tIns="45700" rIns="91425" bIns="45700" anchor="t" anchorCtr="0">
            <a:noAutofit/>
          </a:bodyPr>
          <a:lstStyle/>
          <a:p>
            <a:pPr marL="268288" marR="0" lvl="0" indent="-14288" algn="l" rtl="0">
              <a:spcBef>
                <a:spcPts val="0"/>
              </a:spcBef>
              <a:spcAft>
                <a:spcPts val="0"/>
              </a:spcAft>
              <a:buNone/>
            </a:pPr>
            <a:endParaRPr sz="1100" b="1">
              <a:solidFill>
                <a:schemeClr val="dk1"/>
              </a:solidFill>
              <a:latin typeface="Century Gothic"/>
              <a:ea typeface="Century Gothic"/>
              <a:cs typeface="Century Gothic"/>
              <a:sym typeface="Century Gothic"/>
            </a:endParaRPr>
          </a:p>
          <a:p>
            <a:pPr marL="177800" marR="0" lvl="0" indent="0" algn="ctr" rtl="0">
              <a:spcBef>
                <a:spcPts val="0"/>
              </a:spcBef>
              <a:spcAft>
                <a:spcPts val="0"/>
              </a:spcAft>
              <a:buNone/>
            </a:pPr>
            <a:r>
              <a:rPr lang="en-US" sz="1100" b="1">
                <a:solidFill>
                  <a:schemeClr val="dk1"/>
                </a:solidFill>
                <a:latin typeface="Century Gothic"/>
                <a:ea typeface="Century Gothic"/>
                <a:cs typeface="Century Gothic"/>
                <a:sym typeface="Century Gothic"/>
              </a:rPr>
              <a:t>TAP MPR IX/MPR/2001 tentang Pembaruan Agraria Dan Pengelolaan Sumber Daya Alam</a:t>
            </a:r>
            <a:endParaRPr sz="1100" b="1">
              <a:solidFill>
                <a:schemeClr val="dk1"/>
              </a:solidFill>
              <a:latin typeface="Century Gothic"/>
              <a:ea typeface="Century Gothic"/>
              <a:cs typeface="Century Gothic"/>
              <a:sym typeface="Century Gothic"/>
            </a:endParaRPr>
          </a:p>
          <a:p>
            <a:pPr marL="268288" marR="0" lvl="0" indent="-14288" algn="l" rtl="0">
              <a:spcBef>
                <a:spcPts val="0"/>
              </a:spcBef>
              <a:spcAft>
                <a:spcPts val="0"/>
              </a:spcAft>
              <a:buNone/>
            </a:pPr>
            <a:endParaRPr sz="1100">
              <a:solidFill>
                <a:schemeClr val="dk1"/>
              </a:solidFill>
              <a:latin typeface="Century Gothic"/>
              <a:ea typeface="Century Gothic"/>
              <a:cs typeface="Century Gothic"/>
              <a:sym typeface="Century Gothic"/>
            </a:endParaRPr>
          </a:p>
          <a:p>
            <a:pPr marL="268288" marR="0" lvl="0" indent="3175" algn="just" rtl="0">
              <a:spcBef>
                <a:spcPts val="0"/>
              </a:spcBef>
              <a:spcAft>
                <a:spcPts val="0"/>
              </a:spcAft>
              <a:buNone/>
            </a:pPr>
            <a:r>
              <a:rPr lang="en-US" sz="1100">
                <a:solidFill>
                  <a:schemeClr val="dk1"/>
                </a:solidFill>
                <a:latin typeface="Century Gothic"/>
                <a:ea typeface="Century Gothic"/>
                <a:cs typeface="Century Gothic"/>
                <a:sym typeface="Century Gothic"/>
              </a:rPr>
              <a:t>Latar belakang: pengelolaan sumber daya agraria/sumber daya alam yang berlangsung selama ini telah menimbulkan penurunan kualitas lingkungan, ketimpangan struktur P4T serta menimbulkan berbagai konflik.</a:t>
            </a:r>
            <a:endParaRPr/>
          </a:p>
          <a:p>
            <a:pPr marL="268288" marR="0" lvl="0" indent="3175" algn="just" rtl="0">
              <a:spcBef>
                <a:spcPts val="600"/>
              </a:spcBef>
              <a:spcAft>
                <a:spcPts val="0"/>
              </a:spcAft>
              <a:buNone/>
            </a:pPr>
            <a:r>
              <a:rPr lang="en-US" sz="1100">
                <a:solidFill>
                  <a:schemeClr val="dk1"/>
                </a:solidFill>
                <a:latin typeface="Century Gothic"/>
                <a:ea typeface="Century Gothic"/>
                <a:cs typeface="Century Gothic"/>
                <a:sym typeface="Century Gothic"/>
              </a:rPr>
              <a:t>Pembaruan agraria adalah mencakup suatu proses yang berkesinambungan berkenaan dengan penataan kembali penguasaan, pemilikan, penggunaan dan pemanfaatan sumber daya agraria, dilaksanakan dalam rangka tercapainya kepastian dan perlindungan hukum serta keadilan dan kemakmuran bagi seluruh rakyat Indonesia</a:t>
            </a:r>
            <a:endParaRPr sz="1100">
              <a:solidFill>
                <a:schemeClr val="dk1"/>
              </a:solidFill>
              <a:latin typeface="Century Gothic"/>
              <a:ea typeface="Century Gothic"/>
              <a:cs typeface="Century Gothic"/>
              <a:sym typeface="Century Gothic"/>
            </a:endParaRPr>
          </a:p>
        </p:txBody>
      </p:sp>
      <p:pic>
        <p:nvPicPr>
          <p:cNvPr id="504" name="Google Shape;504;p41"/>
          <p:cNvPicPr preferRelativeResize="0"/>
          <p:nvPr/>
        </p:nvPicPr>
        <p:blipFill rotWithShape="1">
          <a:blip r:embed="rId4">
            <a:alphaModFix/>
          </a:blip>
          <a:srcRect/>
          <a:stretch/>
        </p:blipFill>
        <p:spPr>
          <a:xfrm rot="797611">
            <a:off x="10811256" y="4651862"/>
            <a:ext cx="320567" cy="568747"/>
          </a:xfrm>
          <a:prstGeom prst="rect">
            <a:avLst/>
          </a:prstGeom>
          <a:noFill/>
          <a:ln>
            <a:noFill/>
          </a:ln>
        </p:spPr>
      </p:pic>
      <p:pic>
        <p:nvPicPr>
          <p:cNvPr id="505" name="Google Shape;505;p41"/>
          <p:cNvPicPr preferRelativeResize="0"/>
          <p:nvPr/>
        </p:nvPicPr>
        <p:blipFill rotWithShape="1">
          <a:blip r:embed="rId4">
            <a:alphaModFix/>
          </a:blip>
          <a:srcRect/>
          <a:stretch/>
        </p:blipFill>
        <p:spPr>
          <a:xfrm rot="-797611" flipH="1">
            <a:off x="1169138" y="4656220"/>
            <a:ext cx="320567" cy="568747"/>
          </a:xfrm>
          <a:prstGeom prst="rect">
            <a:avLst/>
          </a:prstGeom>
          <a:noFill/>
          <a:ln>
            <a:noFill/>
          </a:ln>
        </p:spPr>
      </p:pic>
      <p:cxnSp>
        <p:nvCxnSpPr>
          <p:cNvPr id="506" name="Google Shape;506;p41"/>
          <p:cNvCxnSpPr/>
          <p:nvPr/>
        </p:nvCxnSpPr>
        <p:spPr>
          <a:xfrm rot="10800000" flipH="1">
            <a:off x="647811" y="6589693"/>
            <a:ext cx="11000884" cy="4860"/>
          </a:xfrm>
          <a:prstGeom prst="straightConnector1">
            <a:avLst/>
          </a:prstGeom>
          <a:noFill/>
          <a:ln w="57150" cap="flat" cmpd="sng">
            <a:solidFill>
              <a:srgbClr val="17365D"/>
            </a:solidFill>
            <a:prstDash val="solid"/>
            <a:miter lim="800000"/>
            <a:headEnd type="none" w="sm" len="sm"/>
            <a:tailEnd type="none" w="sm" len="sm"/>
          </a:ln>
        </p:spPr>
      </p:cxnSp>
      <p:pic>
        <p:nvPicPr>
          <p:cNvPr id="507" name="Google Shape;507;p41"/>
          <p:cNvPicPr preferRelativeResize="0"/>
          <p:nvPr/>
        </p:nvPicPr>
        <p:blipFill rotWithShape="1">
          <a:blip r:embed="rId5">
            <a:alphaModFix/>
          </a:blip>
          <a:srcRect t="72031" r="83968"/>
          <a:stretch/>
        </p:blipFill>
        <p:spPr>
          <a:xfrm rot="10800000">
            <a:off x="-373767" y="-27936"/>
            <a:ext cx="2086149" cy="2052453"/>
          </a:xfrm>
          <a:prstGeom prst="rect">
            <a:avLst/>
          </a:prstGeom>
          <a:noFill/>
          <a:ln>
            <a:noFill/>
          </a:ln>
        </p:spPr>
      </p:pic>
      <p:sp>
        <p:nvSpPr>
          <p:cNvPr id="508" name="Google Shape;508;p41"/>
          <p:cNvSpPr/>
          <p:nvPr/>
        </p:nvSpPr>
        <p:spPr>
          <a:xfrm>
            <a:off x="2558966" y="1111884"/>
            <a:ext cx="9166109" cy="31023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chemeClr val="dk1"/>
                </a:solidFill>
                <a:latin typeface="Century Gothic"/>
                <a:ea typeface="Century Gothic"/>
                <a:cs typeface="Century Gothic"/>
                <a:sym typeface="Century Gothic"/>
              </a:rPr>
              <a:t>Arah Kebijakan Pengelolaan Sumber Daya Agraria</a:t>
            </a:r>
            <a:endParaRPr sz="2000" b="1">
              <a:solidFill>
                <a:schemeClr val="dk1"/>
              </a:solidFill>
              <a:latin typeface="Century Gothic"/>
              <a:ea typeface="Century Gothic"/>
              <a:cs typeface="Century Gothic"/>
              <a:sym typeface="Century Gothic"/>
            </a:endParaRPr>
          </a:p>
        </p:txBody>
      </p:sp>
      <p:grpSp>
        <p:nvGrpSpPr>
          <p:cNvPr id="509" name="Google Shape;509;p41"/>
          <p:cNvGrpSpPr/>
          <p:nvPr/>
        </p:nvGrpSpPr>
        <p:grpSpPr>
          <a:xfrm>
            <a:off x="0" y="6401988"/>
            <a:ext cx="6045016" cy="367562"/>
            <a:chOff x="678935" y="6126366"/>
            <a:chExt cx="10910553" cy="524011"/>
          </a:xfrm>
        </p:grpSpPr>
        <p:sp>
          <p:nvSpPr>
            <p:cNvPr id="510" name="Google Shape;510;p41"/>
            <p:cNvSpPr/>
            <p:nvPr/>
          </p:nvSpPr>
          <p:spPr>
            <a:xfrm>
              <a:off x="678935" y="6126366"/>
              <a:ext cx="10910553" cy="524011"/>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1" name="Google Shape;511;p41"/>
            <p:cNvPicPr preferRelativeResize="0"/>
            <p:nvPr/>
          </p:nvPicPr>
          <p:blipFill rotWithShape="1">
            <a:blip r:embed="rId6">
              <a:alphaModFix/>
            </a:blip>
            <a:srcRect/>
            <a:stretch/>
          </p:blipFill>
          <p:spPr>
            <a:xfrm>
              <a:off x="1023804" y="6157220"/>
              <a:ext cx="10284696" cy="491774"/>
            </a:xfrm>
            <a:prstGeom prst="rect">
              <a:avLst/>
            </a:prstGeom>
            <a:noFill/>
            <a:ln>
              <a:noFill/>
            </a:ln>
          </p:spPr>
        </p:pic>
      </p:grpSp>
      <p:sp>
        <p:nvSpPr>
          <p:cNvPr id="512" name="Google Shape;512;p41"/>
          <p:cNvSpPr/>
          <p:nvPr/>
        </p:nvSpPr>
        <p:spPr>
          <a:xfrm>
            <a:off x="423382" y="157087"/>
            <a:ext cx="9310707" cy="866903"/>
          </a:xfrm>
          <a:prstGeom prst="rect">
            <a:avLst/>
          </a:prstGeom>
          <a:noFill/>
          <a:ln>
            <a:noFill/>
          </a:ln>
        </p:spPr>
        <p:txBody>
          <a:bodyPr spcFirstLastPara="1" wrap="square" lIns="91425" tIns="45700" rIns="91425" bIns="45700" anchor="ctr" anchorCtr="0">
            <a:noAutofit/>
          </a:bodyPr>
          <a:lstStyle/>
          <a:p>
            <a:pPr marL="0" marR="0" lvl="0" indent="19050" algn="l" rtl="0">
              <a:spcBef>
                <a:spcPts val="0"/>
              </a:spcBef>
              <a:spcAft>
                <a:spcPts val="0"/>
              </a:spcAft>
              <a:buNone/>
            </a:pPr>
            <a:r>
              <a:rPr lang="en-US" sz="2400" b="1">
                <a:solidFill>
                  <a:srgbClr val="17365D"/>
                </a:solidFill>
                <a:latin typeface="Century Gothic"/>
                <a:ea typeface="Century Gothic"/>
                <a:cs typeface="Century Gothic"/>
                <a:sym typeface="Century Gothic"/>
              </a:rPr>
              <a:t>Penataan Agraria Sebagai Bagian dari Solusi Peningkatan Kemakmuran dan Kesejahteraan Masyarakat</a:t>
            </a:r>
            <a:endParaRPr sz="2400" b="1">
              <a:solidFill>
                <a:srgbClr val="17365D"/>
              </a:solidFill>
              <a:latin typeface="Century Gothic"/>
              <a:ea typeface="Century Gothic"/>
              <a:cs typeface="Century Gothic"/>
              <a:sym typeface="Century Gothic"/>
            </a:endParaRPr>
          </a:p>
        </p:txBody>
      </p:sp>
      <p:cxnSp>
        <p:nvCxnSpPr>
          <p:cNvPr id="513" name="Google Shape;513;p41"/>
          <p:cNvCxnSpPr/>
          <p:nvPr/>
        </p:nvCxnSpPr>
        <p:spPr>
          <a:xfrm>
            <a:off x="304197" y="243221"/>
            <a:ext cx="0" cy="720618"/>
          </a:xfrm>
          <a:prstGeom prst="straightConnector1">
            <a:avLst/>
          </a:prstGeom>
          <a:noFill/>
          <a:ln w="127000" cap="flat" cmpd="sng">
            <a:solidFill>
              <a:srgbClr val="17365D"/>
            </a:solidFill>
            <a:prstDash val="solid"/>
            <a:miter lim="800000"/>
            <a:headEnd type="none" w="sm" len="sm"/>
            <a:tailEnd type="none" w="sm" len="sm"/>
          </a:ln>
        </p:spPr>
      </p:cxnSp>
      <p:pic>
        <p:nvPicPr>
          <p:cNvPr id="514" name="Google Shape;514;p41"/>
          <p:cNvPicPr preferRelativeResize="0"/>
          <p:nvPr/>
        </p:nvPicPr>
        <p:blipFill rotWithShape="1">
          <a:blip r:embed="rId7">
            <a:alphaModFix/>
          </a:blip>
          <a:srcRect/>
          <a:stretch/>
        </p:blipFill>
        <p:spPr>
          <a:xfrm>
            <a:off x="9866795" y="108037"/>
            <a:ext cx="2192500" cy="618132"/>
          </a:xfrm>
          <a:prstGeom prst="rect">
            <a:avLst/>
          </a:prstGeom>
          <a:noFill/>
          <a:ln>
            <a:noFill/>
          </a:ln>
        </p:spPr>
      </p:pic>
    </p:spTree>
    <p:extLst>
      <p:ext uri="{BB962C8B-B14F-4D97-AF65-F5344CB8AC3E}">
        <p14:creationId xmlns:p14="http://schemas.microsoft.com/office/powerpoint/2010/main" val="4535549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9"/>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504"/>
                                        </p:tgtEl>
                                        <p:attrNameLst>
                                          <p:attrName>style.visibility</p:attrName>
                                        </p:attrNameLst>
                                      </p:cBhvr>
                                      <p:to>
                                        <p:strVal val="visible"/>
                                      </p:to>
                                    </p:set>
                                    <p:animEffect transition="in" filter="fade">
                                      <p:cBhvr>
                                        <p:cTn id="11" dur="1000"/>
                                        <p:tgtEl>
                                          <p:spTgt spid="504"/>
                                        </p:tgtEl>
                                      </p:cBhvr>
                                    </p:animEffect>
                                  </p:childTnLst>
                                </p:cTn>
                              </p:par>
                              <p:par>
                                <p:cTn id="12" presetID="10" presetClass="entr" presetSubtype="0" fill="hold" nodeType="withEffect">
                                  <p:stCondLst>
                                    <p:cond delay="0"/>
                                  </p:stCondLst>
                                  <p:childTnLst>
                                    <p:set>
                                      <p:cBhvr>
                                        <p:cTn id="13" dur="1" fill="hold">
                                          <p:stCondLst>
                                            <p:cond delay="0"/>
                                          </p:stCondLst>
                                        </p:cTn>
                                        <p:tgtEl>
                                          <p:spTgt spid="505"/>
                                        </p:tgtEl>
                                        <p:attrNameLst>
                                          <p:attrName>style.visibility</p:attrName>
                                        </p:attrNameLst>
                                      </p:cBhvr>
                                      <p:to>
                                        <p:strVal val="visible"/>
                                      </p:to>
                                    </p:set>
                                    <p:animEffect transition="in" filter="fade">
                                      <p:cBhvr>
                                        <p:cTn id="14" dur="1000"/>
                                        <p:tgtEl>
                                          <p:spTgt spid="505"/>
                                        </p:tgtEl>
                                      </p:cBhvr>
                                    </p:animEffect>
                                  </p:childTnLst>
                                </p:cTn>
                              </p:par>
                              <p:par>
                                <p:cTn id="15" presetID="2" presetClass="entr" presetSubtype="8" fill="hold" nodeType="withEffect">
                                  <p:stCondLst>
                                    <p:cond delay="0"/>
                                  </p:stCondLst>
                                  <p:childTnLst>
                                    <p:set>
                                      <p:cBhvr>
                                        <p:cTn id="16" dur="1" fill="hold">
                                          <p:stCondLst>
                                            <p:cond delay="0"/>
                                          </p:stCondLst>
                                        </p:cTn>
                                        <p:tgtEl>
                                          <p:spTgt spid="501"/>
                                        </p:tgtEl>
                                        <p:attrNameLst>
                                          <p:attrName>style.visibility</p:attrName>
                                        </p:attrNameLst>
                                      </p:cBhvr>
                                      <p:to>
                                        <p:strVal val="visible"/>
                                      </p:to>
                                    </p:set>
                                    <p:anim calcmode="lin" valueType="num">
                                      <p:cBhvr additive="base">
                                        <p:cTn id="17" dur="500"/>
                                        <p:tgtEl>
                                          <p:spTgt spid="501"/>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502"/>
                                        </p:tgtEl>
                                        <p:attrNameLst>
                                          <p:attrName>style.visibility</p:attrName>
                                        </p:attrNameLst>
                                      </p:cBhvr>
                                      <p:to>
                                        <p:strVal val="visible"/>
                                      </p:to>
                                    </p:set>
                                    <p:anim calcmode="lin" valueType="num">
                                      <p:cBhvr additive="base">
                                        <p:cTn id="20" dur="500"/>
                                        <p:tgtEl>
                                          <p:spTgt spid="502"/>
                                        </p:tgtEl>
                                        <p:attrNameLst>
                                          <p:attrName>ppt_x</p:attrName>
                                        </p:attrNameLst>
                                      </p:cBhvr>
                                      <p:tavLst>
                                        <p:tav tm="0">
                                          <p:val>
                                            <p:strVal val="#ppt_x-1"/>
                                          </p:val>
                                        </p:tav>
                                        <p:tav tm="100000">
                                          <p:val>
                                            <p:strVal val="#ppt_x"/>
                                          </p:val>
                                        </p:tav>
                                      </p:tavLst>
                                    </p:anim>
                                  </p:childTnLst>
                                </p:cTn>
                              </p:par>
                              <p:par>
                                <p:cTn id="21" presetID="2" presetClass="entr" presetSubtype="8" fill="hold" nodeType="withEffect">
                                  <p:stCondLst>
                                    <p:cond delay="0"/>
                                  </p:stCondLst>
                                  <p:childTnLst>
                                    <p:set>
                                      <p:cBhvr>
                                        <p:cTn id="22" dur="1" fill="hold">
                                          <p:stCondLst>
                                            <p:cond delay="0"/>
                                          </p:stCondLst>
                                        </p:cTn>
                                        <p:tgtEl>
                                          <p:spTgt spid="503"/>
                                        </p:tgtEl>
                                        <p:attrNameLst>
                                          <p:attrName>style.visibility</p:attrName>
                                        </p:attrNameLst>
                                      </p:cBhvr>
                                      <p:to>
                                        <p:strVal val="visible"/>
                                      </p:to>
                                    </p:set>
                                    <p:anim calcmode="lin" valueType="num">
                                      <p:cBhvr additive="base">
                                        <p:cTn id="23" dur="500"/>
                                        <p:tgtEl>
                                          <p:spTgt spid="503"/>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497"/>
                                        </p:tgtEl>
                                        <p:attrNameLst>
                                          <p:attrName>style.visibility</p:attrName>
                                        </p:attrNameLst>
                                      </p:cBhvr>
                                      <p:to>
                                        <p:strVal val="visible"/>
                                      </p:to>
                                    </p:set>
                                    <p:anim calcmode="lin" valueType="num">
                                      <p:cBhvr additive="base">
                                        <p:cTn id="26" dur="500"/>
                                        <p:tgtEl>
                                          <p:spTgt spid="497"/>
                                        </p:tgtEl>
                                        <p:attrNameLst>
                                          <p:attrName>ppt_x</p:attrName>
                                        </p:attrNameLst>
                                      </p:cBhvr>
                                      <p:tavLst>
                                        <p:tav tm="0">
                                          <p:val>
                                            <p:strVal val="#ppt_x-1"/>
                                          </p:val>
                                        </p:tav>
                                        <p:tav tm="100000">
                                          <p:val>
                                            <p:strVal val="#ppt_x"/>
                                          </p:val>
                                        </p:tav>
                                      </p:tavLst>
                                    </p:anim>
                                  </p:childTnLst>
                                </p:cTn>
                              </p:par>
                              <p:par>
                                <p:cTn id="27" presetID="2" presetClass="entr" presetSubtype="8" fill="hold" nodeType="withEffect">
                                  <p:stCondLst>
                                    <p:cond delay="0"/>
                                  </p:stCondLst>
                                  <p:childTnLst>
                                    <p:set>
                                      <p:cBhvr>
                                        <p:cTn id="28" dur="1" fill="hold">
                                          <p:stCondLst>
                                            <p:cond delay="0"/>
                                          </p:stCondLst>
                                        </p:cTn>
                                        <p:tgtEl>
                                          <p:spTgt spid="498"/>
                                        </p:tgtEl>
                                        <p:attrNameLst>
                                          <p:attrName>style.visibility</p:attrName>
                                        </p:attrNameLst>
                                      </p:cBhvr>
                                      <p:to>
                                        <p:strVal val="visible"/>
                                      </p:to>
                                    </p:set>
                                    <p:anim calcmode="lin" valueType="num">
                                      <p:cBhvr additive="base">
                                        <p:cTn id="29" dur="500"/>
                                        <p:tgtEl>
                                          <p:spTgt spid="4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1"/>
          <p:cNvPicPr preferRelativeResize="0"/>
          <p:nvPr/>
        </p:nvPicPr>
        <p:blipFill rotWithShape="1">
          <a:blip r:embed="rId3">
            <a:alphaModFix amt="50000"/>
          </a:blip>
          <a:srcRect t="29" b="15352"/>
          <a:stretch/>
        </p:blipFill>
        <p:spPr>
          <a:xfrm>
            <a:off x="0" y="-19672"/>
            <a:ext cx="12192000" cy="6877672"/>
          </a:xfrm>
          <a:prstGeom prst="rect">
            <a:avLst/>
          </a:prstGeom>
          <a:noFill/>
          <a:ln>
            <a:noFill/>
          </a:ln>
        </p:spPr>
      </p:pic>
      <p:sp>
        <p:nvSpPr>
          <p:cNvPr id="211" name="Google Shape;211;p31"/>
          <p:cNvSpPr/>
          <p:nvPr/>
        </p:nvSpPr>
        <p:spPr>
          <a:xfrm>
            <a:off x="1981016" y="376443"/>
            <a:ext cx="8128000" cy="5418667"/>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6000" y="135000"/>
                </a:lnTo>
              </a:path>
            </a:pathLst>
          </a:custGeom>
          <a:noFill/>
          <a:ln>
            <a:noFill/>
          </a:ln>
        </p:spPr>
        <p:txBody>
          <a:bodyPr spcFirstLastPara="1" wrap="square" lIns="91425" tIns="45700" rIns="91425" bIns="45700" anchor="ctr" anchorCtr="1">
            <a:noAutofit/>
          </a:bodyPr>
          <a:lstStyle/>
          <a:p>
            <a:pPr marL="0" lvl="0" indent="0" algn="l" rtl="0">
              <a:spcBef>
                <a:spcPts val="0"/>
              </a:spcBef>
              <a:spcAft>
                <a:spcPts val="0"/>
              </a:spcAft>
              <a:buNone/>
            </a:pPr>
            <a:endParaRPr/>
          </a:p>
        </p:txBody>
      </p:sp>
      <p:sp>
        <p:nvSpPr>
          <p:cNvPr id="212" name="Google Shape;212;p31"/>
          <p:cNvSpPr/>
          <p:nvPr/>
        </p:nvSpPr>
        <p:spPr>
          <a:xfrm>
            <a:off x="545020" y="671308"/>
            <a:ext cx="2494235" cy="1779105"/>
          </a:xfrm>
          <a:prstGeom prst="roundRect">
            <a:avLst>
              <a:gd name="adj" fmla="val 9314"/>
            </a:avLst>
          </a:prstGeom>
          <a:solidFill>
            <a:srgbClr val="007D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3" name="Google Shape;213;p31"/>
          <p:cNvPicPr preferRelativeResize="0"/>
          <p:nvPr/>
        </p:nvPicPr>
        <p:blipFill rotWithShape="1">
          <a:blip r:embed="rId4">
            <a:alphaModFix/>
          </a:blip>
          <a:srcRect l="23510" t="8389" r="17010" b="21417"/>
          <a:stretch/>
        </p:blipFill>
        <p:spPr>
          <a:xfrm>
            <a:off x="866151" y="129634"/>
            <a:ext cx="1977076" cy="2333208"/>
          </a:xfrm>
          <a:prstGeom prst="rect">
            <a:avLst/>
          </a:prstGeom>
          <a:noFill/>
          <a:ln>
            <a:noFill/>
          </a:ln>
        </p:spPr>
      </p:pic>
      <p:sp>
        <p:nvSpPr>
          <p:cNvPr id="214" name="Google Shape;214;p31"/>
          <p:cNvSpPr/>
          <p:nvPr/>
        </p:nvSpPr>
        <p:spPr>
          <a:xfrm>
            <a:off x="348458" y="2432489"/>
            <a:ext cx="2870189" cy="7848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Mengurangi ketimpangan penguasaan dan pemilikan tanah</a:t>
            </a:r>
            <a:endParaRPr sz="1500">
              <a:solidFill>
                <a:schemeClr val="dk1"/>
              </a:solidFill>
              <a:latin typeface="Century Gothic"/>
              <a:ea typeface="Century Gothic"/>
              <a:cs typeface="Century Gothic"/>
              <a:sym typeface="Century Gothic"/>
            </a:endParaRPr>
          </a:p>
        </p:txBody>
      </p:sp>
      <p:sp>
        <p:nvSpPr>
          <p:cNvPr id="215" name="Google Shape;215;p31"/>
          <p:cNvSpPr/>
          <p:nvPr/>
        </p:nvSpPr>
        <p:spPr>
          <a:xfrm>
            <a:off x="3414511" y="671308"/>
            <a:ext cx="2494235" cy="1779105"/>
          </a:xfrm>
          <a:prstGeom prst="roundRect">
            <a:avLst>
              <a:gd name="adj" fmla="val 9314"/>
            </a:avLst>
          </a:prstGeom>
          <a:solidFill>
            <a:srgbClr val="BE68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6" name="Google Shape;216;p31"/>
          <p:cNvSpPr/>
          <p:nvPr/>
        </p:nvSpPr>
        <p:spPr>
          <a:xfrm>
            <a:off x="3271704" y="2450413"/>
            <a:ext cx="2884909" cy="7848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Menangani dan menyelesaikan konflik agraria</a:t>
            </a:r>
            <a:endParaRPr sz="1500">
              <a:solidFill>
                <a:schemeClr val="dk1"/>
              </a:solidFill>
              <a:latin typeface="Century Gothic"/>
              <a:ea typeface="Century Gothic"/>
              <a:cs typeface="Century Gothic"/>
              <a:sym typeface="Century Gothic"/>
            </a:endParaRPr>
          </a:p>
        </p:txBody>
      </p:sp>
      <p:pic>
        <p:nvPicPr>
          <p:cNvPr id="217" name="Google Shape;217;p31"/>
          <p:cNvPicPr preferRelativeResize="0"/>
          <p:nvPr/>
        </p:nvPicPr>
        <p:blipFill rotWithShape="1">
          <a:blip r:embed="rId5">
            <a:alphaModFix/>
          </a:blip>
          <a:srcRect l="18892" t="12113" r="16953" b="13915"/>
          <a:stretch/>
        </p:blipFill>
        <p:spPr>
          <a:xfrm>
            <a:off x="3890434" y="380852"/>
            <a:ext cx="1613480" cy="1862587"/>
          </a:xfrm>
          <a:prstGeom prst="rect">
            <a:avLst/>
          </a:prstGeom>
          <a:noFill/>
          <a:ln>
            <a:noFill/>
          </a:ln>
        </p:spPr>
      </p:pic>
      <p:sp>
        <p:nvSpPr>
          <p:cNvPr id="218" name="Google Shape;218;p31"/>
          <p:cNvSpPr/>
          <p:nvPr/>
        </p:nvSpPr>
        <p:spPr>
          <a:xfrm>
            <a:off x="6284000" y="671308"/>
            <a:ext cx="2494235" cy="1779105"/>
          </a:xfrm>
          <a:prstGeom prst="roundRect">
            <a:avLst>
              <a:gd name="adj" fmla="val 9314"/>
            </a:avLst>
          </a:prstGeom>
          <a:solidFill>
            <a:srgbClr val="0F32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31"/>
          <p:cNvSpPr txBox="1"/>
          <p:nvPr/>
        </p:nvSpPr>
        <p:spPr>
          <a:xfrm>
            <a:off x="6104610" y="2450413"/>
            <a:ext cx="2884909"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Menciptakan lapangan kerja untuk mengurangi kemiskinan</a:t>
            </a:r>
            <a:endParaRPr sz="1500">
              <a:solidFill>
                <a:schemeClr val="dk1"/>
              </a:solidFill>
              <a:latin typeface="Century Gothic"/>
              <a:ea typeface="Century Gothic"/>
              <a:cs typeface="Century Gothic"/>
              <a:sym typeface="Century Gothic"/>
            </a:endParaRPr>
          </a:p>
        </p:txBody>
      </p:sp>
      <p:pic>
        <p:nvPicPr>
          <p:cNvPr id="220" name="Google Shape;220;p31"/>
          <p:cNvPicPr preferRelativeResize="0"/>
          <p:nvPr/>
        </p:nvPicPr>
        <p:blipFill rotWithShape="1">
          <a:blip r:embed="rId6">
            <a:alphaModFix/>
          </a:blip>
          <a:srcRect/>
          <a:stretch/>
        </p:blipFill>
        <p:spPr>
          <a:xfrm>
            <a:off x="6453059" y="168201"/>
            <a:ext cx="2325176" cy="2199010"/>
          </a:xfrm>
          <a:prstGeom prst="rect">
            <a:avLst/>
          </a:prstGeom>
          <a:noFill/>
          <a:ln>
            <a:noFill/>
          </a:ln>
        </p:spPr>
      </p:pic>
      <p:sp>
        <p:nvSpPr>
          <p:cNvPr id="221" name="Google Shape;221;p31"/>
          <p:cNvSpPr/>
          <p:nvPr/>
        </p:nvSpPr>
        <p:spPr>
          <a:xfrm>
            <a:off x="9198603" y="671308"/>
            <a:ext cx="2494235" cy="1779105"/>
          </a:xfrm>
          <a:prstGeom prst="roundRect">
            <a:avLst>
              <a:gd name="adj" fmla="val 9314"/>
            </a:avLst>
          </a:prstGeom>
          <a:solidFill>
            <a:srgbClr val="8130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2" name="Google Shape;222;p31"/>
          <p:cNvSpPr/>
          <p:nvPr/>
        </p:nvSpPr>
        <p:spPr>
          <a:xfrm>
            <a:off x="8905622" y="2462842"/>
            <a:ext cx="2986583" cy="7848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Menciptakan kemakmuran dan kesejahteraan masyarakat</a:t>
            </a:r>
            <a:endParaRPr sz="1500">
              <a:solidFill>
                <a:schemeClr val="dk1"/>
              </a:solidFill>
              <a:latin typeface="Century Gothic"/>
              <a:ea typeface="Century Gothic"/>
              <a:cs typeface="Century Gothic"/>
              <a:sym typeface="Century Gothic"/>
            </a:endParaRPr>
          </a:p>
        </p:txBody>
      </p:sp>
      <p:pic>
        <p:nvPicPr>
          <p:cNvPr id="223" name="Google Shape;223;p31"/>
          <p:cNvPicPr preferRelativeResize="0"/>
          <p:nvPr/>
        </p:nvPicPr>
        <p:blipFill rotWithShape="1">
          <a:blip r:embed="rId7">
            <a:alphaModFix/>
          </a:blip>
          <a:srcRect l="21233" r="15559"/>
          <a:stretch/>
        </p:blipFill>
        <p:spPr>
          <a:xfrm>
            <a:off x="9675084" y="329888"/>
            <a:ext cx="1750608" cy="2055380"/>
          </a:xfrm>
          <a:prstGeom prst="rect">
            <a:avLst/>
          </a:prstGeom>
          <a:noFill/>
          <a:ln>
            <a:noFill/>
          </a:ln>
        </p:spPr>
      </p:pic>
      <p:sp>
        <p:nvSpPr>
          <p:cNvPr id="224" name="Google Shape;224;p31"/>
          <p:cNvSpPr/>
          <p:nvPr/>
        </p:nvSpPr>
        <p:spPr>
          <a:xfrm>
            <a:off x="0" y="3316498"/>
            <a:ext cx="12192000" cy="599412"/>
          </a:xfrm>
          <a:prstGeom prst="rect">
            <a:avLst/>
          </a:prstGeom>
          <a:solidFill>
            <a:srgbClr val="3A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entury Gothic"/>
                <a:ea typeface="Century Gothic"/>
                <a:cs typeface="Century Gothic"/>
                <a:sym typeface="Century Gothic"/>
              </a:rPr>
              <a:t>TUJUAN REFORMA AGRARIA</a:t>
            </a:r>
            <a:endParaRPr sz="2000" b="1">
              <a:solidFill>
                <a:schemeClr val="lt1"/>
              </a:solidFill>
              <a:latin typeface="Century Gothic"/>
              <a:ea typeface="Century Gothic"/>
              <a:cs typeface="Century Gothic"/>
              <a:sym typeface="Century Gothic"/>
            </a:endParaRPr>
          </a:p>
        </p:txBody>
      </p:sp>
      <p:sp>
        <p:nvSpPr>
          <p:cNvPr id="225" name="Google Shape;225;p31"/>
          <p:cNvSpPr/>
          <p:nvPr/>
        </p:nvSpPr>
        <p:spPr>
          <a:xfrm>
            <a:off x="1445305" y="4027221"/>
            <a:ext cx="2494235" cy="1779105"/>
          </a:xfrm>
          <a:prstGeom prst="roundRect">
            <a:avLst>
              <a:gd name="adj" fmla="val 9314"/>
            </a:avLst>
          </a:prstGeom>
          <a:solidFill>
            <a:srgbClr val="6DA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6" name="Google Shape;226;p31"/>
          <p:cNvSpPr/>
          <p:nvPr/>
        </p:nvSpPr>
        <p:spPr>
          <a:xfrm>
            <a:off x="4784548" y="4027221"/>
            <a:ext cx="2494235" cy="1779105"/>
          </a:xfrm>
          <a:prstGeom prst="roundRect">
            <a:avLst>
              <a:gd name="adj" fmla="val 9314"/>
            </a:avLst>
          </a:prstGeom>
          <a:solidFill>
            <a:srgbClr val="73778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31"/>
          <p:cNvSpPr/>
          <p:nvPr/>
        </p:nvSpPr>
        <p:spPr>
          <a:xfrm>
            <a:off x="8210917" y="4027221"/>
            <a:ext cx="2494235" cy="1779105"/>
          </a:xfrm>
          <a:prstGeom prst="roundRect">
            <a:avLst>
              <a:gd name="adj" fmla="val 9314"/>
            </a:avLst>
          </a:prstGeom>
          <a:solidFill>
            <a:srgbClr val="007DA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 name="Google Shape;228;p31"/>
          <p:cNvSpPr/>
          <p:nvPr/>
        </p:nvSpPr>
        <p:spPr>
          <a:xfrm>
            <a:off x="1317787" y="5761814"/>
            <a:ext cx="2749269"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Meningkatkan ketahanan dan kedaulatan pangan</a:t>
            </a:r>
            <a:endParaRPr sz="1500">
              <a:solidFill>
                <a:schemeClr val="dk1"/>
              </a:solidFill>
              <a:latin typeface="Century Gothic"/>
              <a:ea typeface="Century Gothic"/>
              <a:cs typeface="Century Gothic"/>
              <a:sym typeface="Century Gothic"/>
            </a:endParaRPr>
          </a:p>
        </p:txBody>
      </p:sp>
      <p:pic>
        <p:nvPicPr>
          <p:cNvPr id="229" name="Google Shape;229;p31"/>
          <p:cNvPicPr preferRelativeResize="0"/>
          <p:nvPr/>
        </p:nvPicPr>
        <p:blipFill rotWithShape="1">
          <a:blip r:embed="rId8">
            <a:alphaModFix/>
          </a:blip>
          <a:srcRect/>
          <a:stretch/>
        </p:blipFill>
        <p:spPr>
          <a:xfrm>
            <a:off x="1570297" y="3718676"/>
            <a:ext cx="2320137" cy="2320137"/>
          </a:xfrm>
          <a:prstGeom prst="rect">
            <a:avLst/>
          </a:prstGeom>
          <a:noFill/>
          <a:ln>
            <a:noFill/>
          </a:ln>
        </p:spPr>
      </p:pic>
      <p:sp>
        <p:nvSpPr>
          <p:cNvPr id="230" name="Google Shape;230;p31"/>
          <p:cNvSpPr/>
          <p:nvPr/>
        </p:nvSpPr>
        <p:spPr>
          <a:xfrm>
            <a:off x="4402926" y="5775216"/>
            <a:ext cx="3311388"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Memperbaiki dan menjaga kualitas lingkungan hidup</a:t>
            </a:r>
            <a:endParaRPr sz="1500">
              <a:solidFill>
                <a:schemeClr val="dk1"/>
              </a:solidFill>
              <a:latin typeface="Century Gothic"/>
              <a:ea typeface="Century Gothic"/>
              <a:cs typeface="Century Gothic"/>
              <a:sym typeface="Century Gothic"/>
            </a:endParaRPr>
          </a:p>
        </p:txBody>
      </p:sp>
      <p:pic>
        <p:nvPicPr>
          <p:cNvPr id="231" name="Google Shape;231;p31"/>
          <p:cNvPicPr preferRelativeResize="0"/>
          <p:nvPr/>
        </p:nvPicPr>
        <p:blipFill rotWithShape="1">
          <a:blip r:embed="rId9">
            <a:alphaModFix/>
          </a:blip>
          <a:srcRect/>
          <a:stretch/>
        </p:blipFill>
        <p:spPr>
          <a:xfrm>
            <a:off x="5037229" y="3919316"/>
            <a:ext cx="1842498" cy="1842498"/>
          </a:xfrm>
          <a:prstGeom prst="rect">
            <a:avLst/>
          </a:prstGeom>
          <a:noFill/>
          <a:ln>
            <a:noFill/>
          </a:ln>
        </p:spPr>
      </p:pic>
      <p:sp>
        <p:nvSpPr>
          <p:cNvPr id="232" name="Google Shape;232;p31"/>
          <p:cNvSpPr/>
          <p:nvPr/>
        </p:nvSpPr>
        <p:spPr>
          <a:xfrm>
            <a:off x="7703643" y="5777784"/>
            <a:ext cx="3553756"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a:solidFill>
                  <a:schemeClr val="dk1"/>
                </a:solidFill>
                <a:latin typeface="Century Gothic"/>
                <a:ea typeface="Century Gothic"/>
                <a:cs typeface="Century Gothic"/>
                <a:sym typeface="Century Gothic"/>
              </a:rPr>
              <a:t>Memperbaiki akses masyarakat kepada sumber ekonomi</a:t>
            </a:r>
            <a:endParaRPr sz="1500">
              <a:solidFill>
                <a:schemeClr val="dk1"/>
              </a:solidFill>
              <a:latin typeface="Century Gothic"/>
              <a:ea typeface="Century Gothic"/>
              <a:cs typeface="Century Gothic"/>
              <a:sym typeface="Century Gothic"/>
            </a:endParaRPr>
          </a:p>
        </p:txBody>
      </p:sp>
      <p:pic>
        <p:nvPicPr>
          <p:cNvPr id="233" name="Google Shape;233;p31"/>
          <p:cNvPicPr preferRelativeResize="0"/>
          <p:nvPr/>
        </p:nvPicPr>
        <p:blipFill rotWithShape="1">
          <a:blip r:embed="rId10">
            <a:alphaModFix/>
          </a:blip>
          <a:srcRect/>
          <a:stretch/>
        </p:blipFill>
        <p:spPr>
          <a:xfrm>
            <a:off x="8355780" y="3688858"/>
            <a:ext cx="2186816" cy="2186816"/>
          </a:xfrm>
          <a:prstGeom prst="rect">
            <a:avLst/>
          </a:prstGeom>
          <a:noFill/>
          <a:ln>
            <a:noFill/>
          </a:ln>
        </p:spPr>
      </p:pic>
      <p:grpSp>
        <p:nvGrpSpPr>
          <p:cNvPr id="234" name="Google Shape;234;p31"/>
          <p:cNvGrpSpPr/>
          <p:nvPr/>
        </p:nvGrpSpPr>
        <p:grpSpPr>
          <a:xfrm>
            <a:off x="0" y="10945"/>
            <a:ext cx="2569030" cy="641740"/>
            <a:chOff x="0" y="10945"/>
            <a:chExt cx="2569030" cy="641740"/>
          </a:xfrm>
        </p:grpSpPr>
        <p:sp>
          <p:nvSpPr>
            <p:cNvPr id="235" name="Google Shape;235;p31"/>
            <p:cNvSpPr/>
            <p:nvPr/>
          </p:nvSpPr>
          <p:spPr>
            <a:xfrm>
              <a:off x="0" y="10945"/>
              <a:ext cx="2569030" cy="64174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6" name="Google Shape;236;p31"/>
            <p:cNvPicPr preferRelativeResize="0"/>
            <p:nvPr/>
          </p:nvPicPr>
          <p:blipFill rotWithShape="1">
            <a:blip r:embed="rId11">
              <a:alphaModFix/>
            </a:blip>
            <a:srcRect/>
            <a:stretch/>
          </p:blipFill>
          <p:spPr>
            <a:xfrm>
              <a:off x="1249984" y="146601"/>
              <a:ext cx="372422" cy="348601"/>
            </a:xfrm>
            <a:prstGeom prst="rect">
              <a:avLst/>
            </a:prstGeom>
            <a:noFill/>
            <a:ln>
              <a:noFill/>
            </a:ln>
          </p:spPr>
        </p:pic>
        <p:pic>
          <p:nvPicPr>
            <p:cNvPr id="237" name="Google Shape;237;p31"/>
            <p:cNvPicPr preferRelativeResize="0"/>
            <p:nvPr/>
          </p:nvPicPr>
          <p:blipFill rotWithShape="1">
            <a:blip r:embed="rId12">
              <a:alphaModFix/>
            </a:blip>
            <a:srcRect/>
            <a:stretch/>
          </p:blipFill>
          <p:spPr>
            <a:xfrm>
              <a:off x="805123" y="157965"/>
              <a:ext cx="383238" cy="351839"/>
            </a:xfrm>
            <a:prstGeom prst="rect">
              <a:avLst/>
            </a:prstGeom>
            <a:noFill/>
            <a:ln>
              <a:noFill/>
            </a:ln>
          </p:spPr>
        </p:pic>
        <p:pic>
          <p:nvPicPr>
            <p:cNvPr id="238" name="Google Shape;238;p31"/>
            <p:cNvPicPr preferRelativeResize="0"/>
            <p:nvPr/>
          </p:nvPicPr>
          <p:blipFill rotWithShape="1">
            <a:blip r:embed="rId13">
              <a:alphaModFix/>
            </a:blip>
            <a:srcRect l="14702" t="10990" r="11880"/>
            <a:stretch/>
          </p:blipFill>
          <p:spPr>
            <a:xfrm>
              <a:off x="144429" y="135938"/>
              <a:ext cx="599072" cy="446450"/>
            </a:xfrm>
            <a:prstGeom prst="rect">
              <a:avLst/>
            </a:prstGeom>
            <a:noFill/>
            <a:ln>
              <a:noFill/>
            </a:ln>
          </p:spPr>
        </p:pic>
        <p:pic>
          <p:nvPicPr>
            <p:cNvPr id="239" name="Google Shape;239;p31"/>
            <p:cNvPicPr preferRelativeResize="0"/>
            <p:nvPr/>
          </p:nvPicPr>
          <p:blipFill rotWithShape="1">
            <a:blip r:embed="rId14">
              <a:alphaModFix/>
            </a:blip>
            <a:srcRect/>
            <a:stretch/>
          </p:blipFill>
          <p:spPr>
            <a:xfrm>
              <a:off x="1681088" y="53376"/>
              <a:ext cx="678242" cy="523784"/>
            </a:xfrm>
            <a:prstGeom prst="rect">
              <a:avLst/>
            </a:prstGeom>
            <a:noFill/>
            <a:ln>
              <a:noFill/>
            </a:ln>
          </p:spPr>
        </p:pic>
      </p:grpSp>
      <p:pic>
        <p:nvPicPr>
          <p:cNvPr id="240" name="Google Shape;240;p31"/>
          <p:cNvPicPr preferRelativeResize="0"/>
          <p:nvPr/>
        </p:nvPicPr>
        <p:blipFill rotWithShape="1">
          <a:blip r:embed="rId15">
            <a:alphaModFix/>
          </a:blip>
          <a:srcRect/>
          <a:stretch/>
        </p:blipFill>
        <p:spPr>
          <a:xfrm>
            <a:off x="9942093" y="10945"/>
            <a:ext cx="2192500" cy="618132"/>
          </a:xfrm>
          <a:prstGeom prst="rect">
            <a:avLst/>
          </a:prstGeom>
          <a:noFill/>
          <a:ln>
            <a:noFill/>
          </a:ln>
        </p:spPr>
      </p:pic>
      <p:grpSp>
        <p:nvGrpSpPr>
          <p:cNvPr id="241" name="Google Shape;241;p31"/>
          <p:cNvGrpSpPr/>
          <p:nvPr/>
        </p:nvGrpSpPr>
        <p:grpSpPr>
          <a:xfrm>
            <a:off x="32" y="6401746"/>
            <a:ext cx="6045619" cy="367604"/>
            <a:chOff x="678935" y="6126366"/>
            <a:chExt cx="10910700" cy="524100"/>
          </a:xfrm>
        </p:grpSpPr>
        <p:sp>
          <p:nvSpPr>
            <p:cNvPr id="242" name="Google Shape;242;p31"/>
            <p:cNvSpPr/>
            <p:nvPr/>
          </p:nvSpPr>
          <p:spPr>
            <a:xfrm>
              <a:off x="678935" y="6126366"/>
              <a:ext cx="10910700" cy="524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3" name="Google Shape;243;p31"/>
            <p:cNvPicPr preferRelativeResize="0"/>
            <p:nvPr/>
          </p:nvPicPr>
          <p:blipFill rotWithShape="1">
            <a:blip r:embed="rId16">
              <a:alphaModFix/>
            </a:blip>
            <a:srcRect/>
            <a:stretch/>
          </p:blipFill>
          <p:spPr>
            <a:xfrm>
              <a:off x="1023804" y="6157220"/>
              <a:ext cx="10284694" cy="491774"/>
            </a:xfrm>
            <a:prstGeom prst="rect">
              <a:avLst/>
            </a:prstGeom>
            <a:noFill/>
            <a:ln>
              <a:noFill/>
            </a:ln>
          </p:spPr>
        </p:pic>
      </p:grpSp>
      <p:cxnSp>
        <p:nvCxnSpPr>
          <p:cNvPr id="244" name="Google Shape;244;p31"/>
          <p:cNvCxnSpPr>
            <a:stCxn id="243" idx="3"/>
          </p:cNvCxnSpPr>
          <p:nvPr/>
        </p:nvCxnSpPr>
        <p:spPr>
          <a:xfrm rot="10800000" flipH="1">
            <a:off x="5889873" y="6589852"/>
            <a:ext cx="5758800" cy="6000"/>
          </a:xfrm>
          <a:prstGeom prst="straightConnector1">
            <a:avLst/>
          </a:prstGeom>
          <a:noFill/>
          <a:ln w="57150" cap="flat" cmpd="sng">
            <a:solidFill>
              <a:srgbClr val="17365D"/>
            </a:solidFill>
            <a:prstDash val="solid"/>
            <a:miter lim="800000"/>
            <a:headEnd type="none" w="sm" len="sm"/>
            <a:tailEnd type="none" w="sm" len="sm"/>
          </a:ln>
        </p:spPr>
      </p:cxnSp>
      <p:sp>
        <p:nvSpPr>
          <p:cNvPr id="245" name="Google Shape;245;p31"/>
          <p:cNvSpPr/>
          <p:nvPr/>
        </p:nvSpPr>
        <p:spPr>
          <a:xfrm>
            <a:off x="11748166" y="6404201"/>
            <a:ext cx="396900" cy="384600"/>
          </a:xfrm>
          <a:prstGeom prst="ellipse">
            <a:avLst/>
          </a:prstGeom>
          <a:solidFill>
            <a:srgbClr val="BEE2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 name="Google Shape;246;p31"/>
          <p:cNvSpPr txBox="1">
            <a:spLocks noGrp="1"/>
          </p:cNvSpPr>
          <p:nvPr>
            <p:ph type="sldNum" idx="4294967295"/>
          </p:nvPr>
        </p:nvSpPr>
        <p:spPr>
          <a:xfrm>
            <a:off x="11644997" y="6346139"/>
            <a:ext cx="438900" cy="448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F243E"/>
              </a:buClr>
              <a:buSzPts val="1600"/>
              <a:buFont typeface="Century Gothic"/>
              <a:buNone/>
            </a:pPr>
            <a:fld id="{00000000-1234-1234-1234-123412341234}" type="slidenum">
              <a:rPr lang="en-US" sz="1600" b="1">
                <a:solidFill>
                  <a:srgbClr val="0F243E"/>
                </a:solidFill>
                <a:latin typeface="Century Gothic"/>
                <a:ea typeface="Century Gothic"/>
                <a:cs typeface="Century Gothic"/>
                <a:sym typeface="Century Gothic"/>
              </a:rPr>
              <a:t>9</a:t>
            </a:fld>
            <a:endParaRPr sz="1600" b="1">
              <a:solidFill>
                <a:srgbClr val="0F243E"/>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5502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300"/>
                                        <p:tgtEl>
                                          <p:spTgt spid="213"/>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300"/>
                                        <p:tgtEl>
                                          <p:spTgt spid="212"/>
                                        </p:tgtEl>
                                      </p:cBhvr>
                                    </p:animEffect>
                                  </p:childTnLst>
                                </p:cTn>
                              </p:par>
                              <p:par>
                                <p:cTn id="11" presetID="10" presetClass="entr" presetSubtype="0" fill="hold" nodeType="withEffect">
                                  <p:stCondLst>
                                    <p:cond delay="0"/>
                                  </p:stCondLst>
                                  <p:childTnLst>
                                    <p:set>
                                      <p:cBhvr>
                                        <p:cTn id="12" dur="1" fill="hold">
                                          <p:stCondLst>
                                            <p:cond delay="0"/>
                                          </p:stCondLst>
                                        </p:cTn>
                                        <p:tgtEl>
                                          <p:spTgt spid="214"/>
                                        </p:tgtEl>
                                        <p:attrNameLst>
                                          <p:attrName>style.visibility</p:attrName>
                                        </p:attrNameLst>
                                      </p:cBhvr>
                                      <p:to>
                                        <p:strVal val="visible"/>
                                      </p:to>
                                    </p:set>
                                    <p:animEffect transition="in" filter="fade">
                                      <p:cBhvr>
                                        <p:cTn id="13" dur="300"/>
                                        <p:tgtEl>
                                          <p:spTgt spid="214"/>
                                        </p:tgtEl>
                                      </p:cBhvr>
                                    </p:animEffect>
                                  </p:childTnLst>
                                </p:cTn>
                              </p:par>
                              <p:par>
                                <p:cTn id="14" presetID="10" presetClass="entr" presetSubtype="0" fill="hold" nodeType="withEffect">
                                  <p:stCondLst>
                                    <p:cond delay="300"/>
                                  </p:stCondLst>
                                  <p:childTnLst>
                                    <p:set>
                                      <p:cBhvr>
                                        <p:cTn id="15" dur="1" fill="hold">
                                          <p:stCondLst>
                                            <p:cond delay="0"/>
                                          </p:stCondLst>
                                        </p:cTn>
                                        <p:tgtEl>
                                          <p:spTgt spid="215"/>
                                        </p:tgtEl>
                                        <p:attrNameLst>
                                          <p:attrName>style.visibility</p:attrName>
                                        </p:attrNameLst>
                                      </p:cBhvr>
                                      <p:to>
                                        <p:strVal val="visible"/>
                                      </p:to>
                                    </p:set>
                                    <p:animEffect transition="in" filter="fade">
                                      <p:cBhvr>
                                        <p:cTn id="16" dur="300"/>
                                        <p:tgtEl>
                                          <p:spTgt spid="215"/>
                                        </p:tgtEl>
                                      </p:cBhvr>
                                    </p:animEffect>
                                  </p:childTnLst>
                                </p:cTn>
                              </p:par>
                              <p:par>
                                <p:cTn id="17" presetID="10" presetClass="entr" presetSubtype="0" fill="hold" nodeType="withEffect">
                                  <p:stCondLst>
                                    <p:cond delay="300"/>
                                  </p:stCondLst>
                                  <p:childTnLst>
                                    <p:set>
                                      <p:cBhvr>
                                        <p:cTn id="18" dur="1" fill="hold">
                                          <p:stCondLst>
                                            <p:cond delay="0"/>
                                          </p:stCondLst>
                                        </p:cTn>
                                        <p:tgtEl>
                                          <p:spTgt spid="217"/>
                                        </p:tgtEl>
                                        <p:attrNameLst>
                                          <p:attrName>style.visibility</p:attrName>
                                        </p:attrNameLst>
                                      </p:cBhvr>
                                      <p:to>
                                        <p:strVal val="visible"/>
                                      </p:to>
                                    </p:set>
                                    <p:animEffect transition="in" filter="fade">
                                      <p:cBhvr>
                                        <p:cTn id="19" dur="300"/>
                                        <p:tgtEl>
                                          <p:spTgt spid="217"/>
                                        </p:tgtEl>
                                      </p:cBhvr>
                                    </p:animEffect>
                                  </p:childTnLst>
                                </p:cTn>
                              </p:par>
                              <p:par>
                                <p:cTn id="20" presetID="10" presetClass="entr" presetSubtype="0" fill="hold" nodeType="withEffect">
                                  <p:stCondLst>
                                    <p:cond delay="300"/>
                                  </p:stCondLst>
                                  <p:childTnLst>
                                    <p:set>
                                      <p:cBhvr>
                                        <p:cTn id="21" dur="1" fill="hold">
                                          <p:stCondLst>
                                            <p:cond delay="0"/>
                                          </p:stCondLst>
                                        </p:cTn>
                                        <p:tgtEl>
                                          <p:spTgt spid="216"/>
                                        </p:tgtEl>
                                        <p:attrNameLst>
                                          <p:attrName>style.visibility</p:attrName>
                                        </p:attrNameLst>
                                      </p:cBhvr>
                                      <p:to>
                                        <p:strVal val="visible"/>
                                      </p:to>
                                    </p:set>
                                    <p:animEffect transition="in" filter="fade">
                                      <p:cBhvr>
                                        <p:cTn id="22" dur="300"/>
                                        <p:tgtEl>
                                          <p:spTgt spid="216"/>
                                        </p:tgtEl>
                                      </p:cBhvr>
                                    </p:animEffect>
                                  </p:childTnLst>
                                </p:cTn>
                              </p:par>
                              <p:par>
                                <p:cTn id="23" presetID="10" presetClass="entr" presetSubtype="0" fill="hold" nodeType="withEffect">
                                  <p:stCondLst>
                                    <p:cond delay="600"/>
                                  </p:stCondLst>
                                  <p:childTnLst>
                                    <p:set>
                                      <p:cBhvr>
                                        <p:cTn id="24" dur="1" fill="hold">
                                          <p:stCondLst>
                                            <p:cond delay="0"/>
                                          </p:stCondLst>
                                        </p:cTn>
                                        <p:tgtEl>
                                          <p:spTgt spid="220"/>
                                        </p:tgtEl>
                                        <p:attrNameLst>
                                          <p:attrName>style.visibility</p:attrName>
                                        </p:attrNameLst>
                                      </p:cBhvr>
                                      <p:to>
                                        <p:strVal val="visible"/>
                                      </p:to>
                                    </p:set>
                                    <p:animEffect transition="in" filter="fade">
                                      <p:cBhvr>
                                        <p:cTn id="25" dur="300"/>
                                        <p:tgtEl>
                                          <p:spTgt spid="220"/>
                                        </p:tgtEl>
                                      </p:cBhvr>
                                    </p:animEffect>
                                  </p:childTnLst>
                                </p:cTn>
                              </p:par>
                              <p:par>
                                <p:cTn id="26" presetID="10" presetClass="entr" presetSubtype="0" fill="hold" nodeType="withEffect">
                                  <p:stCondLst>
                                    <p:cond delay="600"/>
                                  </p:stCondLst>
                                  <p:childTnLst>
                                    <p:set>
                                      <p:cBhvr>
                                        <p:cTn id="27" dur="1" fill="hold">
                                          <p:stCondLst>
                                            <p:cond delay="0"/>
                                          </p:stCondLst>
                                        </p:cTn>
                                        <p:tgtEl>
                                          <p:spTgt spid="218"/>
                                        </p:tgtEl>
                                        <p:attrNameLst>
                                          <p:attrName>style.visibility</p:attrName>
                                        </p:attrNameLst>
                                      </p:cBhvr>
                                      <p:to>
                                        <p:strVal val="visible"/>
                                      </p:to>
                                    </p:set>
                                    <p:animEffect transition="in" filter="fade">
                                      <p:cBhvr>
                                        <p:cTn id="28" dur="300"/>
                                        <p:tgtEl>
                                          <p:spTgt spid="218"/>
                                        </p:tgtEl>
                                      </p:cBhvr>
                                    </p:animEffect>
                                  </p:childTnLst>
                                </p:cTn>
                              </p:par>
                              <p:par>
                                <p:cTn id="29" presetID="10" presetClass="entr" presetSubtype="0" fill="hold" nodeType="withEffect">
                                  <p:stCondLst>
                                    <p:cond delay="600"/>
                                  </p:stCondLst>
                                  <p:childTnLst>
                                    <p:set>
                                      <p:cBhvr>
                                        <p:cTn id="30" dur="1" fill="hold">
                                          <p:stCondLst>
                                            <p:cond delay="0"/>
                                          </p:stCondLst>
                                        </p:cTn>
                                        <p:tgtEl>
                                          <p:spTgt spid="219"/>
                                        </p:tgtEl>
                                        <p:attrNameLst>
                                          <p:attrName>style.visibility</p:attrName>
                                        </p:attrNameLst>
                                      </p:cBhvr>
                                      <p:to>
                                        <p:strVal val="visible"/>
                                      </p:to>
                                    </p:set>
                                    <p:animEffect transition="in" filter="fade">
                                      <p:cBhvr>
                                        <p:cTn id="31" dur="300"/>
                                        <p:tgtEl>
                                          <p:spTgt spid="219"/>
                                        </p:tgtEl>
                                      </p:cBhvr>
                                    </p:animEffect>
                                  </p:childTnLst>
                                </p:cTn>
                              </p:par>
                              <p:par>
                                <p:cTn id="32" presetID="10" presetClass="entr" presetSubtype="0" fill="hold" nodeType="withEffect">
                                  <p:stCondLst>
                                    <p:cond delay="900"/>
                                  </p:stCondLst>
                                  <p:childTnLst>
                                    <p:set>
                                      <p:cBhvr>
                                        <p:cTn id="33" dur="1" fill="hold">
                                          <p:stCondLst>
                                            <p:cond delay="0"/>
                                          </p:stCondLst>
                                        </p:cTn>
                                        <p:tgtEl>
                                          <p:spTgt spid="223"/>
                                        </p:tgtEl>
                                        <p:attrNameLst>
                                          <p:attrName>style.visibility</p:attrName>
                                        </p:attrNameLst>
                                      </p:cBhvr>
                                      <p:to>
                                        <p:strVal val="visible"/>
                                      </p:to>
                                    </p:set>
                                    <p:animEffect transition="in" filter="fade">
                                      <p:cBhvr>
                                        <p:cTn id="34" dur="300"/>
                                        <p:tgtEl>
                                          <p:spTgt spid="223"/>
                                        </p:tgtEl>
                                      </p:cBhvr>
                                    </p:animEffect>
                                  </p:childTnLst>
                                </p:cTn>
                              </p:par>
                              <p:par>
                                <p:cTn id="35" presetID="10" presetClass="entr" presetSubtype="0" fill="hold" nodeType="withEffect">
                                  <p:stCondLst>
                                    <p:cond delay="900"/>
                                  </p:stCondLst>
                                  <p:childTnLst>
                                    <p:set>
                                      <p:cBhvr>
                                        <p:cTn id="36" dur="1" fill="hold">
                                          <p:stCondLst>
                                            <p:cond delay="0"/>
                                          </p:stCondLst>
                                        </p:cTn>
                                        <p:tgtEl>
                                          <p:spTgt spid="221"/>
                                        </p:tgtEl>
                                        <p:attrNameLst>
                                          <p:attrName>style.visibility</p:attrName>
                                        </p:attrNameLst>
                                      </p:cBhvr>
                                      <p:to>
                                        <p:strVal val="visible"/>
                                      </p:to>
                                    </p:set>
                                    <p:animEffect transition="in" filter="fade">
                                      <p:cBhvr>
                                        <p:cTn id="37" dur="300"/>
                                        <p:tgtEl>
                                          <p:spTgt spid="221"/>
                                        </p:tgtEl>
                                      </p:cBhvr>
                                    </p:animEffect>
                                  </p:childTnLst>
                                </p:cTn>
                              </p:par>
                              <p:par>
                                <p:cTn id="38" presetID="10" presetClass="entr" presetSubtype="0" fill="hold" nodeType="withEffect">
                                  <p:stCondLst>
                                    <p:cond delay="900"/>
                                  </p:stCondLst>
                                  <p:childTnLst>
                                    <p:set>
                                      <p:cBhvr>
                                        <p:cTn id="39" dur="1" fill="hold">
                                          <p:stCondLst>
                                            <p:cond delay="0"/>
                                          </p:stCondLst>
                                        </p:cTn>
                                        <p:tgtEl>
                                          <p:spTgt spid="222"/>
                                        </p:tgtEl>
                                        <p:attrNameLst>
                                          <p:attrName>style.visibility</p:attrName>
                                        </p:attrNameLst>
                                      </p:cBhvr>
                                      <p:to>
                                        <p:strVal val="visible"/>
                                      </p:to>
                                    </p:set>
                                    <p:animEffect transition="in" filter="fade">
                                      <p:cBhvr>
                                        <p:cTn id="40" dur="300"/>
                                        <p:tgtEl>
                                          <p:spTgt spid="222"/>
                                        </p:tgtEl>
                                      </p:cBhvr>
                                    </p:animEffect>
                                  </p:childTnLst>
                                </p:cTn>
                              </p:par>
                              <p:par>
                                <p:cTn id="41" presetID="10" presetClass="entr" presetSubtype="0" fill="hold" nodeType="withEffect">
                                  <p:stCondLst>
                                    <p:cond delay="1200"/>
                                  </p:stCondLst>
                                  <p:childTnLst>
                                    <p:set>
                                      <p:cBhvr>
                                        <p:cTn id="42" dur="1" fill="hold">
                                          <p:stCondLst>
                                            <p:cond delay="0"/>
                                          </p:stCondLst>
                                        </p:cTn>
                                        <p:tgtEl>
                                          <p:spTgt spid="229"/>
                                        </p:tgtEl>
                                        <p:attrNameLst>
                                          <p:attrName>style.visibility</p:attrName>
                                        </p:attrNameLst>
                                      </p:cBhvr>
                                      <p:to>
                                        <p:strVal val="visible"/>
                                      </p:to>
                                    </p:set>
                                    <p:animEffect transition="in" filter="fade">
                                      <p:cBhvr>
                                        <p:cTn id="43" dur="300"/>
                                        <p:tgtEl>
                                          <p:spTgt spid="229"/>
                                        </p:tgtEl>
                                      </p:cBhvr>
                                    </p:animEffect>
                                  </p:childTnLst>
                                </p:cTn>
                              </p:par>
                              <p:par>
                                <p:cTn id="44" presetID="10" presetClass="entr" presetSubtype="0" fill="hold" nodeType="withEffect">
                                  <p:stCondLst>
                                    <p:cond delay="1200"/>
                                  </p:stCondLst>
                                  <p:childTnLst>
                                    <p:set>
                                      <p:cBhvr>
                                        <p:cTn id="45" dur="1" fill="hold">
                                          <p:stCondLst>
                                            <p:cond delay="0"/>
                                          </p:stCondLst>
                                        </p:cTn>
                                        <p:tgtEl>
                                          <p:spTgt spid="225"/>
                                        </p:tgtEl>
                                        <p:attrNameLst>
                                          <p:attrName>style.visibility</p:attrName>
                                        </p:attrNameLst>
                                      </p:cBhvr>
                                      <p:to>
                                        <p:strVal val="visible"/>
                                      </p:to>
                                    </p:set>
                                    <p:animEffect transition="in" filter="fade">
                                      <p:cBhvr>
                                        <p:cTn id="46" dur="300"/>
                                        <p:tgtEl>
                                          <p:spTgt spid="225"/>
                                        </p:tgtEl>
                                      </p:cBhvr>
                                    </p:animEffect>
                                  </p:childTnLst>
                                </p:cTn>
                              </p:par>
                              <p:par>
                                <p:cTn id="47" presetID="10" presetClass="entr" presetSubtype="0" fill="hold" nodeType="withEffect">
                                  <p:stCondLst>
                                    <p:cond delay="1200"/>
                                  </p:stCondLst>
                                  <p:childTnLst>
                                    <p:set>
                                      <p:cBhvr>
                                        <p:cTn id="48" dur="1" fill="hold">
                                          <p:stCondLst>
                                            <p:cond delay="0"/>
                                          </p:stCondLst>
                                        </p:cTn>
                                        <p:tgtEl>
                                          <p:spTgt spid="228"/>
                                        </p:tgtEl>
                                        <p:attrNameLst>
                                          <p:attrName>style.visibility</p:attrName>
                                        </p:attrNameLst>
                                      </p:cBhvr>
                                      <p:to>
                                        <p:strVal val="visible"/>
                                      </p:to>
                                    </p:set>
                                    <p:animEffect transition="in" filter="fade">
                                      <p:cBhvr>
                                        <p:cTn id="49" dur="300"/>
                                        <p:tgtEl>
                                          <p:spTgt spid="228"/>
                                        </p:tgtEl>
                                      </p:cBhvr>
                                    </p:animEffect>
                                  </p:childTnLst>
                                </p:cTn>
                              </p:par>
                              <p:par>
                                <p:cTn id="50" presetID="10" presetClass="entr" presetSubtype="0" fill="hold" nodeType="withEffect">
                                  <p:stCondLst>
                                    <p:cond delay="1500"/>
                                  </p:stCondLst>
                                  <p:childTnLst>
                                    <p:set>
                                      <p:cBhvr>
                                        <p:cTn id="51" dur="1" fill="hold">
                                          <p:stCondLst>
                                            <p:cond delay="0"/>
                                          </p:stCondLst>
                                        </p:cTn>
                                        <p:tgtEl>
                                          <p:spTgt spid="231"/>
                                        </p:tgtEl>
                                        <p:attrNameLst>
                                          <p:attrName>style.visibility</p:attrName>
                                        </p:attrNameLst>
                                      </p:cBhvr>
                                      <p:to>
                                        <p:strVal val="visible"/>
                                      </p:to>
                                    </p:set>
                                    <p:animEffect transition="in" filter="fade">
                                      <p:cBhvr>
                                        <p:cTn id="52" dur="300"/>
                                        <p:tgtEl>
                                          <p:spTgt spid="231"/>
                                        </p:tgtEl>
                                      </p:cBhvr>
                                    </p:animEffect>
                                  </p:childTnLst>
                                </p:cTn>
                              </p:par>
                              <p:par>
                                <p:cTn id="53" presetID="10" presetClass="entr" presetSubtype="0" fill="hold" nodeType="withEffect">
                                  <p:stCondLst>
                                    <p:cond delay="1500"/>
                                  </p:stCondLst>
                                  <p:childTnLst>
                                    <p:set>
                                      <p:cBhvr>
                                        <p:cTn id="54" dur="1" fill="hold">
                                          <p:stCondLst>
                                            <p:cond delay="0"/>
                                          </p:stCondLst>
                                        </p:cTn>
                                        <p:tgtEl>
                                          <p:spTgt spid="226"/>
                                        </p:tgtEl>
                                        <p:attrNameLst>
                                          <p:attrName>style.visibility</p:attrName>
                                        </p:attrNameLst>
                                      </p:cBhvr>
                                      <p:to>
                                        <p:strVal val="visible"/>
                                      </p:to>
                                    </p:set>
                                    <p:animEffect transition="in" filter="fade">
                                      <p:cBhvr>
                                        <p:cTn id="55" dur="300"/>
                                        <p:tgtEl>
                                          <p:spTgt spid="226"/>
                                        </p:tgtEl>
                                      </p:cBhvr>
                                    </p:animEffect>
                                  </p:childTnLst>
                                </p:cTn>
                              </p:par>
                              <p:par>
                                <p:cTn id="56" presetID="10" presetClass="entr" presetSubtype="0" fill="hold" nodeType="withEffect">
                                  <p:stCondLst>
                                    <p:cond delay="1500"/>
                                  </p:stCondLst>
                                  <p:childTnLst>
                                    <p:set>
                                      <p:cBhvr>
                                        <p:cTn id="57" dur="1" fill="hold">
                                          <p:stCondLst>
                                            <p:cond delay="0"/>
                                          </p:stCondLst>
                                        </p:cTn>
                                        <p:tgtEl>
                                          <p:spTgt spid="230"/>
                                        </p:tgtEl>
                                        <p:attrNameLst>
                                          <p:attrName>style.visibility</p:attrName>
                                        </p:attrNameLst>
                                      </p:cBhvr>
                                      <p:to>
                                        <p:strVal val="visible"/>
                                      </p:to>
                                    </p:set>
                                    <p:animEffect transition="in" filter="fade">
                                      <p:cBhvr>
                                        <p:cTn id="58" dur="300"/>
                                        <p:tgtEl>
                                          <p:spTgt spid="230"/>
                                        </p:tgtEl>
                                      </p:cBhvr>
                                    </p:animEffect>
                                  </p:childTnLst>
                                </p:cTn>
                              </p:par>
                              <p:par>
                                <p:cTn id="59" presetID="10" presetClass="entr" presetSubtype="0" fill="hold" nodeType="withEffect">
                                  <p:stCondLst>
                                    <p:cond delay="1800"/>
                                  </p:stCondLst>
                                  <p:childTnLst>
                                    <p:set>
                                      <p:cBhvr>
                                        <p:cTn id="60" dur="1" fill="hold">
                                          <p:stCondLst>
                                            <p:cond delay="0"/>
                                          </p:stCondLst>
                                        </p:cTn>
                                        <p:tgtEl>
                                          <p:spTgt spid="233"/>
                                        </p:tgtEl>
                                        <p:attrNameLst>
                                          <p:attrName>style.visibility</p:attrName>
                                        </p:attrNameLst>
                                      </p:cBhvr>
                                      <p:to>
                                        <p:strVal val="visible"/>
                                      </p:to>
                                    </p:set>
                                    <p:animEffect transition="in" filter="fade">
                                      <p:cBhvr>
                                        <p:cTn id="61" dur="300"/>
                                        <p:tgtEl>
                                          <p:spTgt spid="233"/>
                                        </p:tgtEl>
                                      </p:cBhvr>
                                    </p:animEffect>
                                  </p:childTnLst>
                                </p:cTn>
                              </p:par>
                              <p:par>
                                <p:cTn id="62" presetID="10" presetClass="entr" presetSubtype="0" fill="hold" nodeType="withEffect">
                                  <p:stCondLst>
                                    <p:cond delay="1800"/>
                                  </p:stCondLst>
                                  <p:childTnLst>
                                    <p:set>
                                      <p:cBhvr>
                                        <p:cTn id="63" dur="1" fill="hold">
                                          <p:stCondLst>
                                            <p:cond delay="0"/>
                                          </p:stCondLst>
                                        </p:cTn>
                                        <p:tgtEl>
                                          <p:spTgt spid="227"/>
                                        </p:tgtEl>
                                        <p:attrNameLst>
                                          <p:attrName>style.visibility</p:attrName>
                                        </p:attrNameLst>
                                      </p:cBhvr>
                                      <p:to>
                                        <p:strVal val="visible"/>
                                      </p:to>
                                    </p:set>
                                    <p:animEffect transition="in" filter="fade">
                                      <p:cBhvr>
                                        <p:cTn id="64" dur="300"/>
                                        <p:tgtEl>
                                          <p:spTgt spid="227"/>
                                        </p:tgtEl>
                                      </p:cBhvr>
                                    </p:animEffect>
                                  </p:childTnLst>
                                </p:cTn>
                              </p:par>
                              <p:par>
                                <p:cTn id="65" presetID="10" presetClass="entr" presetSubtype="0" fill="hold" nodeType="withEffect">
                                  <p:stCondLst>
                                    <p:cond delay="1800"/>
                                  </p:stCondLst>
                                  <p:childTnLst>
                                    <p:set>
                                      <p:cBhvr>
                                        <p:cTn id="66" dur="1" fill="hold">
                                          <p:stCondLst>
                                            <p:cond delay="0"/>
                                          </p:stCondLst>
                                        </p:cTn>
                                        <p:tgtEl>
                                          <p:spTgt spid="232"/>
                                        </p:tgtEl>
                                        <p:attrNameLst>
                                          <p:attrName>style.visibility</p:attrName>
                                        </p:attrNameLst>
                                      </p:cBhvr>
                                      <p:to>
                                        <p:strVal val="visible"/>
                                      </p:to>
                                    </p:set>
                                    <p:animEffect transition="in" filter="fade">
                                      <p:cBhvr>
                                        <p:cTn id="67" dur="3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8489</TotalTime>
  <Words>3214</Words>
  <Application>Microsoft Office PowerPoint</Application>
  <PresentationFormat>Widescreen</PresentationFormat>
  <Paragraphs>446</Paragraphs>
  <Slides>27</Slides>
  <Notes>15</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Arial</vt:lpstr>
      <vt:lpstr>Arial Narrow</vt:lpstr>
      <vt:lpstr>Averia Libre</vt:lpstr>
      <vt:lpstr>Bad Script</vt:lpstr>
      <vt:lpstr>Calibri</vt:lpstr>
      <vt:lpstr>Calibri Light</vt:lpstr>
      <vt:lpstr>Cambria</vt:lpstr>
      <vt:lpstr>Century Gothic</vt:lpstr>
      <vt:lpstr>ChunkFive</vt:lpstr>
      <vt:lpstr>Courier New</vt:lpstr>
      <vt:lpstr>DM Sans</vt:lpstr>
      <vt:lpstr>Gill Sans Nova</vt:lpstr>
      <vt:lpstr>Montserrat</vt:lpstr>
      <vt:lpstr>Montserrat SemiBold</vt:lpstr>
      <vt:lpstr>Quattrocento Sans</vt:lpstr>
      <vt:lpstr>Tahoma</vt:lpstr>
      <vt:lpstr>Verdana</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Implementasi Reforma Agraria Prov. Aceh  (Eks kombatan)</dc:title>
  <dc:creator>darsini suharto</dc:creator>
  <cp:lastModifiedBy>Fisko, S.Si, MM</cp:lastModifiedBy>
  <cp:revision>1055</cp:revision>
  <cp:lastPrinted>2022-02-23T04:26:16Z</cp:lastPrinted>
  <dcterms:created xsi:type="dcterms:W3CDTF">2021-12-08T12:05:38Z</dcterms:created>
  <dcterms:modified xsi:type="dcterms:W3CDTF">2023-08-09T09:33:41Z</dcterms:modified>
</cp:coreProperties>
</file>