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95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71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42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599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90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44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171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87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052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267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84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77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35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16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84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740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C3DF-19AF-46F1-B2DD-5117C5E236BD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E1593C-3FA1-46FF-A5C8-E6CD19846F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083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liq.klik@gmail.com" TargetMode="External"/><Relationship Id="rId2" Type="http://schemas.openxmlformats.org/officeDocument/2006/relationships/hyperlink" Target="mailto:martua@samdhana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natabariq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3E57-AA92-E6BD-8070-E4AD6764F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8" y="246600"/>
            <a:ext cx="11287124" cy="2387600"/>
          </a:xfrm>
        </p:spPr>
        <p:txBody>
          <a:bodyPr>
            <a:noAutofit/>
          </a:bodyPr>
          <a:lstStyle/>
          <a:p>
            <a:pPr algn="ctr"/>
            <a:r>
              <a:rPr lang="en-ID" sz="3200" b="1" dirty="0" err="1"/>
              <a:t>Refleksi</a:t>
            </a:r>
            <a:r>
              <a:rPr lang="en-ID" sz="3200" b="1" dirty="0"/>
              <a:t> </a:t>
            </a:r>
            <a:r>
              <a:rPr lang="en-ID" sz="3200" b="1" dirty="0" err="1"/>
              <a:t>menyeluruh</a:t>
            </a:r>
            <a:r>
              <a:rPr lang="en-ID" sz="3200" b="1" dirty="0"/>
              <a:t> </a:t>
            </a:r>
            <a:r>
              <a:rPr lang="en-ID" sz="3200" b="1" dirty="0" err="1"/>
              <a:t>Reforma</a:t>
            </a:r>
            <a:r>
              <a:rPr lang="en-ID" sz="3200" b="1" dirty="0"/>
              <a:t> </a:t>
            </a:r>
            <a:r>
              <a:rPr lang="en-ID" sz="3200" b="1" dirty="0" err="1"/>
              <a:t>agraria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capaian</a:t>
            </a:r>
            <a:r>
              <a:rPr lang="en-ID" sz="3200" b="1" dirty="0"/>
              <a:t> dan </a:t>
            </a:r>
            <a:r>
              <a:rPr lang="en-ID" sz="3200" b="1" dirty="0" err="1"/>
              <a:t>tantangan</a:t>
            </a:r>
            <a:r>
              <a:rPr lang="en-ID" sz="3200" b="1" dirty="0"/>
              <a:t> GTRA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pelaksanaan</a:t>
            </a:r>
            <a:r>
              <a:rPr lang="en-ID" sz="3200" b="1" dirty="0"/>
              <a:t> </a:t>
            </a:r>
            <a:r>
              <a:rPr lang="en-ID" sz="3200" b="1" dirty="0" err="1"/>
              <a:t>Reforma</a:t>
            </a:r>
            <a:r>
              <a:rPr lang="en-ID" sz="3200" b="1" dirty="0"/>
              <a:t> </a:t>
            </a:r>
            <a:r>
              <a:rPr lang="en-ID" sz="3200" b="1" dirty="0" err="1"/>
              <a:t>agraria</a:t>
            </a:r>
            <a:r>
              <a:rPr lang="en-ID" sz="3200" b="1" dirty="0"/>
              <a:t> di Indonesia: </a:t>
            </a:r>
            <a:r>
              <a:rPr lang="en-ID" sz="3200" b="1" i="1" dirty="0" err="1"/>
              <a:t>Meletakkan</a:t>
            </a:r>
            <a:r>
              <a:rPr lang="en-ID" sz="3200" b="1" i="1" dirty="0"/>
              <a:t> Masyarakat Adat &amp; </a:t>
            </a:r>
            <a:r>
              <a:rPr lang="en-ID" sz="3200" b="1" i="1" dirty="0" err="1"/>
              <a:t>Komunitas</a:t>
            </a:r>
            <a:r>
              <a:rPr lang="en-ID" sz="3200" b="1" i="1" dirty="0"/>
              <a:t> </a:t>
            </a:r>
            <a:r>
              <a:rPr lang="en-ID" sz="3200" b="1" i="1" dirty="0" err="1"/>
              <a:t>Lokal</a:t>
            </a:r>
            <a:r>
              <a:rPr lang="en-ID" sz="3200" b="1" i="1" dirty="0"/>
              <a:t> </a:t>
            </a:r>
            <a:r>
              <a:rPr lang="en-ID" sz="3200" b="1" i="1" dirty="0" err="1"/>
              <a:t>dalam</a:t>
            </a:r>
            <a:r>
              <a:rPr lang="en-ID" sz="3200" b="1" i="1" dirty="0"/>
              <a:t> </a:t>
            </a:r>
            <a:r>
              <a:rPr lang="en-ID" sz="3200" b="1" i="1" dirty="0" err="1"/>
              <a:t>Pemenuhan</a:t>
            </a:r>
            <a:r>
              <a:rPr lang="en-ID" sz="3200" b="1" i="1" dirty="0"/>
              <a:t> </a:t>
            </a:r>
            <a:r>
              <a:rPr lang="en-ID" sz="3200" b="1" i="1" dirty="0" err="1"/>
              <a:t>Kepastian</a:t>
            </a:r>
            <a:r>
              <a:rPr lang="en-ID" sz="3200" b="1" i="1" dirty="0"/>
              <a:t> Tenure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3C67E-C2CA-7A8B-28DF-DC66FFD8F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8399"/>
            <a:ext cx="9144000" cy="2722562"/>
          </a:xfrm>
        </p:spPr>
        <p:txBody>
          <a:bodyPr>
            <a:normAutofit fontScale="92500" lnSpcReduction="10000"/>
          </a:bodyPr>
          <a:lstStyle/>
          <a:p>
            <a:r>
              <a:rPr lang="en-ID" dirty="0"/>
              <a:t>Martua T Sirait, Malik, Bariq Nata </a:t>
            </a:r>
            <a:r>
              <a:rPr lang="en-ID" dirty="0" err="1"/>
              <a:t>Bagaskara</a:t>
            </a:r>
            <a:endParaRPr lang="en-ID" dirty="0"/>
          </a:p>
          <a:p>
            <a:r>
              <a:rPr lang="en-ID" dirty="0"/>
              <a:t>Samdhana Institute</a:t>
            </a:r>
          </a:p>
          <a:p>
            <a:endParaRPr lang="en-ID" dirty="0"/>
          </a:p>
          <a:p>
            <a:r>
              <a:rPr lang="en-ID" dirty="0" err="1"/>
              <a:t>Disampaikan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Webinar Road to </a:t>
            </a:r>
            <a:r>
              <a:rPr lang="en-ID" dirty="0" err="1"/>
              <a:t>Karimun</a:t>
            </a:r>
            <a:r>
              <a:rPr lang="en-ID" dirty="0"/>
              <a:t> GTRA Summit </a:t>
            </a:r>
            <a:br>
              <a:rPr lang="en-ID" dirty="0"/>
            </a:br>
            <a:r>
              <a:rPr lang="en-ID" dirty="0" err="1"/>
              <a:t>Refleksi</a:t>
            </a:r>
            <a:r>
              <a:rPr lang="en-ID" dirty="0"/>
              <a:t> </a:t>
            </a:r>
            <a:r>
              <a:rPr lang="en-ID" dirty="0" err="1"/>
              <a:t>Reforma</a:t>
            </a:r>
            <a:r>
              <a:rPr lang="en-ID" dirty="0"/>
              <a:t> </a:t>
            </a:r>
            <a:r>
              <a:rPr lang="en-ID" dirty="0" err="1"/>
              <a:t>Agraria</a:t>
            </a:r>
            <a:r>
              <a:rPr lang="en-ID" dirty="0"/>
              <a:t> Pada </a:t>
            </a:r>
            <a:r>
              <a:rPr lang="en-ID" dirty="0" err="1"/>
              <a:t>Deklarasi</a:t>
            </a:r>
            <a:r>
              <a:rPr lang="en-ID" dirty="0"/>
              <a:t> </a:t>
            </a:r>
            <a:r>
              <a:rPr lang="en-ID" dirty="0" err="1"/>
              <a:t>Wakatobi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Deklarasi</a:t>
            </a:r>
            <a:r>
              <a:rPr lang="en-ID" dirty="0"/>
              <a:t> </a:t>
            </a:r>
            <a:r>
              <a:rPr lang="en-ID" dirty="0" err="1"/>
              <a:t>Karimun</a:t>
            </a:r>
            <a:r>
              <a:rPr lang="en-ID" dirty="0"/>
              <a:t>, </a:t>
            </a:r>
          </a:p>
          <a:p>
            <a:r>
              <a:rPr lang="en-ID" dirty="0"/>
              <a:t>Online 10 </a:t>
            </a:r>
            <a:r>
              <a:rPr lang="en-ID" dirty="0" err="1"/>
              <a:t>Agustus</a:t>
            </a:r>
            <a:r>
              <a:rPr lang="en-ID" dirty="0"/>
              <a:t> 2023</a:t>
            </a:r>
          </a:p>
          <a:p>
            <a:endParaRPr lang="en-ID" dirty="0"/>
          </a:p>
          <a:p>
            <a:r>
              <a:rPr lang="en-ID" dirty="0">
                <a:hlinkClick r:id="rId2"/>
              </a:rPr>
              <a:t>martua@samdhana.org</a:t>
            </a:r>
            <a:r>
              <a:rPr lang="en-ID" dirty="0"/>
              <a:t> , </a:t>
            </a:r>
            <a:r>
              <a:rPr lang="en-ID" dirty="0">
                <a:hlinkClick r:id="rId3"/>
              </a:rPr>
              <a:t>maliq.klik@gmail.com</a:t>
            </a:r>
            <a:r>
              <a:rPr lang="en-ID" dirty="0"/>
              <a:t> , </a:t>
            </a:r>
            <a:r>
              <a:rPr lang="en-ID" dirty="0">
                <a:hlinkClick r:id="rId4"/>
              </a:rPr>
              <a:t>natabariq@gmail.com</a:t>
            </a:r>
            <a:r>
              <a:rPr lang="en-ID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F9132-C737-4D29-8725-0A52A3FB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2" y="4905055"/>
            <a:ext cx="1650016" cy="18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2B7D-1F4F-D427-1036-CB58012C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 err="1"/>
              <a:t>Cakupan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C5AB-9AE7-F9F0-721A-C490B8D1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800" dirty="0"/>
              <a:t>Masyarakat Adat &amp; </a:t>
            </a:r>
            <a:r>
              <a:rPr lang="en-ID" sz="2800" dirty="0" err="1"/>
              <a:t>Komunitas</a:t>
            </a:r>
            <a:r>
              <a:rPr lang="en-ID" sz="2800" dirty="0"/>
              <a:t> </a:t>
            </a:r>
            <a:r>
              <a:rPr lang="en-ID" sz="2800" dirty="0" err="1"/>
              <a:t>Lokal</a:t>
            </a:r>
            <a:r>
              <a:rPr lang="en-ID" sz="2800" dirty="0"/>
              <a:t> (IPLCs/MAKL)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Pemenuhan</a:t>
            </a:r>
            <a:r>
              <a:rPr lang="en-ID" sz="2800" dirty="0"/>
              <a:t> </a:t>
            </a:r>
            <a:r>
              <a:rPr lang="en-ID" sz="2800" dirty="0" err="1"/>
              <a:t>Kepastian</a:t>
            </a:r>
            <a:r>
              <a:rPr lang="en-ID" sz="2800" dirty="0"/>
              <a:t> Tenure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Perangkat</a:t>
            </a:r>
            <a:r>
              <a:rPr lang="en-ID" sz="2800" dirty="0"/>
              <a:t> </a:t>
            </a:r>
            <a:r>
              <a:rPr lang="en-ID" sz="2800" dirty="0" err="1"/>
              <a:t>Kebijakan</a:t>
            </a:r>
            <a:r>
              <a:rPr lang="en-ID" sz="2800" dirty="0"/>
              <a:t> yang </a:t>
            </a:r>
            <a:r>
              <a:rPr lang="en-ID" sz="2800" dirty="0" err="1"/>
              <a:t>Tersedia</a:t>
            </a: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Papua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Rekomendasi</a:t>
            </a:r>
            <a:r>
              <a:rPr lang="en-ID" sz="2800" dirty="0"/>
              <a:t> </a:t>
            </a:r>
            <a:r>
              <a:rPr lang="en-ID" sz="2800" dirty="0" err="1"/>
              <a:t>Pelaksanaannya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98931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A94B-CF76-C883-C46B-288EC056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0"/>
            <a:ext cx="11944349" cy="1325563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1. Masyarakat Adat &amp; </a:t>
            </a:r>
            <a:r>
              <a:rPr lang="en-ID" b="1" dirty="0" err="1"/>
              <a:t>Komunitas</a:t>
            </a:r>
            <a:r>
              <a:rPr lang="en-ID" b="1" dirty="0"/>
              <a:t> </a:t>
            </a:r>
            <a:r>
              <a:rPr lang="en-ID" b="1" dirty="0" err="1"/>
              <a:t>Lokal</a:t>
            </a:r>
            <a:r>
              <a:rPr lang="en-ID" b="1" dirty="0"/>
              <a:t> (IPLCs/MAKL) 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ketimpangan</a:t>
            </a:r>
            <a:r>
              <a:rPr lang="en-ID" b="1" dirty="0"/>
              <a:t> </a:t>
            </a:r>
            <a:r>
              <a:rPr lang="en-ID" b="1" dirty="0" err="1"/>
              <a:t>Agrarianya</a:t>
            </a:r>
            <a:r>
              <a:rPr lang="en-ID" b="1" dirty="0"/>
              <a:t>, </a:t>
            </a:r>
            <a:r>
              <a:rPr lang="en-ID" sz="3100" b="1" dirty="0" err="1"/>
              <a:t>sumber</a:t>
            </a:r>
            <a:r>
              <a:rPr lang="en-ID" sz="3100" b="1" dirty="0"/>
              <a:t> </a:t>
            </a:r>
            <a:r>
              <a:rPr lang="en-ID" sz="3100" b="1" dirty="0" err="1"/>
              <a:t>Arahan</a:t>
            </a:r>
            <a:r>
              <a:rPr lang="en-ID" sz="3100" b="1" dirty="0"/>
              <a:t> </a:t>
            </a:r>
            <a:r>
              <a:rPr lang="en-ID" sz="3100" b="1" dirty="0" err="1"/>
              <a:t>Presiden</a:t>
            </a:r>
            <a:r>
              <a:rPr lang="en-ID" sz="3100" b="1" dirty="0"/>
              <a:t> 2026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5BC38-F87F-C035-B8D6-B901C2993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0" t="1799" r="11562"/>
          <a:stretch/>
        </p:blipFill>
        <p:spPr>
          <a:xfrm>
            <a:off x="1667009" y="1053428"/>
            <a:ext cx="9363076" cy="55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672B-B9EB-85BB-6BCB-78FE6462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38" y="262094"/>
            <a:ext cx="10515600" cy="944963"/>
          </a:xfrm>
        </p:spPr>
        <p:txBody>
          <a:bodyPr>
            <a:normAutofit/>
          </a:bodyPr>
          <a:lstStyle/>
          <a:p>
            <a:r>
              <a:rPr lang="en-ID" b="1" dirty="0"/>
              <a:t>2 </a:t>
            </a:r>
            <a:r>
              <a:rPr lang="en-ID" b="1" dirty="0" err="1"/>
              <a:t>Mekanisme</a:t>
            </a:r>
            <a:r>
              <a:rPr lang="en-ID" b="1" dirty="0"/>
              <a:t> </a:t>
            </a:r>
            <a:r>
              <a:rPr lang="en-ID" b="1" dirty="0" err="1"/>
              <a:t>Penyelesaian</a:t>
            </a:r>
            <a:r>
              <a:rPr lang="en-ID" b="1" dirty="0"/>
              <a:t> yang </a:t>
            </a:r>
            <a:r>
              <a:rPr lang="en-ID" b="1" dirty="0" err="1"/>
              <a:t>Tersedia</a:t>
            </a:r>
            <a:r>
              <a:rPr lang="en-ID" b="1" dirty="0"/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7B0C5F1-78B2-425F-49B5-D168E5378BD1}"/>
              </a:ext>
            </a:extLst>
          </p:cNvPr>
          <p:cNvSpPr/>
          <p:nvPr/>
        </p:nvSpPr>
        <p:spPr>
          <a:xfrm>
            <a:off x="3823422" y="3429000"/>
            <a:ext cx="3066316" cy="1104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Pendaftaran</a:t>
            </a:r>
            <a:r>
              <a:rPr lang="en-ID" dirty="0"/>
              <a:t> Tanah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4454BD71-98D5-35E4-D6D7-54E4FEB043E9}"/>
              </a:ext>
            </a:extLst>
          </p:cNvPr>
          <p:cNvSpPr/>
          <p:nvPr/>
        </p:nvSpPr>
        <p:spPr>
          <a:xfrm rot="3722881">
            <a:off x="7346328" y="2280180"/>
            <a:ext cx="495300" cy="15057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hak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7CFBE-3066-CD1A-3A86-97B6FD792E95}"/>
              </a:ext>
            </a:extLst>
          </p:cNvPr>
          <p:cNvSpPr txBox="1"/>
          <p:nvPr/>
        </p:nvSpPr>
        <p:spPr>
          <a:xfrm>
            <a:off x="1145201" y="1207057"/>
            <a:ext cx="26716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Objek</a:t>
            </a:r>
            <a:r>
              <a:rPr lang="en-ID" sz="2000" b="1" dirty="0"/>
              <a:t> :</a:t>
            </a:r>
          </a:p>
          <a:p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Pengakuan</a:t>
            </a:r>
            <a:r>
              <a:rPr lang="en-ID" dirty="0"/>
              <a:t> Wilayah Adat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Konfik</a:t>
            </a:r>
            <a:r>
              <a:rPr lang="en-ID" dirty="0"/>
              <a:t> Perkebunan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Penyelesaian</a:t>
            </a:r>
            <a:r>
              <a:rPr lang="en-ID" dirty="0"/>
              <a:t> Tanah </a:t>
            </a:r>
            <a:r>
              <a:rPr lang="en-ID" dirty="0" err="1"/>
              <a:t>Transmigrasi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Pelepasan</a:t>
            </a:r>
            <a:r>
              <a:rPr lang="en-ID" dirty="0"/>
              <a:t> Kawasan </a:t>
            </a:r>
            <a:r>
              <a:rPr lang="en-ID" dirty="0" err="1"/>
              <a:t>Hutan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Penyelesaian</a:t>
            </a:r>
            <a:r>
              <a:rPr lang="en-ID" dirty="0"/>
              <a:t> Tanah </a:t>
            </a:r>
            <a:r>
              <a:rPr lang="en-ID" dirty="0" err="1"/>
              <a:t>Timbul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dgn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Lain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D7F0B-EF01-85DC-B30C-66ADD1F2FE42}"/>
              </a:ext>
            </a:extLst>
          </p:cNvPr>
          <p:cNvSpPr txBox="1"/>
          <p:nvPr/>
        </p:nvSpPr>
        <p:spPr>
          <a:xfrm>
            <a:off x="8650777" y="1050164"/>
            <a:ext cx="296199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Subjek</a:t>
            </a:r>
            <a:r>
              <a:rPr lang="en-ID" sz="2000" b="1" dirty="0"/>
              <a:t> :</a:t>
            </a:r>
          </a:p>
          <a:p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Masyarakat Adat (IPs)       </a:t>
            </a:r>
            <a:r>
              <a:rPr lang="en-ID" dirty="0"/>
              <a:t>1. </a:t>
            </a:r>
            <a:r>
              <a:rPr lang="en-ID" dirty="0" err="1"/>
              <a:t>Pengakuan</a:t>
            </a:r>
            <a:r>
              <a:rPr lang="en-ID" dirty="0"/>
              <a:t> Tanah Adat (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haknya</a:t>
            </a:r>
            <a:r>
              <a:rPr lang="en-ID" dirty="0"/>
              <a:t>)                               2.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alamnya</a:t>
            </a:r>
            <a:r>
              <a:rPr lang="en-ID" dirty="0"/>
              <a:t> (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haknya</a:t>
            </a:r>
            <a:r>
              <a:rPr lang="en-ID" dirty="0"/>
              <a:t> </a:t>
            </a:r>
            <a:r>
              <a:rPr lang="en-ID" dirty="0" err="1"/>
              <a:t>Hutan</a:t>
            </a:r>
            <a:r>
              <a:rPr lang="en-ID" dirty="0"/>
              <a:t> Adat, </a:t>
            </a:r>
            <a:r>
              <a:rPr lang="en-ID" dirty="0" err="1"/>
              <a:t>Pesisir</a:t>
            </a:r>
            <a:r>
              <a:rPr lang="en-ID" dirty="0"/>
              <a:t> &amp; </a:t>
            </a:r>
            <a:r>
              <a:rPr lang="en-ID" dirty="0" err="1"/>
              <a:t>Pulau</a:t>
            </a:r>
            <a:r>
              <a:rPr lang="en-ID" dirty="0"/>
              <a:t> </a:t>
            </a:r>
            <a:r>
              <a:rPr lang="en-ID" dirty="0" err="1"/>
              <a:t>Pulau</a:t>
            </a:r>
            <a:r>
              <a:rPr lang="en-ID" dirty="0"/>
              <a:t> Kecil)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Komunitas</a:t>
            </a:r>
            <a:r>
              <a:rPr lang="en-ID" b="1" dirty="0"/>
              <a:t> </a:t>
            </a:r>
            <a:r>
              <a:rPr lang="en-ID" b="1" dirty="0" err="1"/>
              <a:t>Lokal</a:t>
            </a:r>
            <a:r>
              <a:rPr lang="en-ID" b="1" dirty="0"/>
              <a:t> (IPs) </a:t>
            </a:r>
            <a:r>
              <a:rPr lang="en-ID" dirty="0" err="1"/>
              <a:t>Penerbitan</a:t>
            </a:r>
            <a:r>
              <a:rPr lang="en-ID" dirty="0"/>
              <a:t> </a:t>
            </a:r>
            <a:r>
              <a:rPr lang="en-ID" i="1" dirty="0"/>
              <a:t>Hak Tanah </a:t>
            </a:r>
            <a:r>
              <a:rPr lang="en-ID" i="1" dirty="0" err="1"/>
              <a:t>Komunal</a:t>
            </a:r>
            <a:r>
              <a:rPr lang="en-ID" i="1" dirty="0"/>
              <a:t>,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 </a:t>
            </a:r>
            <a:r>
              <a:rPr lang="en-ID" dirty="0" err="1"/>
              <a:t>Komunitas</a:t>
            </a:r>
            <a:r>
              <a:rPr lang="en-ID" dirty="0"/>
              <a:t> </a:t>
            </a:r>
            <a:r>
              <a:rPr lang="en-ID" dirty="0" err="1"/>
              <a:t>Lokal</a:t>
            </a:r>
            <a:endParaRPr lang="en-ID" dirty="0"/>
          </a:p>
          <a:p>
            <a:endParaRPr lang="en-ID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73EE23D-7CCE-446B-B272-EB371B8043D2}"/>
              </a:ext>
            </a:extLst>
          </p:cNvPr>
          <p:cNvSpPr/>
          <p:nvPr/>
        </p:nvSpPr>
        <p:spPr>
          <a:xfrm rot="7451955">
            <a:off x="7365564" y="4120631"/>
            <a:ext cx="495300" cy="15057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85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EACD-1437-9790-17B2-978AA440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660" y="340494"/>
            <a:ext cx="9348989" cy="815975"/>
          </a:xfrm>
        </p:spPr>
        <p:txBody>
          <a:bodyPr/>
          <a:lstStyle/>
          <a:p>
            <a:r>
              <a:rPr lang="en-ID" b="1" dirty="0"/>
              <a:t>3.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Papua Barat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C07E-C212-2AE1-DFAA-56E7A10F0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323" y="4409120"/>
            <a:ext cx="8020050" cy="240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200" u="sng" dirty="0" err="1"/>
              <a:t>Sumber</a:t>
            </a:r>
            <a:r>
              <a:rPr lang="en-ID" sz="1200" u="sng" dirty="0"/>
              <a:t>: </a:t>
            </a:r>
          </a:p>
          <a:p>
            <a:r>
              <a:rPr lang="en-ID" sz="1200" dirty="0" err="1"/>
              <a:t>Inpres</a:t>
            </a:r>
            <a:r>
              <a:rPr lang="en-ID" sz="1200" dirty="0"/>
              <a:t> 9/2021 </a:t>
            </a:r>
            <a:r>
              <a:rPr lang="en-ID" sz="1200" dirty="0" err="1"/>
              <a:t>ttg</a:t>
            </a:r>
            <a:r>
              <a:rPr lang="en-ID" sz="1200" dirty="0"/>
              <a:t> </a:t>
            </a:r>
            <a:r>
              <a:rPr lang="en-ID" sz="1200" dirty="0" err="1"/>
              <a:t>Percepatan</a:t>
            </a:r>
            <a:r>
              <a:rPr lang="en-ID" sz="1200" dirty="0"/>
              <a:t> Pembangunan </a:t>
            </a:r>
            <a:r>
              <a:rPr lang="en-ID" sz="1200" dirty="0" err="1"/>
              <a:t>Kesejahteraan</a:t>
            </a:r>
            <a:r>
              <a:rPr lang="en-ID" sz="1200" dirty="0"/>
              <a:t> Papua &amp; Papua Barat</a:t>
            </a:r>
          </a:p>
          <a:p>
            <a:r>
              <a:rPr lang="en-ID" sz="1200" dirty="0"/>
              <a:t>UU </a:t>
            </a:r>
            <a:r>
              <a:rPr lang="en-ID" sz="1200" dirty="0" err="1"/>
              <a:t>Otsus</a:t>
            </a:r>
            <a:r>
              <a:rPr lang="en-ID" sz="1200" dirty="0"/>
              <a:t> Papua, no 2/2021</a:t>
            </a:r>
          </a:p>
          <a:p>
            <a:r>
              <a:rPr lang="en-ID" sz="1200" dirty="0" err="1"/>
              <a:t>Perdasus</a:t>
            </a:r>
            <a:r>
              <a:rPr lang="en-ID" sz="1200" dirty="0"/>
              <a:t> Papua Barat, 9/2019 </a:t>
            </a:r>
            <a:r>
              <a:rPr lang="en-ID" sz="1200" dirty="0" err="1"/>
              <a:t>ttg</a:t>
            </a:r>
            <a:r>
              <a:rPr lang="en-ID" sz="1200" dirty="0"/>
              <a:t> </a:t>
            </a:r>
            <a:r>
              <a:rPr lang="en-ID" sz="1200" dirty="0" err="1"/>
              <a:t>Pedoman</a:t>
            </a:r>
            <a:r>
              <a:rPr lang="en-ID" sz="1200" dirty="0"/>
              <a:t> </a:t>
            </a:r>
            <a:r>
              <a:rPr lang="en-ID" sz="1200" dirty="0" err="1"/>
              <a:t>Pengakuan</a:t>
            </a:r>
            <a:r>
              <a:rPr lang="en-ID" sz="1200" dirty="0"/>
              <a:t>, </a:t>
            </a:r>
            <a:r>
              <a:rPr lang="en-ID" sz="1200" dirty="0" err="1"/>
              <a:t>Perlindungan</a:t>
            </a:r>
            <a:r>
              <a:rPr lang="en-ID" sz="1200" dirty="0"/>
              <a:t>, </a:t>
            </a:r>
            <a:r>
              <a:rPr lang="en-ID" sz="1200" dirty="0" err="1"/>
              <a:t>Pemberdayaan</a:t>
            </a:r>
            <a:r>
              <a:rPr lang="en-ID" sz="1200" dirty="0"/>
              <a:t> Masyarakat Hukum Adat dan Wilayah Adat di </a:t>
            </a:r>
            <a:r>
              <a:rPr lang="en-ID" sz="1200" dirty="0" err="1"/>
              <a:t>Propinsi</a:t>
            </a:r>
            <a:r>
              <a:rPr lang="en-ID" sz="1200" dirty="0"/>
              <a:t> Papua Barat</a:t>
            </a:r>
          </a:p>
          <a:p>
            <a:r>
              <a:rPr lang="en-ID" sz="1200" dirty="0" err="1"/>
              <a:t>Pergub</a:t>
            </a:r>
            <a:r>
              <a:rPr lang="en-ID" sz="1200" dirty="0"/>
              <a:t>, Papua Barat, no 25/2021 </a:t>
            </a:r>
            <a:r>
              <a:rPr lang="en-ID" sz="1200" dirty="0" err="1"/>
              <a:t>ttg</a:t>
            </a:r>
            <a:r>
              <a:rPr lang="en-ID" sz="1200" dirty="0"/>
              <a:t> Tata Cara </a:t>
            </a:r>
            <a:r>
              <a:rPr lang="en-ID" sz="1200" dirty="0" err="1"/>
              <a:t>Penetapan</a:t>
            </a:r>
            <a:r>
              <a:rPr lang="en-ID" sz="1200" dirty="0"/>
              <a:t>, </a:t>
            </a:r>
            <a:r>
              <a:rPr lang="en-ID" sz="1200" dirty="0" err="1"/>
              <a:t>Pengakuan</a:t>
            </a:r>
            <a:r>
              <a:rPr lang="en-ID" sz="1200" dirty="0"/>
              <a:t> Masyarakat Hukum Adat dan Wilayah </a:t>
            </a:r>
            <a:r>
              <a:rPr lang="en-ID" sz="1200" dirty="0" err="1"/>
              <a:t>Adatnya</a:t>
            </a:r>
            <a:r>
              <a:rPr lang="en-ID" sz="1200" dirty="0"/>
              <a:t> </a:t>
            </a:r>
            <a:r>
              <a:rPr lang="en-ID" sz="1200" dirty="0" err="1"/>
              <a:t>tgg</a:t>
            </a:r>
            <a:r>
              <a:rPr lang="en-ID" sz="1200" dirty="0"/>
              <a:t> </a:t>
            </a:r>
          </a:p>
          <a:p>
            <a:r>
              <a:rPr lang="en-ID" sz="1200" dirty="0" err="1"/>
              <a:t>Aset</a:t>
            </a:r>
            <a:r>
              <a:rPr lang="en-ID" sz="1200" dirty="0"/>
              <a:t> Reform &amp; </a:t>
            </a:r>
            <a:r>
              <a:rPr lang="en-ID" sz="1200" dirty="0" err="1"/>
              <a:t>Akses</a:t>
            </a:r>
            <a:r>
              <a:rPr lang="en-ID" sz="1200" dirty="0"/>
              <a:t> Reform Hak </a:t>
            </a:r>
            <a:r>
              <a:rPr lang="en-ID" sz="1200" dirty="0" err="1"/>
              <a:t>Ulayat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Kesejahteraan</a:t>
            </a:r>
            <a:r>
              <a:rPr lang="en-ID" sz="1200" dirty="0"/>
              <a:t> Masyarakat Hukum Adat, </a:t>
            </a:r>
            <a:r>
              <a:rPr lang="en-ID" sz="1200" dirty="0" err="1"/>
              <a:t>Wanenda</a:t>
            </a:r>
            <a:r>
              <a:rPr lang="en-ID" sz="1200" dirty="0"/>
              <a:t> &amp; Yumte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58AA0-E737-D47F-E542-5F29E9E668F4}"/>
              </a:ext>
            </a:extLst>
          </p:cNvPr>
          <p:cNvSpPr txBox="1"/>
          <p:nvPr/>
        </p:nvSpPr>
        <p:spPr>
          <a:xfrm>
            <a:off x="742950" y="1310088"/>
            <a:ext cx="2671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Objek</a:t>
            </a:r>
            <a:r>
              <a:rPr lang="en-ID" sz="2000" b="1" dirty="0"/>
              <a:t> :</a:t>
            </a:r>
          </a:p>
          <a:p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Pengakuan</a:t>
            </a:r>
            <a:r>
              <a:rPr lang="en-ID" dirty="0"/>
              <a:t> Wilayah Adat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78CC23-E303-0860-E794-4FCEEB5F7DA8}"/>
              </a:ext>
            </a:extLst>
          </p:cNvPr>
          <p:cNvSpPr/>
          <p:nvPr/>
        </p:nvSpPr>
        <p:spPr>
          <a:xfrm>
            <a:off x="3774120" y="1181100"/>
            <a:ext cx="3543300" cy="1104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Pendaftaran</a:t>
            </a:r>
            <a:r>
              <a:rPr lang="en-ID" dirty="0"/>
              <a:t> Tanah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7B202-EAD6-8A8A-1C55-A92E2798BBCB}"/>
              </a:ext>
            </a:extLst>
          </p:cNvPr>
          <p:cNvSpPr txBox="1"/>
          <p:nvPr/>
        </p:nvSpPr>
        <p:spPr>
          <a:xfrm>
            <a:off x="8388918" y="1306912"/>
            <a:ext cx="26716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Subjek</a:t>
            </a:r>
            <a:r>
              <a:rPr lang="en-ID" sz="2000" b="1" dirty="0"/>
              <a:t> :</a:t>
            </a:r>
          </a:p>
          <a:p>
            <a:endParaRPr lang="en-ID" dirty="0"/>
          </a:p>
          <a:p>
            <a:r>
              <a:rPr lang="en-ID" dirty="0" err="1"/>
              <a:t>Nomor</a:t>
            </a:r>
            <a:r>
              <a:rPr lang="en-ID" dirty="0"/>
              <a:t> Registrasi dan </a:t>
            </a:r>
            <a:r>
              <a:rPr lang="en-ID" dirty="0" err="1"/>
              <a:t>Pencatatan</a:t>
            </a:r>
            <a:r>
              <a:rPr lang="en-ID" dirty="0"/>
              <a:t> di </a:t>
            </a: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Masyarakat Adat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/sub </a:t>
            </a:r>
            <a:r>
              <a:rPr lang="en-ID" dirty="0" err="1"/>
              <a:t>suku</a:t>
            </a:r>
            <a:endParaRPr lang="en-ID" dirty="0"/>
          </a:p>
          <a:p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AC525-A690-4F38-B5CD-82627E16C68E}"/>
              </a:ext>
            </a:extLst>
          </p:cNvPr>
          <p:cNvSpPr txBox="1"/>
          <p:nvPr/>
        </p:nvSpPr>
        <p:spPr>
          <a:xfrm>
            <a:off x="3774120" y="2218029"/>
            <a:ext cx="3191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/>
              <a:t>Proses: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Pemetaan</a:t>
            </a:r>
            <a:r>
              <a:rPr lang="en-ID" dirty="0"/>
              <a:t> Wilayah Adat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Pencatatan</a:t>
            </a:r>
            <a:r>
              <a:rPr lang="en-ID" dirty="0"/>
              <a:t> Peta Pada </a:t>
            </a:r>
            <a:r>
              <a:rPr lang="en-ID" dirty="0" err="1"/>
              <a:t>Buku</a:t>
            </a:r>
            <a:r>
              <a:rPr lang="en-ID" dirty="0"/>
              <a:t> Tanah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Registrasi </a:t>
            </a:r>
            <a:r>
              <a:rPr lang="en-ID" dirty="0" err="1"/>
              <a:t>pendaftaran</a:t>
            </a:r>
            <a:r>
              <a:rPr lang="en-ID" dirty="0"/>
              <a:t> Tanah Adat</a:t>
            </a:r>
          </a:p>
          <a:p>
            <a:endParaRPr lang="en-ID" dirty="0"/>
          </a:p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7D299-3CF7-42A2-A0F3-D2251D1C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67" y="4034428"/>
            <a:ext cx="1906658" cy="26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250D-4F03-9506-539E-7E874909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4. </a:t>
            </a:r>
            <a:r>
              <a:rPr lang="en-ID" b="1" dirty="0" err="1"/>
              <a:t>Rekomendasi</a:t>
            </a:r>
            <a:r>
              <a:rPr lang="en-ID" b="1" dirty="0"/>
              <a:t> </a:t>
            </a:r>
            <a:r>
              <a:rPr lang="en-ID" b="1" dirty="0" err="1"/>
              <a:t>Pelaksanaannya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A647-F0FA-4B64-E153-5F36D4A8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72991"/>
            <a:ext cx="8915400" cy="3777622"/>
          </a:xfrm>
        </p:spPr>
        <p:txBody>
          <a:bodyPr>
            <a:noAutofit/>
          </a:bodyPr>
          <a:lstStyle/>
          <a:p>
            <a:r>
              <a:rPr lang="en-ID" sz="2000" dirty="0" err="1"/>
              <a:t>Pendaftaran</a:t>
            </a:r>
            <a:r>
              <a:rPr lang="en-ID" sz="2000" dirty="0"/>
              <a:t> Tanah Adat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mendapatkan</a:t>
            </a:r>
            <a:r>
              <a:rPr lang="en-ID" sz="2000" dirty="0"/>
              <a:t> </a:t>
            </a:r>
            <a:r>
              <a:rPr lang="en-ID" sz="2000" dirty="0" err="1"/>
              <a:t>kepastian</a:t>
            </a:r>
            <a:r>
              <a:rPr lang="en-ID" sz="2000" dirty="0"/>
              <a:t> tenure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 </a:t>
            </a:r>
            <a:r>
              <a:rPr lang="en-ID" sz="2000" dirty="0" err="1"/>
              <a:t>pendaftaran</a:t>
            </a:r>
            <a:r>
              <a:rPr lang="en-ID" sz="2000" dirty="0"/>
              <a:t> </a:t>
            </a:r>
            <a:r>
              <a:rPr lang="en-ID" sz="2000" dirty="0" err="1"/>
              <a:t>peta</a:t>
            </a:r>
            <a:r>
              <a:rPr lang="en-ID" sz="2000" dirty="0"/>
              <a:t> pada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penerbitan</a:t>
            </a:r>
            <a:r>
              <a:rPr lang="en-ID" sz="2000" dirty="0"/>
              <a:t> </a:t>
            </a:r>
            <a:r>
              <a:rPr lang="en-ID" sz="2000" dirty="0" err="1"/>
              <a:t>nomor</a:t>
            </a:r>
            <a:r>
              <a:rPr lang="en-ID" sz="2000" dirty="0"/>
              <a:t> Registrasi,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menerbitkan</a:t>
            </a:r>
            <a:r>
              <a:rPr lang="en-ID" sz="2000" dirty="0"/>
              <a:t> Hak </a:t>
            </a:r>
            <a:r>
              <a:rPr lang="en-ID" sz="2000" dirty="0" err="1"/>
              <a:t>Pengelolaan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Menyiapkan</a:t>
            </a:r>
            <a:r>
              <a:rPr lang="en-ID" sz="2000" dirty="0"/>
              <a:t> </a:t>
            </a:r>
            <a:r>
              <a:rPr lang="en-ID" sz="2000" dirty="0" err="1"/>
              <a:t>perangkat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menerbitkan</a:t>
            </a:r>
            <a:r>
              <a:rPr lang="en-ID" sz="2000" dirty="0"/>
              <a:t> Hak Adat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yang </a:t>
            </a:r>
            <a:r>
              <a:rPr lang="en-ID" sz="2000" dirty="0" err="1"/>
              <a:t>bersifat</a:t>
            </a:r>
            <a:r>
              <a:rPr lang="en-ID" sz="2000" dirty="0"/>
              <a:t> </a:t>
            </a:r>
            <a:r>
              <a:rPr lang="en-ID" sz="2000" dirty="0" err="1"/>
              <a:t>Pengakuan</a:t>
            </a:r>
            <a:r>
              <a:rPr lang="en-ID" sz="2000" dirty="0"/>
              <a:t> Hak Atas Tanah dan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alam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yang </a:t>
            </a:r>
            <a:r>
              <a:rPr lang="en-ID" sz="2000" dirty="0" err="1"/>
              <a:t>dikuasai</a:t>
            </a:r>
            <a:r>
              <a:rPr lang="en-ID" sz="2000" dirty="0"/>
              <a:t> dan </a:t>
            </a:r>
            <a:r>
              <a:rPr lang="en-ID" sz="2000" dirty="0" err="1"/>
              <a:t>dimiliki</a:t>
            </a:r>
            <a:r>
              <a:rPr lang="en-ID" sz="2000" dirty="0"/>
              <a:t> </a:t>
            </a:r>
            <a:r>
              <a:rPr lang="en-ID" sz="2000" dirty="0" err="1"/>
              <a:t>kesatuan</a:t>
            </a:r>
            <a:r>
              <a:rPr lang="en-ID" sz="2000" dirty="0"/>
              <a:t> Masyarakat Adat.</a:t>
            </a:r>
          </a:p>
          <a:p>
            <a:r>
              <a:rPr lang="en-ID" sz="2000" dirty="0" err="1"/>
              <a:t>Redistribusi</a:t>
            </a:r>
            <a:r>
              <a:rPr lang="en-ID" sz="2000" dirty="0"/>
              <a:t> Tanah Negara dan Milik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/</a:t>
            </a:r>
            <a:r>
              <a:rPr lang="en-ID" sz="2000" dirty="0" err="1"/>
              <a:t>Organisasi</a:t>
            </a:r>
            <a:r>
              <a:rPr lang="en-ID" sz="2000" dirty="0"/>
              <a:t> Tani dan </a:t>
            </a:r>
            <a:r>
              <a:rPr lang="en-ID" sz="2000" dirty="0" err="1"/>
              <a:t>menerbitkan</a:t>
            </a:r>
            <a:r>
              <a:rPr lang="en-ID" sz="2000" dirty="0"/>
              <a:t> </a:t>
            </a:r>
            <a:r>
              <a:rPr lang="en-ID" sz="2000" dirty="0" err="1"/>
              <a:t>Sertifikat</a:t>
            </a:r>
            <a:r>
              <a:rPr lang="en-ID" sz="2000" dirty="0"/>
              <a:t> Tanah </a:t>
            </a:r>
            <a:r>
              <a:rPr lang="en-ID" sz="2000" dirty="0" err="1"/>
              <a:t>Komunal</a:t>
            </a:r>
            <a:r>
              <a:rPr lang="en-ID" sz="2000" dirty="0"/>
              <a:t> 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 Tani </a:t>
            </a:r>
            <a:r>
              <a:rPr lang="en-ID" sz="2000" dirty="0" err="1"/>
              <a:t>guna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Kapastian</a:t>
            </a:r>
            <a:r>
              <a:rPr lang="en-ID" sz="2000" dirty="0"/>
              <a:t> Tenure </a:t>
            </a:r>
          </a:p>
          <a:p>
            <a:r>
              <a:rPr lang="en-ID" sz="2000" dirty="0" err="1"/>
              <a:t>Menjalankan</a:t>
            </a:r>
            <a:r>
              <a:rPr lang="en-ID" sz="2000" dirty="0"/>
              <a:t> </a:t>
            </a:r>
            <a:r>
              <a:rPr lang="en-ID" sz="2000" dirty="0" err="1"/>
              <a:t>Reforma</a:t>
            </a:r>
            <a:r>
              <a:rPr lang="en-ID" sz="2000" dirty="0"/>
              <a:t> </a:t>
            </a:r>
            <a:r>
              <a:rPr lang="en-ID" sz="2000" dirty="0" err="1"/>
              <a:t>Agraria</a:t>
            </a:r>
            <a:r>
              <a:rPr lang="en-ID" sz="2000" dirty="0"/>
              <a:t> dan </a:t>
            </a:r>
            <a:r>
              <a:rPr lang="en-ID" sz="2000" dirty="0" err="1"/>
              <a:t>Pendaftaran</a:t>
            </a:r>
            <a:r>
              <a:rPr lang="en-ID" sz="2000" dirty="0"/>
              <a:t> Tanah Adat </a:t>
            </a:r>
            <a:r>
              <a:rPr lang="en-ID" sz="2000" dirty="0" err="1"/>
              <a:t>dengan</a:t>
            </a:r>
            <a:r>
              <a:rPr lang="en-ID" sz="2000" dirty="0"/>
              <a:t> proses Bottom Up</a:t>
            </a:r>
          </a:p>
        </p:txBody>
      </p:sp>
    </p:spTree>
    <p:extLst>
      <p:ext uri="{BB962C8B-B14F-4D97-AF65-F5344CB8AC3E}">
        <p14:creationId xmlns:p14="http://schemas.microsoft.com/office/powerpoint/2010/main" val="37558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A06B-8F31-3B32-70B1-DB0BEC69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907" y="738668"/>
            <a:ext cx="4838185" cy="2804890"/>
          </a:xfrm>
        </p:spPr>
        <p:txBody>
          <a:bodyPr>
            <a:noAutofit/>
          </a:bodyPr>
          <a:lstStyle/>
          <a:p>
            <a:pPr algn="ctr"/>
            <a:r>
              <a:rPr lang="en-ID" sz="8000" dirty="0" err="1"/>
              <a:t>Terima</a:t>
            </a:r>
            <a:r>
              <a:rPr lang="en-ID" sz="8000" dirty="0"/>
              <a:t> Kasih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B0D2E-AAC2-4F10-B97F-FA4BCB5D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59" y="3285991"/>
            <a:ext cx="2915679" cy="32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6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425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Refleksi menyeluruh Reforma agraria dalam capaian dan tantangan GTRA dalam pelaksanaan Reforma agraria di Indonesia: Meletakkan Masyarakat Adat &amp; Komunitas Lokal dalam Pemenuhan Kepastian Tenure</vt:lpstr>
      <vt:lpstr>Cakupan</vt:lpstr>
      <vt:lpstr>1. Masyarakat Adat &amp; Komunitas Lokal (IPLCs/MAKL) serta ketimpangan Agrarianya, sumber Arahan Presiden 2026</vt:lpstr>
      <vt:lpstr>2 Mekanisme Penyelesaian yang Tersedia </vt:lpstr>
      <vt:lpstr>3. Pembelajaran dari Papua Barat</vt:lpstr>
      <vt:lpstr>4. Rekomendasi Pelaksanaannya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menyeluruh Reforma agraria dalam capaian dan tantangan GTRA dalam  pelaksanaan Reforma agraria di Indonesia: Meletakkan Masyarakat Adat &amp; Komunitas Lokal dalam Pemenuhan Kepastian Tenure</dc:title>
  <dc:creator>DGMI USER3</dc:creator>
  <cp:lastModifiedBy>6282214700770</cp:lastModifiedBy>
  <cp:revision>11</cp:revision>
  <dcterms:created xsi:type="dcterms:W3CDTF">2023-08-08T11:49:47Z</dcterms:created>
  <dcterms:modified xsi:type="dcterms:W3CDTF">2023-08-08T13:43:36Z</dcterms:modified>
</cp:coreProperties>
</file>