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0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5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0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9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D538-CA8F-44BD-A5B7-44160CB2C35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E2D0-3172-4075-A6DF-7A451A22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9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REFLEKSI REFORMA AGRARIA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GTRA Summit </a:t>
            </a:r>
            <a:r>
              <a:rPr lang="en-US" dirty="0" err="1" smtClean="0"/>
              <a:t>Karimun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090" y="5190186"/>
            <a:ext cx="9144000" cy="982014"/>
          </a:xfrm>
        </p:spPr>
        <p:txBody>
          <a:bodyPr/>
          <a:lstStyle/>
          <a:p>
            <a:r>
              <a:rPr lang="en-US" dirty="0" err="1" smtClean="0"/>
              <a:t>Andri</a:t>
            </a:r>
            <a:r>
              <a:rPr lang="en-US" dirty="0" smtClean="0"/>
              <a:t> </a:t>
            </a:r>
            <a:r>
              <a:rPr lang="en-US" dirty="0" err="1" smtClean="0"/>
              <a:t>Santosa</a:t>
            </a:r>
            <a:endParaRPr lang="en-US" dirty="0" smtClean="0"/>
          </a:p>
          <a:p>
            <a:r>
              <a:rPr lang="en-US" dirty="0" smtClean="0"/>
              <a:t>Jakarta, 10 </a:t>
            </a:r>
            <a:r>
              <a:rPr lang="en-US" dirty="0" err="1" smtClean="0"/>
              <a:t>Agustus</a:t>
            </a:r>
            <a:r>
              <a:rPr lang="en-US" dirty="0" smtClean="0"/>
              <a:t> 2023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9" y="2442695"/>
            <a:ext cx="2398781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GTRA Summit </a:t>
            </a:r>
            <a:r>
              <a:rPr lang="en-US" dirty="0" err="1" smtClean="0"/>
              <a:t>Karimun</a:t>
            </a:r>
            <a:r>
              <a:rPr lang="en-US" dirty="0" smtClean="0"/>
              <a:t>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Optimalkan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Para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GTRA (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Reforma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 &amp; </a:t>
            </a:r>
            <a:r>
              <a:rPr lang="en-US" dirty="0" err="1" smtClean="0"/>
              <a:t>Kesejahteraan</a:t>
            </a:r>
            <a:r>
              <a:rPr lang="en-US" dirty="0" smtClean="0"/>
              <a:t> Rakyat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r>
              <a:rPr lang="en-US" dirty="0" smtClean="0"/>
              <a:t> yang </a:t>
            </a:r>
            <a:r>
              <a:rPr lang="en-US" dirty="0" err="1" smtClean="0"/>
              <a:t>Berkelanjutan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89AF87-3188-46F5-AEA9-7D3D64E95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3048736"/>
            <a:ext cx="9358648" cy="36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51" y="297953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REFLEKSI DARI MALASARI - BOGOR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7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LIKA LIKU HUTAN DESA MALASARI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759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Lindung</a:t>
            </a:r>
            <a:r>
              <a:rPr lang="en-US" dirty="0" smtClean="0"/>
              <a:t> </a:t>
            </a:r>
            <a:r>
              <a:rPr lang="en-US" dirty="0" err="1" smtClean="0"/>
              <a:t>Perhutani</a:t>
            </a:r>
            <a:r>
              <a:rPr lang="en-US" dirty="0" smtClean="0"/>
              <a:t> di </a:t>
            </a:r>
            <a:r>
              <a:rPr lang="en-US" dirty="0" err="1" smtClean="0"/>
              <a:t>Malasari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TNGHS/KPHK (2003)</a:t>
            </a:r>
          </a:p>
          <a:p>
            <a:r>
              <a:rPr lang="en-US" dirty="0" smtClean="0"/>
              <a:t>2016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di </a:t>
            </a:r>
            <a:r>
              <a:rPr lang="en-US" dirty="0" err="1" smtClean="0"/>
              <a:t>Malasari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jd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Lindung</a:t>
            </a:r>
            <a:r>
              <a:rPr lang="en-US" dirty="0" smtClean="0"/>
              <a:t>, </a:t>
            </a: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KPHK</a:t>
            </a:r>
          </a:p>
          <a:p>
            <a:r>
              <a:rPr lang="en-US" dirty="0" err="1" smtClean="0"/>
              <a:t>Agustus</a:t>
            </a:r>
            <a:r>
              <a:rPr lang="en-US" dirty="0" smtClean="0"/>
              <a:t> 2022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u/ </a:t>
            </a:r>
            <a:r>
              <a:rPr lang="en-US" dirty="0" err="1" smtClean="0"/>
              <a:t>Ajukan</a:t>
            </a:r>
            <a:r>
              <a:rPr lang="en-US" dirty="0" smtClean="0"/>
              <a:t> HD ± 480 Ha </a:t>
            </a:r>
            <a:r>
              <a:rPr lang="en-US" dirty="0" err="1" smtClean="0"/>
              <a:t>utk</a:t>
            </a:r>
            <a:r>
              <a:rPr lang="en-US" dirty="0" smtClean="0"/>
              <a:t> 225 KK</a:t>
            </a:r>
          </a:p>
          <a:p>
            <a:r>
              <a:rPr lang="en-US" dirty="0" err="1" smtClean="0"/>
              <a:t>Verifikasi</a:t>
            </a:r>
            <a:r>
              <a:rPr lang="en-US" dirty="0" smtClean="0"/>
              <a:t> KPHK/TNGHS </a:t>
            </a:r>
            <a:r>
              <a:rPr lang="en-US" dirty="0" smtClean="0"/>
              <a:t>± 50 Ha = </a:t>
            </a:r>
            <a:r>
              <a:rPr lang="en-US" dirty="0" err="1" smtClean="0"/>
              <a:t>Pemukiman</a:t>
            </a:r>
            <a:r>
              <a:rPr lang="en-US" dirty="0" smtClean="0"/>
              <a:t> &amp; </a:t>
            </a:r>
            <a:r>
              <a:rPr lang="en-US" dirty="0" err="1" smtClean="0"/>
              <a:t>Sawah</a:t>
            </a:r>
            <a:endParaRPr lang="en-US" dirty="0" smtClean="0"/>
          </a:p>
          <a:p>
            <a:r>
              <a:rPr lang="en-US" dirty="0" smtClean="0"/>
              <a:t>(info) KLHK : </a:t>
            </a:r>
            <a:r>
              <a:rPr lang="en-US" dirty="0" err="1" smtClean="0"/>
              <a:t>Malasari</a:t>
            </a:r>
            <a:r>
              <a:rPr lang="en-US" dirty="0" smtClean="0"/>
              <a:t> KHDPK –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Perhutanan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6" y="1397068"/>
            <a:ext cx="6367843" cy="54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4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851"/>
            <a:ext cx="10515600" cy="1325563"/>
          </a:xfrm>
        </p:spPr>
        <p:txBody>
          <a:bodyPr/>
          <a:lstStyle/>
          <a:p>
            <a:r>
              <a:rPr lang="en-US" dirty="0" smtClean="0"/>
              <a:t>REFORMA AGRARIA DG PENATAAN KAWASAN HUTAN &amp; REDISTRIBUSI HGU TERLANTAR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30792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 </a:t>
            </a:r>
            <a:r>
              <a:rPr lang="en-US" dirty="0" err="1" smtClean="0"/>
              <a:t>HKm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diterbitkan</a:t>
            </a:r>
            <a:r>
              <a:rPr lang="en-US" dirty="0" smtClean="0"/>
              <a:t> di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Pabangbon</a:t>
            </a:r>
            <a:r>
              <a:rPr lang="en-US" dirty="0" smtClean="0"/>
              <a:t> – </a:t>
            </a:r>
            <a:r>
              <a:rPr lang="en-US" dirty="0" err="1" smtClean="0"/>
              <a:t>Malasari</a:t>
            </a:r>
            <a:r>
              <a:rPr lang="en-US" dirty="0" smtClean="0"/>
              <a:t> ± 150 Ha </a:t>
            </a:r>
            <a:r>
              <a:rPr lang="en-US" dirty="0" err="1" smtClean="0"/>
              <a:t>Tahun</a:t>
            </a:r>
            <a:r>
              <a:rPr lang="en-US" dirty="0" smtClean="0"/>
              <a:t> 2022 </a:t>
            </a:r>
            <a:r>
              <a:rPr lang="en-US" dirty="0" err="1" smtClean="0"/>
              <a:t>utk</a:t>
            </a:r>
            <a:r>
              <a:rPr lang="en-US" dirty="0" smtClean="0"/>
              <a:t> 167 KK </a:t>
            </a:r>
          </a:p>
          <a:p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/>
              <a:t>± 7.600 Ha</a:t>
            </a:r>
          </a:p>
          <a:p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= </a:t>
            </a:r>
            <a:r>
              <a:rPr lang="en-US" dirty="0" smtClean="0"/>
              <a:t>± 250 Ha</a:t>
            </a:r>
          </a:p>
          <a:p>
            <a:r>
              <a:rPr lang="en-US" dirty="0" smtClean="0"/>
              <a:t>Perkebunan (</a:t>
            </a:r>
            <a:r>
              <a:rPr lang="en-US" dirty="0" err="1" smtClean="0"/>
              <a:t>Teh</a:t>
            </a:r>
            <a:r>
              <a:rPr lang="en-US" dirty="0" smtClean="0"/>
              <a:t>) </a:t>
            </a:r>
            <a:r>
              <a:rPr lang="en-US" dirty="0" err="1" smtClean="0"/>
              <a:t>Swasta</a:t>
            </a:r>
            <a:r>
              <a:rPr lang="en-US" dirty="0" smtClean="0"/>
              <a:t> = </a:t>
            </a:r>
            <a:r>
              <a:rPr lang="en-US" dirty="0" smtClean="0"/>
              <a:t>± 970 Ha (</a:t>
            </a:r>
            <a:r>
              <a:rPr lang="en-US" dirty="0" err="1" smtClean="0"/>
              <a:t>sebagian</a:t>
            </a:r>
            <a:r>
              <a:rPr lang="en-US" dirty="0" smtClean="0"/>
              <a:t> TERLANTAR)</a:t>
            </a:r>
          </a:p>
          <a:p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(TNGHS) = </a:t>
            </a:r>
            <a:r>
              <a:rPr lang="en-US" dirty="0" smtClean="0"/>
              <a:t>±</a:t>
            </a:r>
            <a:r>
              <a:rPr lang="en-US" dirty="0" smtClean="0"/>
              <a:t> 5.750 Ha</a:t>
            </a:r>
          </a:p>
          <a:p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Lindung</a:t>
            </a:r>
            <a:r>
              <a:rPr lang="en-US" dirty="0" smtClean="0"/>
              <a:t> (KPHK) = </a:t>
            </a:r>
            <a:r>
              <a:rPr lang="en-US" dirty="0" smtClean="0"/>
              <a:t>±  </a:t>
            </a:r>
            <a:r>
              <a:rPr lang="en-US" dirty="0" smtClean="0"/>
              <a:t>630 Ha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+ 11.815 </a:t>
            </a:r>
            <a:r>
              <a:rPr lang="en-US" dirty="0" err="1" smtClean="0"/>
              <a:t>Jiwa</a:t>
            </a:r>
            <a:r>
              <a:rPr lang="en-US" dirty="0" smtClean="0"/>
              <a:t>/3.648 KK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1536140"/>
            <a:ext cx="4194219" cy="2796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4328590"/>
            <a:ext cx="4194220" cy="2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72045" cy="1325563"/>
          </a:xfrm>
        </p:spPr>
        <p:txBody>
          <a:bodyPr/>
          <a:lstStyle/>
          <a:p>
            <a:r>
              <a:rPr lang="en-US" dirty="0" smtClean="0"/>
              <a:t>RUWET AGRARIA MUARA GEMBONG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3955"/>
            <a:ext cx="5781541" cy="3833008"/>
          </a:xfrm>
        </p:spPr>
        <p:txBody>
          <a:bodyPr/>
          <a:lstStyle/>
          <a:p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di </a:t>
            </a:r>
            <a:r>
              <a:rPr lang="en-US" dirty="0" err="1" smtClean="0"/>
              <a:t>Kuasai</a:t>
            </a:r>
            <a:r>
              <a:rPr lang="en-US" dirty="0" smtClean="0"/>
              <a:t> &amp; di </a:t>
            </a:r>
            <a:r>
              <a:rPr lang="en-US" dirty="0" err="1" smtClean="0"/>
              <a:t>Miliki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endParaRPr lang="en-US" dirty="0" smtClean="0"/>
          </a:p>
          <a:p>
            <a:r>
              <a:rPr lang="en-US" dirty="0" err="1" smtClean="0"/>
              <a:t>Pemanfaatan</a:t>
            </a:r>
            <a:r>
              <a:rPr lang="en-US" dirty="0" smtClean="0"/>
              <a:t> Non </a:t>
            </a:r>
            <a:r>
              <a:rPr lang="en-US" dirty="0" err="1" smtClean="0"/>
              <a:t>Kehutanan</a:t>
            </a:r>
            <a:r>
              <a:rPr lang="en-US" dirty="0" smtClean="0"/>
              <a:t> (</a:t>
            </a:r>
            <a:r>
              <a:rPr lang="en-US" dirty="0" err="1" smtClean="0"/>
              <a:t>Pertanian</a:t>
            </a:r>
            <a:r>
              <a:rPr lang="en-US" dirty="0" smtClean="0"/>
              <a:t>, Perkebunan, </a:t>
            </a:r>
            <a:r>
              <a:rPr lang="en-US" dirty="0" err="1" smtClean="0"/>
              <a:t>Tambak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 </a:t>
            </a:r>
            <a:r>
              <a:rPr lang="en-US" dirty="0" err="1" smtClean="0"/>
              <a:t>Garap</a:t>
            </a:r>
            <a:r>
              <a:rPr lang="en-US" dirty="0" smtClean="0"/>
              <a:t> &amp; </a:t>
            </a:r>
            <a:r>
              <a:rPr lang="en-US" dirty="0" err="1" smtClean="0"/>
              <a:t>Sewa</a:t>
            </a:r>
            <a:endParaRPr lang="en-US" dirty="0" smtClean="0"/>
          </a:p>
          <a:p>
            <a:r>
              <a:rPr lang="en-US" dirty="0" err="1" smtClean="0"/>
              <a:t>Persoalan</a:t>
            </a:r>
            <a:r>
              <a:rPr lang="en-US" dirty="0" smtClean="0"/>
              <a:t> : </a:t>
            </a:r>
            <a:r>
              <a:rPr lang="en-US" dirty="0" err="1" smtClean="0"/>
              <a:t>Abrasi</a:t>
            </a:r>
            <a:r>
              <a:rPr lang="en-US" dirty="0" smtClean="0"/>
              <a:t> &amp; </a:t>
            </a:r>
            <a:r>
              <a:rPr lang="en-US" dirty="0" err="1" smtClean="0"/>
              <a:t>Pencemaran</a:t>
            </a:r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Dikusi</a:t>
            </a:r>
            <a:r>
              <a:rPr lang="en-US" sz="2000" i="1" dirty="0" smtClean="0"/>
              <a:t> FKKM dg 6 </a:t>
            </a:r>
            <a:r>
              <a:rPr lang="en-US" sz="2000" i="1" dirty="0" err="1" smtClean="0"/>
              <a:t>Kelompok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Tani</a:t>
            </a:r>
            <a:r>
              <a:rPr lang="en-US" sz="2000" i="1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45" y="0"/>
            <a:ext cx="498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 AGRARIA MUARA GEMBONG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TATA ULANG PENGUASAAN &amp; PEMILIKAN LAHAN HUTAN</a:t>
            </a:r>
          </a:p>
          <a:p>
            <a:r>
              <a:rPr lang="en-US" dirty="0" smtClean="0"/>
              <a:t>TATA ULANG PEMANFAATAN LAHAN UNTUK MENDUKUNG KELESTARIAN LINGKUNGAN  &amp; KESEJAHTERAAN MASYARAKAT</a:t>
            </a:r>
          </a:p>
          <a:p>
            <a:r>
              <a:rPr lang="en-US" dirty="0" smtClean="0"/>
              <a:t>MEDIASI KONFLIK</a:t>
            </a:r>
          </a:p>
          <a:p>
            <a:r>
              <a:rPr lang="en-US" dirty="0" smtClean="0"/>
              <a:t>PENDAMPINGAN MASYARAKAT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31" y="3315505"/>
            <a:ext cx="6297769" cy="35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RANTAU → JAYA </a:t>
            </a:r>
            <a:r>
              <a:rPr lang="en-US" dirty="0" smtClean="0"/>
              <a:t>→ MAKMUR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5783" cy="4351338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Kampung</a:t>
            </a:r>
            <a:r>
              <a:rPr lang="en-GB" dirty="0" smtClean="0"/>
              <a:t>/</a:t>
            </a:r>
            <a:r>
              <a:rPr lang="en-GB" dirty="0" err="1" smtClean="0"/>
              <a:t>Desa</a:t>
            </a:r>
            <a:r>
              <a:rPr lang="en-GB" dirty="0" smtClean="0"/>
              <a:t> </a:t>
            </a:r>
            <a:r>
              <a:rPr lang="en-GB" dirty="0" err="1" smtClean="0"/>
              <a:t>Rantau</a:t>
            </a:r>
            <a:r>
              <a:rPr lang="en-GB" dirty="0" smtClean="0"/>
              <a:t> Jaya </a:t>
            </a:r>
            <a:r>
              <a:rPr lang="en-GB" dirty="0" err="1" smtClean="0"/>
              <a:t>Makmur</a:t>
            </a:r>
            <a:r>
              <a:rPr lang="en-GB" dirty="0" smtClean="0"/>
              <a:t> – </a:t>
            </a:r>
            <a:r>
              <a:rPr lang="en-GB" dirty="0" err="1" smtClean="0"/>
              <a:t>Penyangga</a:t>
            </a:r>
            <a:r>
              <a:rPr lang="en-GB" dirty="0" smtClean="0"/>
              <a:t> </a:t>
            </a:r>
            <a:r>
              <a:rPr lang="id-ID" dirty="0" smtClean="0"/>
              <a:t>Taman Nasional Way Kambas </a:t>
            </a:r>
            <a:r>
              <a:rPr lang="en-US" dirty="0" smtClean="0"/>
              <a:t>di Lampung Tengah</a:t>
            </a:r>
            <a:endParaRPr lang="id-ID" dirty="0" smtClean="0"/>
          </a:p>
          <a:p>
            <a:pPr marL="457200" indent="-457200" algn="just"/>
            <a:r>
              <a:rPr lang="en-GB" dirty="0" err="1" smtClean="0"/>
              <a:t>Luas</a:t>
            </a:r>
            <a:r>
              <a:rPr lang="en-GB" dirty="0" smtClean="0"/>
              <a:t> : 707 km2, </a:t>
            </a:r>
            <a:r>
              <a:rPr lang="en-GB" dirty="0" err="1" smtClean="0"/>
              <a:t>Penduduk</a:t>
            </a:r>
            <a:r>
              <a:rPr lang="en-GB" dirty="0" smtClean="0"/>
              <a:t> 492 KK  (1603 </a:t>
            </a:r>
            <a:r>
              <a:rPr lang="en-GB" dirty="0" err="1" smtClean="0"/>
              <a:t>jiwa</a:t>
            </a:r>
            <a:r>
              <a:rPr lang="en-GB" dirty="0" smtClean="0"/>
              <a:t>)</a:t>
            </a:r>
            <a:r>
              <a:rPr lang="id-ID" i="1" dirty="0" smtClean="0"/>
              <a:t> </a:t>
            </a:r>
            <a:endParaRPr lang="en-US" i="1" dirty="0" smtClean="0"/>
          </a:p>
          <a:p>
            <a:pPr marL="457200" indent="-457200" algn="just"/>
            <a:r>
              <a:rPr lang="id-ID" i="1" dirty="0" smtClean="0"/>
              <a:t>Luas Pekarangan rata-rata ± 1500 m2 (50 x 100 m)</a:t>
            </a:r>
            <a:r>
              <a:rPr lang="en-US" i="1" dirty="0" smtClean="0"/>
              <a:t>, </a:t>
            </a:r>
            <a:endParaRPr lang="id-ID" i="1" dirty="0" smtClean="0"/>
          </a:p>
          <a:p>
            <a:pPr marL="457200" indent="-457200" algn="just"/>
            <a:r>
              <a:rPr lang="id-ID" i="1" dirty="0" smtClean="0"/>
              <a:t>Luas </a:t>
            </a:r>
            <a:r>
              <a:rPr lang="en-US" i="1" dirty="0" smtClean="0"/>
              <a:t>L</a:t>
            </a:r>
            <a:r>
              <a:rPr lang="id-ID" i="1" dirty="0" smtClean="0"/>
              <a:t>adang rata-rata 1,02 ha</a:t>
            </a:r>
            <a:r>
              <a:rPr lang="en-US" i="1" dirty="0" smtClean="0"/>
              <a:t>,</a:t>
            </a:r>
            <a:r>
              <a:rPr lang="id-ID" i="1" dirty="0" smtClean="0"/>
              <a:t> </a:t>
            </a:r>
          </a:p>
          <a:p>
            <a:pPr marL="457200" indent="-457200" algn="just"/>
            <a:r>
              <a:rPr lang="en-US" i="1" dirty="0" smtClean="0"/>
              <a:t>L</a:t>
            </a:r>
            <a:r>
              <a:rPr lang="id-ID" i="1" dirty="0" smtClean="0"/>
              <a:t>uas </a:t>
            </a:r>
            <a:r>
              <a:rPr lang="en-US" i="1" dirty="0" smtClean="0"/>
              <a:t>S</a:t>
            </a:r>
            <a:r>
              <a:rPr lang="id-ID" i="1" dirty="0" smtClean="0"/>
              <a:t>awah rata-rata 0,75 dan</a:t>
            </a:r>
          </a:p>
          <a:p>
            <a:pPr marL="457200" indent="-457200" algn="just"/>
            <a:r>
              <a:rPr lang="en-US" i="1" dirty="0" smtClean="0"/>
              <a:t>L</a:t>
            </a:r>
            <a:r>
              <a:rPr lang="id-ID" i="1" dirty="0" smtClean="0"/>
              <a:t>uas </a:t>
            </a:r>
            <a:r>
              <a:rPr lang="en-US" i="1" dirty="0" smtClean="0"/>
              <a:t>K</a:t>
            </a:r>
            <a:r>
              <a:rPr lang="id-ID" i="1" dirty="0" smtClean="0"/>
              <a:t>ebun </a:t>
            </a:r>
            <a:r>
              <a:rPr lang="en-US" i="1" dirty="0" smtClean="0"/>
              <a:t>rata=rata </a:t>
            </a:r>
            <a:r>
              <a:rPr lang="id-ID" i="1" dirty="0" smtClean="0"/>
              <a:t>1,05 Ha. </a:t>
            </a:r>
          </a:p>
          <a:p>
            <a:pPr marL="457200" indent="-457200" algn="just"/>
            <a:endParaRPr lang="id-ID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2240" t="17813" r="13631" b="3125"/>
          <a:stretch>
            <a:fillRect/>
          </a:stretch>
        </p:blipFill>
        <p:spPr bwMode="auto">
          <a:xfrm>
            <a:off x="6893389" y="1529776"/>
            <a:ext cx="5454259" cy="525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852598" y="4636395"/>
            <a:ext cx="1339402" cy="42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TNWK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80372" y="1959778"/>
            <a:ext cx="1519706" cy="59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HL REG B </a:t>
            </a:r>
            <a:r>
              <a:rPr lang="en-US" dirty="0" err="1" smtClean="0"/>
              <a:t>Wy</a:t>
            </a:r>
            <a:r>
              <a:rPr lang="en-US" dirty="0" smtClean="0"/>
              <a:t> </a:t>
            </a:r>
            <a:r>
              <a:rPr lang="en-US" dirty="0" err="1" smtClean="0"/>
              <a:t>Rumbia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60666" y="5604220"/>
            <a:ext cx="1519706" cy="680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HL REG B Way </a:t>
            </a:r>
            <a:r>
              <a:rPr lang="en-US" dirty="0" err="1" smtClean="0"/>
              <a:t>Rumbia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SAWAH DALAM KAWASAN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3665" cy="4351338"/>
          </a:xfrm>
        </p:spPr>
        <p:txBody>
          <a:bodyPr>
            <a:normAutofit lnSpcReduction="10000"/>
          </a:bodyPr>
          <a:lstStyle/>
          <a:p>
            <a:r>
              <a:rPr lang="id-ID" i="1" dirty="0" smtClean="0"/>
              <a:t>Sebagian </a:t>
            </a:r>
            <a:r>
              <a:rPr lang="en-US" i="1" dirty="0" smtClean="0"/>
              <a:t>B</a:t>
            </a:r>
            <a:r>
              <a:rPr lang="id-ID" i="1" dirty="0" smtClean="0"/>
              <a:t>esar </a:t>
            </a:r>
            <a:r>
              <a:rPr lang="en-US" i="1" dirty="0" err="1" smtClean="0"/>
              <a:t>Penduduk</a:t>
            </a:r>
            <a:r>
              <a:rPr lang="en-US" i="1" dirty="0" smtClean="0"/>
              <a:t> RJM </a:t>
            </a:r>
            <a:r>
              <a:rPr lang="id-ID" i="1" dirty="0" smtClean="0"/>
              <a:t>bekerja sebagai </a:t>
            </a:r>
            <a:r>
              <a:rPr lang="en-US" i="1" dirty="0" smtClean="0"/>
              <a:t>P</a:t>
            </a:r>
            <a:r>
              <a:rPr lang="id-ID" i="1" dirty="0" smtClean="0"/>
              <a:t>etani (86 %)</a:t>
            </a:r>
            <a:endParaRPr lang="en-US" i="1" dirty="0" smtClean="0"/>
          </a:p>
          <a:p>
            <a:pPr indent="-216000"/>
            <a:r>
              <a:rPr lang="id-ID" i="1" dirty="0" smtClean="0"/>
              <a:t>Sumber </a:t>
            </a:r>
            <a:r>
              <a:rPr lang="en-US" i="1" dirty="0" smtClean="0"/>
              <a:t>P</a:t>
            </a:r>
            <a:r>
              <a:rPr lang="id-ID" i="1" dirty="0" smtClean="0"/>
              <a:t>endapatan </a:t>
            </a:r>
            <a:r>
              <a:rPr lang="en-US" i="1" dirty="0" smtClean="0"/>
              <a:t>U</a:t>
            </a:r>
            <a:r>
              <a:rPr lang="id-ID" i="1" dirty="0" smtClean="0"/>
              <a:t>tama </a:t>
            </a:r>
            <a:r>
              <a:rPr lang="en-US" i="1" dirty="0" smtClean="0"/>
              <a:t>M</a:t>
            </a:r>
            <a:r>
              <a:rPr lang="id-ID" i="1" dirty="0" smtClean="0"/>
              <a:t>asyarakat dari </a:t>
            </a:r>
            <a:r>
              <a:rPr lang="en-US" i="1" dirty="0" smtClean="0"/>
              <a:t>L</a:t>
            </a:r>
            <a:r>
              <a:rPr lang="id-ID" i="1" dirty="0" smtClean="0"/>
              <a:t>adang, Sawah, </a:t>
            </a:r>
            <a:r>
              <a:rPr lang="en-US" i="1" dirty="0" smtClean="0"/>
              <a:t>B</a:t>
            </a:r>
            <a:r>
              <a:rPr lang="id-ID" i="1" dirty="0" smtClean="0"/>
              <a:t>uruh (kerja harian)</a:t>
            </a:r>
            <a:endParaRPr lang="en-US" i="1" dirty="0" smtClean="0"/>
          </a:p>
          <a:p>
            <a:pPr indent="-216000"/>
            <a:r>
              <a:rPr lang="id-ID" i="1" dirty="0" smtClean="0"/>
              <a:t>Lahan </a:t>
            </a:r>
            <a:r>
              <a:rPr lang="en-US" i="1" dirty="0" smtClean="0"/>
              <a:t>S</a:t>
            </a:r>
            <a:r>
              <a:rPr lang="id-ID" i="1" dirty="0" smtClean="0"/>
              <a:t>awah 1x panen dalam satu tahun</a:t>
            </a:r>
            <a:r>
              <a:rPr lang="en-US" i="1" dirty="0" smtClean="0"/>
              <a:t>, </a:t>
            </a:r>
            <a:r>
              <a:rPr lang="id-ID" i="1" dirty="0" smtClean="0"/>
              <a:t>rata-rata : 3 ton/ Ha</a:t>
            </a:r>
          </a:p>
          <a:p>
            <a:pPr indent="-216000"/>
            <a:r>
              <a:rPr lang="en-US" b="1" i="1" dirty="0" err="1" smtClean="0"/>
              <a:t>Lahan</a:t>
            </a:r>
            <a:r>
              <a:rPr lang="en-US" b="1" i="1" dirty="0" smtClean="0"/>
              <a:t> </a:t>
            </a:r>
            <a:r>
              <a:rPr lang="en-US" b="1" i="1" dirty="0" err="1" smtClean="0"/>
              <a:t>Sawah</a:t>
            </a:r>
            <a:r>
              <a:rPr lang="en-US" b="1" i="1" dirty="0" smtClean="0"/>
              <a:t> </a:t>
            </a:r>
            <a:r>
              <a:rPr lang="en-US" b="1" i="1" dirty="0" err="1" smtClean="0"/>
              <a:t>berada</a:t>
            </a:r>
            <a:r>
              <a:rPr lang="en-US" b="1" i="1" dirty="0" smtClean="0"/>
              <a:t> di</a:t>
            </a:r>
            <a:r>
              <a:rPr lang="id-ID" b="1" i="1" dirty="0" smtClean="0"/>
              <a:t>  Kawasan Hutan Lindung (HL) Register 8</a:t>
            </a:r>
            <a:r>
              <a:rPr lang="en-US" b="1" i="1" dirty="0" smtClean="0"/>
              <a:t>, </a:t>
            </a:r>
            <a:r>
              <a:rPr lang="en-US" b="1" i="1" dirty="0" err="1" smtClean="0"/>
              <a:t>ttp</a:t>
            </a:r>
            <a:r>
              <a:rPr lang="en-US" b="1" i="1" dirty="0" smtClean="0"/>
              <a:t> </a:t>
            </a:r>
            <a:r>
              <a:rPr lang="en-US" b="1" i="1" dirty="0" err="1" smtClean="0"/>
              <a:t>Masyarakat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menganggap</a:t>
            </a:r>
            <a:r>
              <a:rPr lang="en-US" b="1" i="1" dirty="0" smtClean="0"/>
              <a:t> </a:t>
            </a:r>
            <a:r>
              <a:rPr lang="en-US" b="1" i="1" dirty="0" err="1" smtClean="0"/>
              <a:t>Milik</a:t>
            </a:r>
            <a:r>
              <a:rPr lang="en-US" b="1" i="1" dirty="0" smtClean="0"/>
              <a:t> </a:t>
            </a:r>
            <a:r>
              <a:rPr lang="en-US" b="1" i="1" dirty="0" err="1" smtClean="0"/>
              <a:t>mereka</a:t>
            </a:r>
            <a:endParaRPr lang="en-US" dirty="0"/>
          </a:p>
        </p:txBody>
      </p:sp>
      <p:pic>
        <p:nvPicPr>
          <p:cNvPr id="4" name="Picture 2" descr="WhatsApp Image 2021-06-19 at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260" y="0"/>
            <a:ext cx="5045740" cy="297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22" y="3073041"/>
            <a:ext cx="2134598" cy="3784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1" y="3073041"/>
            <a:ext cx="2829059" cy="37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050" y="365125"/>
            <a:ext cx="4237149" cy="6138706"/>
          </a:xfrm>
        </p:spPr>
        <p:txBody>
          <a:bodyPr>
            <a:normAutofit/>
          </a:bodyPr>
          <a:lstStyle/>
          <a:p>
            <a:r>
              <a:rPr lang="en-US" dirty="0" smtClean="0"/>
              <a:t>PERLU PENATAAN AGRARIA UNTUK KESEJAHTERAAN MASYARAAT &amp; KELESTARIAN LINGKUNGAN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5B64F0C-2AB6-499F-B8E0-998820523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4" y="904908"/>
            <a:ext cx="6877333" cy="5059139"/>
          </a:xfrm>
        </p:spPr>
      </p:pic>
    </p:spTree>
    <p:extLst>
      <p:ext uri="{BB962C8B-B14F-4D97-AF65-F5344CB8AC3E}">
        <p14:creationId xmlns:p14="http://schemas.microsoft.com/office/powerpoint/2010/main" val="279676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411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REFLEKSI REFORMA AGRARIA “Pesan utk GTRA Summit Karimun”</vt:lpstr>
      <vt:lpstr>REFLEKSI DARI MALASARI - BOGOR</vt:lpstr>
      <vt:lpstr>LIKA LIKU HUTAN DESA MALASARI</vt:lpstr>
      <vt:lpstr>REFORMA AGRARIA DG PENATAAN KAWASAN HUTAN &amp; REDISTRIBUSI HGU TERLANTAR !!</vt:lpstr>
      <vt:lpstr>RUWET AGRARIA MUARA GEMBONG</vt:lpstr>
      <vt:lpstr>REFORMA AGRARIA MUARA GEMBONG</vt:lpstr>
      <vt:lpstr>RANTAU → JAYA → MAKMUR</vt:lpstr>
      <vt:lpstr>SAWAH DALAM KAWASAN</vt:lpstr>
      <vt:lpstr>PERLU PENATAAN AGRARIA UNTUK KESEJAHTERAAN MASYARAAT &amp; KELESTARIAN LINGKUNGAN</vt:lpstr>
      <vt:lpstr>Pesan untuk GTRA Summit Karimun 2023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REFORMA AGRARIA</dc:title>
  <dc:creator>User</dc:creator>
  <cp:lastModifiedBy>User</cp:lastModifiedBy>
  <cp:revision>21</cp:revision>
  <dcterms:created xsi:type="dcterms:W3CDTF">2023-08-09T11:57:04Z</dcterms:created>
  <dcterms:modified xsi:type="dcterms:W3CDTF">2023-08-09T23:53:40Z</dcterms:modified>
</cp:coreProperties>
</file>