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Economica" panose="020B0604020202020204" charset="0"/>
      <p:regular r:id="rId13"/>
      <p:bold r:id="rId14"/>
      <p:italic r:id="rId15"/>
      <p:boldItalic r:id="rId16"/>
    </p:embeddedFont>
    <p:embeddedFont>
      <p:font typeface="Open Sans" panose="020B0606030504020204" pitchFamily="3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28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60ac2d0e0a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60ac2d0e0a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60ac2d0e0a_0_2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60ac2d0e0a_0_2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60ac2d0e0a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60ac2d0e0a_0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60ac2d0e0a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60ac2d0e0a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60ac2d0e0a_0_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60ac2d0e0a_0_2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60ac2d0e0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60ac2d0e0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60ac2d0e0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60ac2d0e0a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60ac2d0e0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60ac2d0e0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60ac2d0e0a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60ac2d0e0a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7" name="Google Shape;17;p3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3044700" y="2280780"/>
            <a:ext cx="30546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Refleksi</a:t>
            </a:r>
            <a:r>
              <a:rPr lang="en-GB" dirty="0"/>
              <a:t> </a:t>
            </a:r>
            <a:r>
              <a:rPr lang="en-GB" dirty="0" err="1"/>
              <a:t>Reforma</a:t>
            </a:r>
            <a:r>
              <a:rPr lang="en-GB" dirty="0"/>
              <a:t> </a:t>
            </a:r>
            <a:r>
              <a:rPr lang="en-GB" dirty="0" err="1"/>
              <a:t>Agraria</a:t>
            </a:r>
            <a:r>
              <a:rPr lang="en-GB" dirty="0"/>
              <a:t> pada </a:t>
            </a:r>
            <a:r>
              <a:rPr lang="en-GB" dirty="0" err="1"/>
              <a:t>Deklarasi</a:t>
            </a:r>
            <a:r>
              <a:rPr lang="en-GB" dirty="0"/>
              <a:t> </a:t>
            </a:r>
            <a:r>
              <a:rPr lang="en-GB" dirty="0" err="1"/>
              <a:t>Wakatobi</a:t>
            </a:r>
            <a:r>
              <a:rPr lang="en-GB" dirty="0"/>
              <a:t> </a:t>
            </a:r>
            <a:r>
              <a:rPr lang="en-GB" dirty="0" err="1"/>
              <a:t>Menuju</a:t>
            </a:r>
            <a:r>
              <a:rPr lang="en-GB" dirty="0"/>
              <a:t> </a:t>
            </a:r>
            <a:r>
              <a:rPr lang="en-GB" dirty="0" err="1"/>
              <a:t>Deklarasi</a:t>
            </a:r>
            <a:r>
              <a:rPr lang="en-GB" dirty="0"/>
              <a:t> </a:t>
            </a:r>
            <a:r>
              <a:rPr lang="en-GB" dirty="0" err="1"/>
              <a:t>Karimun</a:t>
            </a:r>
            <a:endParaRPr dirty="0"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3121475" y="3741205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Webinar XI Road to Karimun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10 Agustus 2023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023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Kluster IV: Percepatan Redistribusi Tanah dari Pelepasan Kawasan Hutan</a:t>
            </a:r>
            <a:endParaRPr/>
          </a:p>
        </p:txBody>
      </p:sp>
      <p:sp>
        <p:nvSpPr>
          <p:cNvPr id="116" name="Google Shape;116;p22"/>
          <p:cNvSpPr txBox="1">
            <a:spLocks noGrp="1"/>
          </p:cNvSpPr>
          <p:nvPr>
            <p:ph type="body" idx="1"/>
          </p:nvPr>
        </p:nvSpPr>
        <p:spPr>
          <a:xfrm>
            <a:off x="311700" y="14689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GTRA belum banyak berkontribusi untuk pelepasan kawasan hutan untuk reforma agraria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95,76% alokasi di kawasan hutan diperuntukan bagi korporasi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Catatan Umum</a:t>
            </a:r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215575" y="111307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dirty="0" err="1"/>
              <a:t>Deklarasi</a:t>
            </a:r>
            <a:r>
              <a:rPr lang="en-GB" dirty="0"/>
              <a:t> </a:t>
            </a:r>
            <a:r>
              <a:rPr lang="en-GB" dirty="0" err="1"/>
              <a:t>Wakatobi</a:t>
            </a:r>
            <a:r>
              <a:rPr lang="en-GB" dirty="0"/>
              <a:t> </a:t>
            </a:r>
            <a:r>
              <a:rPr lang="en-GB" dirty="0" err="1"/>
              <a:t>hasil</a:t>
            </a:r>
            <a:r>
              <a:rPr lang="en-GB" dirty="0"/>
              <a:t> GTRA Summit 2022 </a:t>
            </a:r>
            <a:r>
              <a:rPr lang="en-GB" dirty="0" err="1"/>
              <a:t>menyepakati</a:t>
            </a:r>
            <a:r>
              <a:rPr lang="en-GB" dirty="0"/>
              <a:t> </a:t>
            </a:r>
            <a:r>
              <a:rPr lang="en-GB" dirty="0" err="1"/>
              <a:t>komitmen</a:t>
            </a:r>
            <a:r>
              <a:rPr lang="en-GB" dirty="0"/>
              <a:t> K/L/D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percepatan</a:t>
            </a:r>
            <a:r>
              <a:rPr lang="en-GB" dirty="0"/>
              <a:t> RA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b="1" dirty="0" err="1"/>
              <a:t>kerja</a:t>
            </a:r>
            <a:r>
              <a:rPr lang="en-GB" b="1" dirty="0"/>
              <a:t> </a:t>
            </a:r>
            <a:r>
              <a:rPr lang="en-GB" b="1" dirty="0" err="1"/>
              <a:t>kolaboratif</a:t>
            </a:r>
            <a:r>
              <a:rPr lang="en-GB" b="1" dirty="0"/>
              <a:t> </a:t>
            </a:r>
            <a:r>
              <a:rPr lang="en-GB" b="1" dirty="0" err="1"/>
              <a:t>lintas</a:t>
            </a:r>
            <a:r>
              <a:rPr lang="en-GB" b="1" dirty="0"/>
              <a:t> </a:t>
            </a:r>
            <a:r>
              <a:rPr lang="en-GB" b="1" dirty="0" err="1"/>
              <a:t>sektor</a:t>
            </a:r>
            <a:endParaRPr b="1" dirty="0"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dirty="0"/>
              <a:t>Belum </a:t>
            </a:r>
            <a:r>
              <a:rPr lang="en-GB" dirty="0" err="1"/>
              <a:t>ada</a:t>
            </a:r>
            <a:r>
              <a:rPr lang="en-GB" dirty="0"/>
              <a:t> </a:t>
            </a:r>
            <a:r>
              <a:rPr lang="en-GB" dirty="0" err="1"/>
              <a:t>langkah-langkah</a:t>
            </a:r>
            <a:r>
              <a:rPr lang="en-GB" dirty="0"/>
              <a:t> </a:t>
            </a:r>
            <a:r>
              <a:rPr lang="en-GB" dirty="0" err="1"/>
              <a:t>nyata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kelanjutan</a:t>
            </a:r>
            <a:r>
              <a:rPr lang="en-GB" dirty="0"/>
              <a:t> </a:t>
            </a:r>
            <a:r>
              <a:rPr lang="en-GB" dirty="0" err="1"/>
              <a:t>paska</a:t>
            </a:r>
            <a:r>
              <a:rPr lang="en-GB" dirty="0"/>
              <a:t> </a:t>
            </a:r>
            <a:r>
              <a:rPr lang="en-GB" dirty="0" err="1"/>
              <a:t>Deklarasi</a:t>
            </a:r>
            <a:r>
              <a:rPr lang="en-GB" dirty="0"/>
              <a:t> </a:t>
            </a:r>
            <a:r>
              <a:rPr lang="en-GB" dirty="0" err="1"/>
              <a:t>Wakatobi</a:t>
            </a:r>
            <a:r>
              <a:rPr lang="en-GB" dirty="0"/>
              <a:t>, </a:t>
            </a:r>
            <a:r>
              <a:rPr lang="en-GB" dirty="0" err="1"/>
              <a:t>khususnya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penetapan</a:t>
            </a:r>
            <a:r>
              <a:rPr lang="en-GB" dirty="0"/>
              <a:t> </a:t>
            </a:r>
            <a:r>
              <a:rPr lang="en-GB" dirty="0" err="1"/>
              <a:t>hak</a:t>
            </a:r>
            <a:r>
              <a:rPr lang="en-GB" dirty="0"/>
              <a:t> </a:t>
            </a:r>
            <a:r>
              <a:rPr lang="en-GB" dirty="0" err="1"/>
              <a:t>atas</a:t>
            </a:r>
            <a:r>
              <a:rPr lang="en-GB" dirty="0"/>
              <a:t> </a:t>
            </a:r>
            <a:r>
              <a:rPr lang="en-GB" dirty="0" err="1"/>
              <a:t>tanah</a:t>
            </a:r>
            <a:r>
              <a:rPr lang="en-GB" dirty="0"/>
              <a:t> di </a:t>
            </a:r>
            <a:r>
              <a:rPr lang="en-GB" dirty="0" err="1"/>
              <a:t>perairan</a:t>
            </a:r>
            <a:r>
              <a:rPr lang="en-GB" dirty="0"/>
              <a:t>—</a:t>
            </a:r>
            <a:r>
              <a:rPr lang="en-GB" dirty="0" err="1"/>
              <a:t>bagaimana</a:t>
            </a:r>
            <a:r>
              <a:rPr lang="en-GB" dirty="0"/>
              <a:t> </a:t>
            </a:r>
            <a:r>
              <a:rPr lang="en-GB" dirty="0" err="1"/>
              <a:t>mekanismenya</a:t>
            </a:r>
            <a:r>
              <a:rPr lang="en-GB" dirty="0"/>
              <a:t> </a:t>
            </a:r>
            <a:r>
              <a:rPr lang="en-GB" dirty="0" err="1"/>
              <a:t>supaya</a:t>
            </a:r>
            <a:r>
              <a:rPr lang="en-GB" dirty="0"/>
              <a:t>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terus</a:t>
            </a:r>
            <a:r>
              <a:rPr lang="en-GB" dirty="0"/>
              <a:t> </a:t>
            </a:r>
            <a:r>
              <a:rPr lang="en-GB" dirty="0" err="1"/>
              <a:t>berjalan</a:t>
            </a:r>
            <a:r>
              <a:rPr lang="en-GB" dirty="0"/>
              <a:t>.</a:t>
            </a:r>
            <a:endParaRPr dirty="0"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b="1" dirty="0" err="1"/>
              <a:t>Kontradiksi</a:t>
            </a:r>
            <a:r>
              <a:rPr lang="en-GB" b="1" dirty="0"/>
              <a:t> </a:t>
            </a:r>
            <a:r>
              <a:rPr lang="en-GB" b="1" dirty="0" err="1"/>
              <a:t>secara</a:t>
            </a:r>
            <a:r>
              <a:rPr lang="en-GB" b="1" dirty="0"/>
              <a:t> </a:t>
            </a:r>
            <a:r>
              <a:rPr lang="en-GB" b="1" dirty="0" err="1"/>
              <a:t>politik</a:t>
            </a:r>
            <a:r>
              <a:rPr lang="en-GB" b="1" dirty="0"/>
              <a:t> dan </a:t>
            </a:r>
            <a:r>
              <a:rPr lang="en-GB" b="1" dirty="0" err="1"/>
              <a:t>pelaksanaan</a:t>
            </a:r>
            <a:r>
              <a:rPr lang="en-GB" b="1" dirty="0"/>
              <a:t> </a:t>
            </a:r>
            <a:r>
              <a:rPr lang="en-GB" b="1" dirty="0" err="1"/>
              <a:t>percepatan</a:t>
            </a:r>
            <a:r>
              <a:rPr lang="en-GB" b="1" dirty="0"/>
              <a:t> RA</a:t>
            </a:r>
            <a:r>
              <a:rPr lang="en-GB" dirty="0"/>
              <a:t>: </a:t>
            </a:r>
            <a:r>
              <a:rPr lang="en-GB" dirty="0" err="1"/>
              <a:t>Egosektoral</a:t>
            </a:r>
            <a:r>
              <a:rPr lang="en-GB" dirty="0"/>
              <a:t> </a:t>
            </a:r>
            <a:r>
              <a:rPr lang="en-GB" dirty="0" err="1"/>
              <a:t>masih</a:t>
            </a:r>
            <a:r>
              <a:rPr lang="en-GB" dirty="0"/>
              <a:t> </a:t>
            </a:r>
            <a:r>
              <a:rPr lang="en-GB" dirty="0" err="1"/>
              <a:t>terlihat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angka-angka</a:t>
            </a:r>
            <a:r>
              <a:rPr lang="en-GB" dirty="0"/>
              <a:t> </a:t>
            </a:r>
            <a:r>
              <a:rPr lang="en-GB" dirty="0" err="1"/>
              <a:t>capaian</a:t>
            </a:r>
            <a:r>
              <a:rPr lang="en-GB" dirty="0"/>
              <a:t> </a:t>
            </a:r>
            <a:r>
              <a:rPr lang="en-GB" dirty="0" err="1"/>
              <a:t>pelaksanaan</a:t>
            </a:r>
            <a:r>
              <a:rPr lang="en-GB" dirty="0"/>
              <a:t> RA, </a:t>
            </a:r>
            <a:r>
              <a:rPr lang="en-GB" dirty="0" err="1"/>
              <a:t>namun</a:t>
            </a:r>
            <a:r>
              <a:rPr lang="en-GB" dirty="0"/>
              <a:t> </a:t>
            </a:r>
            <a:r>
              <a:rPr lang="en-GB" dirty="0" err="1"/>
              <a:t>disaat</a:t>
            </a:r>
            <a:r>
              <a:rPr lang="en-GB" dirty="0"/>
              <a:t> yang </a:t>
            </a:r>
            <a:r>
              <a:rPr lang="en-GB" dirty="0" err="1"/>
              <a:t>sama</a:t>
            </a:r>
            <a:r>
              <a:rPr lang="en-GB" dirty="0"/>
              <a:t> </a:t>
            </a:r>
            <a:r>
              <a:rPr lang="en-GB" dirty="0" err="1"/>
              <a:t>konflik-konflik</a:t>
            </a:r>
            <a:r>
              <a:rPr lang="en-GB" dirty="0"/>
              <a:t> agrarian </a:t>
            </a:r>
            <a:r>
              <a:rPr lang="en-GB" dirty="0" err="1"/>
              <a:t>terus</a:t>
            </a:r>
            <a:r>
              <a:rPr lang="en-GB" dirty="0"/>
              <a:t> </a:t>
            </a:r>
            <a:r>
              <a:rPr lang="en-GB" dirty="0" err="1"/>
              <a:t>terjadi</a:t>
            </a:r>
            <a:r>
              <a:rPr lang="en-GB" dirty="0"/>
              <a:t> dan </a:t>
            </a:r>
            <a:r>
              <a:rPr lang="en-GB" dirty="0" err="1"/>
              <a:t>perluasan</a:t>
            </a:r>
            <a:r>
              <a:rPr lang="en-GB" dirty="0"/>
              <a:t> </a:t>
            </a:r>
            <a:r>
              <a:rPr lang="en-GB" dirty="0" err="1"/>
              <a:t>proyek-proyek</a:t>
            </a:r>
            <a:r>
              <a:rPr lang="en-GB" dirty="0"/>
              <a:t> </a:t>
            </a:r>
            <a:r>
              <a:rPr lang="en-GB" dirty="0" err="1"/>
              <a:t>skala</a:t>
            </a:r>
            <a:r>
              <a:rPr lang="en-GB" dirty="0"/>
              <a:t> </a:t>
            </a:r>
            <a:r>
              <a:rPr lang="en-GB" dirty="0" err="1"/>
              <a:t>besar</a:t>
            </a:r>
            <a:r>
              <a:rPr lang="en-GB" dirty="0"/>
              <a:t> juga </a:t>
            </a:r>
            <a:r>
              <a:rPr lang="en-GB" dirty="0" err="1"/>
              <a:t>menghasilkan</a:t>
            </a:r>
            <a:r>
              <a:rPr lang="en-GB" dirty="0"/>
              <a:t> </a:t>
            </a:r>
            <a:r>
              <a:rPr lang="en-GB" dirty="0" err="1"/>
              <a:t>konflik</a:t>
            </a:r>
            <a:r>
              <a:rPr lang="en-GB" dirty="0"/>
              <a:t> </a:t>
            </a:r>
            <a:r>
              <a:rPr lang="en-GB" dirty="0" err="1"/>
              <a:t>baru</a:t>
            </a:r>
            <a:endParaRPr dirty="0"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dirty="0" err="1"/>
              <a:t>Dibutuhkan</a:t>
            </a:r>
            <a:r>
              <a:rPr lang="en-GB" dirty="0"/>
              <a:t> </a:t>
            </a:r>
            <a:r>
              <a:rPr lang="en-GB" dirty="0" err="1"/>
              <a:t>kolaborasi</a:t>
            </a:r>
            <a:r>
              <a:rPr lang="en-GB" dirty="0"/>
              <a:t>/</a:t>
            </a:r>
            <a:r>
              <a:rPr lang="en-GB" dirty="0" err="1"/>
              <a:t>kerjasama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menemukan</a:t>
            </a:r>
            <a:r>
              <a:rPr lang="en-GB" dirty="0"/>
              <a:t> “</a:t>
            </a:r>
            <a:r>
              <a:rPr lang="en-GB" b="1" dirty="0" err="1"/>
              <a:t>rekayasa</a:t>
            </a:r>
            <a:r>
              <a:rPr lang="en-GB" b="1" dirty="0"/>
              <a:t> </a:t>
            </a:r>
            <a:r>
              <a:rPr lang="en-GB" b="1" dirty="0" err="1"/>
              <a:t>arsitektur</a:t>
            </a:r>
            <a:r>
              <a:rPr lang="en-GB" dirty="0"/>
              <a:t>”  </a:t>
            </a:r>
            <a:r>
              <a:rPr lang="en-GB" dirty="0" err="1"/>
              <a:t>untuk</a:t>
            </a:r>
            <a:r>
              <a:rPr lang="en-GB" dirty="0"/>
              <a:t> RA, </a:t>
            </a:r>
            <a:r>
              <a:rPr lang="en-GB" dirty="0" err="1"/>
              <a:t>termasuk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perubahan</a:t>
            </a:r>
            <a:r>
              <a:rPr lang="en-GB" dirty="0"/>
              <a:t> mindset para </a:t>
            </a:r>
            <a:r>
              <a:rPr lang="en-GB" dirty="0" err="1"/>
              <a:t>pihak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menyelesaikan</a:t>
            </a:r>
            <a:r>
              <a:rPr lang="en-GB" dirty="0"/>
              <a:t> </a:t>
            </a:r>
            <a:r>
              <a:rPr lang="en-GB" dirty="0" err="1"/>
              <a:t>permasalahan</a:t>
            </a:r>
            <a:r>
              <a:rPr lang="en-GB" dirty="0"/>
              <a:t>  pada 4 </a:t>
            </a:r>
            <a:r>
              <a:rPr lang="en-GB" dirty="0" err="1"/>
              <a:t>topik</a:t>
            </a:r>
            <a:r>
              <a:rPr lang="en-GB" dirty="0"/>
              <a:t> </a:t>
            </a:r>
            <a:r>
              <a:rPr lang="en-GB" dirty="0" err="1"/>
              <a:t>prioritas</a:t>
            </a:r>
            <a:r>
              <a:rPr lang="en-GB" dirty="0"/>
              <a:t> </a:t>
            </a:r>
            <a:r>
              <a:rPr lang="en-GB" dirty="0" err="1"/>
              <a:t>topik</a:t>
            </a:r>
            <a:r>
              <a:rPr lang="en-GB" dirty="0"/>
              <a:t> (GTRA summit </a:t>
            </a:r>
            <a:r>
              <a:rPr lang="en-GB" dirty="0" err="1"/>
              <a:t>berikutnya</a:t>
            </a:r>
            <a:r>
              <a:rPr lang="en-GB" dirty="0"/>
              <a:t>). 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Catatan Umum</a:t>
            </a:r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7182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-GB" dirty="0" err="1"/>
              <a:t>Legalisasi</a:t>
            </a:r>
            <a:r>
              <a:rPr lang="en-GB" dirty="0"/>
              <a:t> </a:t>
            </a:r>
            <a:r>
              <a:rPr lang="en-GB" dirty="0" err="1"/>
              <a:t>aset</a:t>
            </a:r>
            <a:r>
              <a:rPr lang="en-GB" dirty="0"/>
              <a:t> dan </a:t>
            </a:r>
            <a:r>
              <a:rPr lang="en-GB" dirty="0" err="1"/>
              <a:t>redistribusi</a:t>
            </a:r>
            <a:r>
              <a:rPr lang="en-GB" dirty="0"/>
              <a:t> </a:t>
            </a:r>
            <a:r>
              <a:rPr lang="en-GB" dirty="0" err="1"/>
              <a:t>tanah</a:t>
            </a:r>
            <a:r>
              <a:rPr lang="en-GB" dirty="0"/>
              <a:t> </a:t>
            </a:r>
            <a:r>
              <a:rPr lang="en-GB" dirty="0" err="1"/>
              <a:t>diukur</a:t>
            </a:r>
            <a:r>
              <a:rPr lang="en-GB" dirty="0"/>
              <a:t> </a:t>
            </a:r>
            <a:r>
              <a:rPr lang="en-GB" dirty="0" err="1"/>
              <a:t>melalui</a:t>
            </a:r>
            <a:r>
              <a:rPr lang="en-GB" dirty="0"/>
              <a:t> </a:t>
            </a:r>
            <a:r>
              <a:rPr lang="en-GB" dirty="0" err="1"/>
              <a:t>capaian</a:t>
            </a:r>
            <a:r>
              <a:rPr lang="en-GB" dirty="0"/>
              <a:t>: a) </a:t>
            </a:r>
            <a:r>
              <a:rPr lang="en-GB" dirty="0" err="1"/>
              <a:t>angka</a:t>
            </a:r>
            <a:r>
              <a:rPr lang="en-GB" dirty="0"/>
              <a:t> dan </a:t>
            </a:r>
            <a:r>
              <a:rPr lang="en-GB" dirty="0" err="1"/>
              <a:t>kontribusi</a:t>
            </a:r>
            <a:r>
              <a:rPr lang="en-GB" dirty="0"/>
              <a:t> </a:t>
            </a:r>
            <a:r>
              <a:rPr lang="en-GB" dirty="0" err="1"/>
              <a:t>ekonomi</a:t>
            </a:r>
            <a:r>
              <a:rPr lang="en-GB" dirty="0"/>
              <a:t> </a:t>
            </a:r>
            <a:r>
              <a:rPr lang="en-GB" dirty="0" err="1"/>
              <a:t>lokal</a:t>
            </a:r>
            <a:r>
              <a:rPr lang="en-GB" dirty="0"/>
              <a:t> dan  </a:t>
            </a:r>
            <a:r>
              <a:rPr lang="en-GB" dirty="0" err="1"/>
              <a:t>nasional</a:t>
            </a:r>
            <a:r>
              <a:rPr lang="en-GB" dirty="0"/>
              <a:t> dan b) </a:t>
            </a:r>
            <a:r>
              <a:rPr lang="en-GB" dirty="0" err="1"/>
              <a:t>penataan</a:t>
            </a:r>
            <a:r>
              <a:rPr lang="en-GB" dirty="0"/>
              <a:t> </a:t>
            </a:r>
            <a:r>
              <a:rPr lang="en-GB" dirty="0" err="1"/>
              <a:t>aset</a:t>
            </a:r>
            <a:r>
              <a:rPr lang="en-GB" dirty="0"/>
              <a:t> &amp; </a:t>
            </a:r>
            <a:r>
              <a:rPr lang="en-GB" dirty="0" err="1"/>
              <a:t>akses</a:t>
            </a:r>
            <a:r>
              <a:rPr lang="en-GB" dirty="0"/>
              <a:t>. </a:t>
            </a:r>
            <a:r>
              <a:rPr lang="en-GB" b="1" dirty="0" err="1"/>
              <a:t>Secara</a:t>
            </a:r>
            <a:r>
              <a:rPr lang="en-GB" b="1" dirty="0"/>
              <a:t> </a:t>
            </a:r>
            <a:r>
              <a:rPr lang="en-GB" b="1" dirty="0" err="1"/>
              <a:t>angka</a:t>
            </a:r>
            <a:r>
              <a:rPr lang="en-GB" b="1" dirty="0"/>
              <a:t> </a:t>
            </a:r>
            <a:r>
              <a:rPr lang="en-GB" b="1" dirty="0" err="1"/>
              <a:t>capaian</a:t>
            </a:r>
            <a:r>
              <a:rPr lang="en-GB" b="1" dirty="0"/>
              <a:t> </a:t>
            </a:r>
            <a:r>
              <a:rPr lang="en-GB" b="1" dirty="0" err="1"/>
              <a:t>legalisasi</a:t>
            </a:r>
            <a:r>
              <a:rPr lang="en-GB" b="1" dirty="0"/>
              <a:t> </a:t>
            </a:r>
            <a:r>
              <a:rPr lang="en-GB" b="1" dirty="0" err="1"/>
              <a:t>aset</a:t>
            </a:r>
            <a:r>
              <a:rPr lang="en-GB" b="1" dirty="0"/>
              <a:t> </a:t>
            </a:r>
            <a:r>
              <a:rPr lang="en-GB" b="1" dirty="0" err="1"/>
              <a:t>sudah</a:t>
            </a:r>
            <a:r>
              <a:rPr lang="en-GB" b="1" dirty="0"/>
              <a:t> </a:t>
            </a:r>
            <a:r>
              <a:rPr lang="en-GB" b="1" dirty="0" err="1"/>
              <a:t>cukup</a:t>
            </a:r>
            <a:r>
              <a:rPr lang="en-GB" b="1" dirty="0"/>
              <a:t> </a:t>
            </a:r>
            <a:r>
              <a:rPr lang="en-GB" b="1" dirty="0" err="1"/>
              <a:t>besar</a:t>
            </a:r>
            <a:r>
              <a:rPr lang="en-GB" b="1" dirty="0"/>
              <a:t>, </a:t>
            </a:r>
            <a:r>
              <a:rPr lang="en-GB" b="1" dirty="0" err="1"/>
              <a:t>tetapi</a:t>
            </a:r>
            <a:r>
              <a:rPr lang="en-GB" b="1" dirty="0"/>
              <a:t> </a:t>
            </a:r>
            <a:r>
              <a:rPr lang="en-GB" b="1" dirty="0" err="1"/>
              <a:t>dalam</a:t>
            </a:r>
            <a:r>
              <a:rPr lang="en-GB" b="1" dirty="0"/>
              <a:t> </a:t>
            </a:r>
            <a:r>
              <a:rPr lang="en-GB" b="1" dirty="0" err="1"/>
              <a:t>penataan</a:t>
            </a:r>
            <a:r>
              <a:rPr lang="en-GB" b="1" dirty="0"/>
              <a:t> </a:t>
            </a:r>
            <a:r>
              <a:rPr lang="en-GB" b="1" dirty="0" err="1"/>
              <a:t>aset</a:t>
            </a:r>
            <a:r>
              <a:rPr lang="en-GB" b="1" dirty="0"/>
              <a:t> dan </a:t>
            </a:r>
            <a:r>
              <a:rPr lang="en-GB" b="1" dirty="0" err="1"/>
              <a:t>akses</a:t>
            </a:r>
            <a:r>
              <a:rPr lang="en-GB" b="1" dirty="0"/>
              <a:t> </a:t>
            </a:r>
            <a:r>
              <a:rPr lang="en-GB" b="1" dirty="0" err="1"/>
              <a:t>masih</a:t>
            </a:r>
            <a:r>
              <a:rPr lang="en-GB" b="1" dirty="0"/>
              <a:t> </a:t>
            </a:r>
            <a:r>
              <a:rPr lang="en-GB" b="1" dirty="0" err="1"/>
              <a:t>lemah</a:t>
            </a:r>
            <a:r>
              <a:rPr lang="en-GB" b="1" dirty="0"/>
              <a:t>. </a:t>
            </a:r>
            <a:endParaRPr b="1" dirty="0"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dirty="0" err="1"/>
              <a:t>Penataan</a:t>
            </a:r>
            <a:r>
              <a:rPr lang="en-GB" dirty="0"/>
              <a:t> </a:t>
            </a:r>
            <a:r>
              <a:rPr lang="en-GB" dirty="0" err="1"/>
              <a:t>aset</a:t>
            </a:r>
            <a:r>
              <a:rPr lang="en-GB" dirty="0"/>
              <a:t> dan </a:t>
            </a:r>
            <a:r>
              <a:rPr lang="en-GB" dirty="0" err="1"/>
              <a:t>akses</a:t>
            </a:r>
            <a:r>
              <a:rPr lang="en-GB" dirty="0"/>
              <a:t> </a:t>
            </a:r>
            <a:r>
              <a:rPr lang="en-GB" dirty="0" err="1"/>
              <a:t>perlu</a:t>
            </a:r>
            <a:r>
              <a:rPr lang="en-GB" dirty="0"/>
              <a:t> </a:t>
            </a:r>
            <a:r>
              <a:rPr lang="en-GB" dirty="0" err="1"/>
              <a:t>melihat</a:t>
            </a:r>
            <a:r>
              <a:rPr lang="en-GB" dirty="0"/>
              <a:t> </a:t>
            </a:r>
            <a:r>
              <a:rPr lang="en-GB" dirty="0" err="1"/>
              <a:t>capaian</a:t>
            </a:r>
            <a:r>
              <a:rPr lang="en-GB" dirty="0"/>
              <a:t> </a:t>
            </a:r>
            <a:r>
              <a:rPr lang="en-GB" dirty="0" err="1"/>
              <a:t>kualitas</a:t>
            </a:r>
            <a:r>
              <a:rPr lang="en-GB" dirty="0"/>
              <a:t> RA yang </a:t>
            </a:r>
            <a:r>
              <a:rPr lang="en-GB" dirty="0" err="1"/>
              <a:t>bertujuan</a:t>
            </a:r>
            <a:r>
              <a:rPr lang="en-GB" dirty="0"/>
              <a:t> </a:t>
            </a:r>
            <a:r>
              <a:rPr lang="en-GB" b="1" dirty="0" err="1"/>
              <a:t>meningkatkan</a:t>
            </a:r>
            <a:r>
              <a:rPr lang="en-GB" b="1" dirty="0"/>
              <a:t> </a:t>
            </a:r>
            <a:r>
              <a:rPr lang="en-GB" b="1" dirty="0" err="1"/>
              <a:t>kesejahteraan</a:t>
            </a:r>
            <a:r>
              <a:rPr lang="en-GB" b="1" dirty="0"/>
              <a:t> dan </a:t>
            </a:r>
            <a:r>
              <a:rPr lang="en-GB" b="1" dirty="0" err="1"/>
              <a:t>kualitas</a:t>
            </a:r>
            <a:r>
              <a:rPr lang="en-GB" b="1" dirty="0"/>
              <a:t> </a:t>
            </a:r>
            <a:r>
              <a:rPr lang="en-GB" b="1" dirty="0" err="1"/>
              <a:t>hidup</a:t>
            </a:r>
            <a:r>
              <a:rPr lang="en-GB" b="1" dirty="0"/>
              <a:t> </a:t>
            </a:r>
            <a:r>
              <a:rPr lang="en-GB" b="1" dirty="0" err="1"/>
              <a:t>masyarakat</a:t>
            </a:r>
            <a:r>
              <a:rPr lang="en-GB" b="1" dirty="0"/>
              <a:t> </a:t>
            </a:r>
            <a:r>
              <a:rPr lang="en-GB" dirty="0" err="1"/>
              <a:t>termasuk</a:t>
            </a:r>
            <a:r>
              <a:rPr lang="en-GB" dirty="0"/>
              <a:t> - </a:t>
            </a:r>
            <a:r>
              <a:rPr lang="en-GB" dirty="0" err="1"/>
              <a:t>penrunan</a:t>
            </a:r>
            <a:r>
              <a:rPr lang="en-GB" dirty="0"/>
              <a:t> </a:t>
            </a:r>
            <a:r>
              <a:rPr lang="en-GB" dirty="0" err="1"/>
              <a:t>kualitas</a:t>
            </a:r>
            <a:r>
              <a:rPr lang="en-GB" dirty="0"/>
              <a:t> </a:t>
            </a:r>
            <a:r>
              <a:rPr lang="en-GB" dirty="0" err="1"/>
              <a:t>lingkungan</a:t>
            </a:r>
            <a:r>
              <a:rPr lang="en-GB" dirty="0"/>
              <a:t>.</a:t>
            </a:r>
            <a:endParaRPr dirty="0"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dirty="0"/>
              <a:t>Yang </a:t>
            </a:r>
            <a:r>
              <a:rPr lang="en-GB" dirty="0" err="1"/>
              <a:t>masih</a:t>
            </a:r>
            <a:r>
              <a:rPr lang="en-GB" dirty="0"/>
              <a:t> </a:t>
            </a:r>
            <a:r>
              <a:rPr lang="en-GB" dirty="0" err="1"/>
              <a:t>cukup</a:t>
            </a:r>
            <a:r>
              <a:rPr lang="en-GB" dirty="0"/>
              <a:t> </a:t>
            </a:r>
            <a:r>
              <a:rPr lang="en-GB" dirty="0" err="1"/>
              <a:t>rendah</a:t>
            </a:r>
            <a:r>
              <a:rPr lang="en-GB" dirty="0"/>
              <a:t> </a:t>
            </a:r>
            <a:r>
              <a:rPr lang="en-GB" dirty="0" err="1"/>
              <a:t>capaiannya</a:t>
            </a:r>
            <a:r>
              <a:rPr lang="en-GB" dirty="0"/>
              <a:t>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legalisasi</a:t>
            </a:r>
            <a:r>
              <a:rPr lang="en-GB" dirty="0"/>
              <a:t> </a:t>
            </a:r>
            <a:r>
              <a:rPr lang="en-GB" b="1" dirty="0" err="1"/>
              <a:t>transmigrasi</a:t>
            </a:r>
            <a:r>
              <a:rPr lang="en-GB" b="1" dirty="0"/>
              <a:t> dan </a:t>
            </a:r>
            <a:r>
              <a:rPr lang="en-GB" b="1" dirty="0" err="1"/>
              <a:t>redistribusi</a:t>
            </a:r>
            <a:r>
              <a:rPr lang="en-GB" b="1" dirty="0"/>
              <a:t> </a:t>
            </a:r>
            <a:r>
              <a:rPr lang="en-GB" dirty="0"/>
              <a:t>yang </a:t>
            </a:r>
            <a:r>
              <a:rPr lang="en-GB" dirty="0" err="1"/>
              <a:t>baru</a:t>
            </a:r>
            <a:r>
              <a:rPr lang="en-GB" dirty="0"/>
              <a:t>  </a:t>
            </a:r>
            <a:r>
              <a:rPr lang="en-GB" dirty="0" err="1"/>
              <a:t>mencapai</a:t>
            </a:r>
            <a:r>
              <a:rPr lang="en-GB" dirty="0"/>
              <a:t> 9%, salah </a:t>
            </a:r>
            <a:r>
              <a:rPr lang="en-GB" dirty="0" err="1"/>
              <a:t>satunya</a:t>
            </a:r>
            <a:r>
              <a:rPr lang="en-GB" dirty="0"/>
              <a:t> </a:t>
            </a:r>
            <a:r>
              <a:rPr lang="en-GB" dirty="0" err="1"/>
              <a:t>karena</a:t>
            </a:r>
            <a:r>
              <a:rPr lang="en-GB" dirty="0"/>
              <a:t> </a:t>
            </a:r>
            <a:r>
              <a:rPr lang="en-GB" dirty="0" err="1"/>
              <a:t>masalah</a:t>
            </a:r>
            <a:r>
              <a:rPr lang="en-GB" dirty="0"/>
              <a:t> </a:t>
            </a:r>
            <a:r>
              <a:rPr lang="en-GB" dirty="0" err="1"/>
              <a:t>kesesuaian</a:t>
            </a:r>
            <a:r>
              <a:rPr lang="en-GB" dirty="0"/>
              <a:t> data.</a:t>
            </a:r>
            <a:endParaRPr dirty="0"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dirty="0"/>
              <a:t>Target yang </a:t>
            </a:r>
            <a:r>
              <a:rPr lang="en-GB" dirty="0" err="1"/>
              <a:t>diprioritaskan</a:t>
            </a:r>
            <a:r>
              <a:rPr lang="en-GB" dirty="0"/>
              <a:t> 70 (</a:t>
            </a:r>
            <a:r>
              <a:rPr lang="en-GB" dirty="0" err="1"/>
              <a:t>atau</a:t>
            </a:r>
            <a:r>
              <a:rPr lang="en-GB" dirty="0"/>
              <a:t> 71?)  wilayah </a:t>
            </a:r>
            <a:r>
              <a:rPr lang="en-GB" dirty="0" err="1"/>
              <a:t>prioritas</a:t>
            </a:r>
            <a:r>
              <a:rPr lang="en-GB" dirty="0"/>
              <a:t> LPRA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bagian</a:t>
            </a:r>
            <a:r>
              <a:rPr lang="en-GB" dirty="0"/>
              <a:t> TORA </a:t>
            </a:r>
            <a:r>
              <a:rPr lang="en-GB" dirty="0" err="1"/>
              <a:t>seluas</a:t>
            </a:r>
            <a:r>
              <a:rPr lang="en-GB" dirty="0"/>
              <a:t> 9 </a:t>
            </a:r>
            <a:r>
              <a:rPr lang="en-GB" dirty="0" err="1"/>
              <a:t>juta</a:t>
            </a:r>
            <a:r>
              <a:rPr lang="en-GB" dirty="0"/>
              <a:t> </a:t>
            </a:r>
            <a:r>
              <a:rPr lang="en-GB" dirty="0" err="1"/>
              <a:t>hektar</a:t>
            </a:r>
            <a:endParaRPr dirty="0"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dirty="0" err="1"/>
              <a:t>Adanya</a:t>
            </a:r>
            <a:r>
              <a:rPr lang="en-GB" dirty="0"/>
              <a:t> </a:t>
            </a:r>
            <a:r>
              <a:rPr lang="en-GB" dirty="0" err="1"/>
              <a:t>Rancangan</a:t>
            </a:r>
            <a:r>
              <a:rPr lang="en-GB" dirty="0"/>
              <a:t> </a:t>
            </a:r>
            <a:r>
              <a:rPr lang="en-GB" dirty="0" err="1"/>
              <a:t>Regulasi</a:t>
            </a:r>
            <a:r>
              <a:rPr lang="en-GB" dirty="0"/>
              <a:t> </a:t>
            </a:r>
            <a:r>
              <a:rPr lang="en-GB" dirty="0" err="1"/>
              <a:t>Percepatan</a:t>
            </a:r>
            <a:r>
              <a:rPr lang="en-GB" dirty="0"/>
              <a:t> </a:t>
            </a:r>
            <a:r>
              <a:rPr lang="en-GB" dirty="0" err="1"/>
              <a:t>Pelaksanaan</a:t>
            </a:r>
            <a:r>
              <a:rPr lang="en-GB" dirty="0"/>
              <a:t> RA (2023)</a:t>
            </a:r>
            <a:endParaRPr dirty="0"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dirty="0" err="1"/>
              <a:t>K</a:t>
            </a:r>
            <a:r>
              <a:rPr lang="en-GB" b="1" dirty="0" err="1"/>
              <a:t>ontradiksi</a:t>
            </a:r>
            <a:r>
              <a:rPr lang="en-GB" b="1" dirty="0"/>
              <a:t> </a:t>
            </a:r>
            <a:r>
              <a:rPr lang="en-GB" b="1" dirty="0" err="1"/>
              <a:t>antara</a:t>
            </a:r>
            <a:r>
              <a:rPr lang="en-GB" b="1" dirty="0"/>
              <a:t> </a:t>
            </a:r>
            <a:r>
              <a:rPr lang="en-GB" b="1" dirty="0" err="1"/>
              <a:t>capaian</a:t>
            </a:r>
            <a:r>
              <a:rPr lang="en-GB" b="1" dirty="0"/>
              <a:t> RA</a:t>
            </a:r>
            <a:r>
              <a:rPr lang="en-GB" dirty="0"/>
              <a:t> yang </a:t>
            </a:r>
            <a:r>
              <a:rPr lang="en-GB" dirty="0" err="1"/>
              <a:t>disampaikan</a:t>
            </a:r>
            <a:r>
              <a:rPr lang="en-GB" dirty="0"/>
              <a:t> </a:t>
            </a:r>
            <a:r>
              <a:rPr lang="en-GB" dirty="0" err="1"/>
              <a:t>pemerintah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b="1" dirty="0" err="1"/>
              <a:t>proyek-proyek</a:t>
            </a:r>
            <a:r>
              <a:rPr lang="en-GB" b="1" dirty="0"/>
              <a:t> </a:t>
            </a:r>
            <a:r>
              <a:rPr lang="en-GB" b="1" dirty="0" err="1"/>
              <a:t>baru</a:t>
            </a:r>
            <a:r>
              <a:rPr lang="en-GB" b="1" dirty="0"/>
              <a:t> </a:t>
            </a:r>
            <a:r>
              <a:rPr lang="en-GB" b="1" dirty="0" err="1"/>
              <a:t>penguasaan</a:t>
            </a:r>
            <a:r>
              <a:rPr lang="en-GB" b="1" dirty="0"/>
              <a:t> </a:t>
            </a:r>
            <a:r>
              <a:rPr lang="en-GB" b="1" dirty="0" err="1"/>
              <a:t>tanah</a:t>
            </a:r>
            <a:r>
              <a:rPr lang="en-GB" b="1" dirty="0"/>
              <a:t> oleh </a:t>
            </a:r>
            <a:r>
              <a:rPr lang="en-GB" b="1" dirty="0" err="1"/>
              <a:t>swasta</a:t>
            </a:r>
            <a:r>
              <a:rPr lang="en-GB" dirty="0"/>
              <a:t> yang </a:t>
            </a:r>
            <a:r>
              <a:rPr lang="en-GB" dirty="0" err="1"/>
              <a:t>jumlahnya</a:t>
            </a:r>
            <a:r>
              <a:rPr lang="en-GB" dirty="0"/>
              <a:t> </a:t>
            </a:r>
            <a:r>
              <a:rPr lang="en-GB" dirty="0" err="1"/>
              <a:t>melebihi</a:t>
            </a:r>
            <a:r>
              <a:rPr lang="en-GB" dirty="0"/>
              <a:t> </a:t>
            </a:r>
            <a:r>
              <a:rPr lang="en-GB" dirty="0" err="1"/>
              <a:t>capaian</a:t>
            </a:r>
            <a:r>
              <a:rPr lang="en-GB" dirty="0"/>
              <a:t> di </a:t>
            </a:r>
            <a:r>
              <a:rPr lang="en-GB" dirty="0" err="1"/>
              <a:t>pulau</a:t>
            </a:r>
            <a:r>
              <a:rPr lang="en-GB" dirty="0"/>
              <a:t> </a:t>
            </a:r>
            <a:r>
              <a:rPr lang="en-GB" dirty="0" err="1"/>
              <a:t>dimaksud</a:t>
            </a:r>
            <a:r>
              <a:rPr lang="en-GB" dirty="0"/>
              <a:t>, </a:t>
            </a:r>
            <a:r>
              <a:rPr lang="en-GB" dirty="0" err="1"/>
              <a:t>contoh</a:t>
            </a:r>
            <a:r>
              <a:rPr lang="en-GB" dirty="0"/>
              <a:t> </a:t>
            </a:r>
            <a:r>
              <a:rPr lang="en-GB" dirty="0" err="1"/>
              <a:t>luasan</a:t>
            </a:r>
            <a:r>
              <a:rPr lang="en-GB" dirty="0"/>
              <a:t> PS dan </a:t>
            </a:r>
            <a:r>
              <a:rPr lang="en-GB" dirty="0" err="1"/>
              <a:t>proyek</a:t>
            </a:r>
            <a:r>
              <a:rPr lang="en-GB" dirty="0"/>
              <a:t> </a:t>
            </a:r>
            <a:r>
              <a:rPr lang="en-GB" dirty="0" err="1"/>
              <a:t>tanah</a:t>
            </a:r>
            <a:r>
              <a:rPr lang="en-GB" dirty="0"/>
              <a:t> Merah di Papua (Huma)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Tantangan Percepatan RA</a:t>
            </a:r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 dirty="0" err="1"/>
              <a:t>Secara</a:t>
            </a:r>
            <a:r>
              <a:rPr lang="en-GB" dirty="0"/>
              <a:t> </a:t>
            </a:r>
            <a:r>
              <a:rPr lang="en-GB" dirty="0" err="1"/>
              <a:t>politik</a:t>
            </a:r>
            <a:r>
              <a:rPr lang="en-GB" dirty="0"/>
              <a:t> dan design program </a:t>
            </a:r>
            <a:r>
              <a:rPr lang="en-GB" dirty="0" err="1"/>
              <a:t>pemerintah</a:t>
            </a:r>
            <a:r>
              <a:rPr lang="en-GB" dirty="0"/>
              <a:t>  </a:t>
            </a:r>
            <a:r>
              <a:rPr lang="en-GB" dirty="0" err="1"/>
              <a:t>untuk</a:t>
            </a:r>
            <a:r>
              <a:rPr lang="en-GB" dirty="0"/>
              <a:t> RA </a:t>
            </a:r>
            <a:r>
              <a:rPr lang="en-GB" dirty="0" err="1"/>
              <a:t>sejak</a:t>
            </a:r>
            <a:r>
              <a:rPr lang="en-GB" dirty="0"/>
              <a:t> 2 </a:t>
            </a:r>
            <a:r>
              <a:rPr lang="en-GB" dirty="0" err="1"/>
              <a:t>periode</a:t>
            </a:r>
            <a:r>
              <a:rPr lang="en-GB" dirty="0"/>
              <a:t> </a:t>
            </a:r>
            <a:r>
              <a:rPr lang="en-GB" dirty="0" err="1"/>
              <a:t>pemerintahan</a:t>
            </a:r>
            <a:r>
              <a:rPr lang="en-GB" dirty="0"/>
              <a:t> </a:t>
            </a:r>
            <a:r>
              <a:rPr lang="en-GB" dirty="0" err="1"/>
              <a:t>d</a:t>
            </a:r>
            <a:r>
              <a:rPr lang="en-GB" b="1" dirty="0" err="1"/>
              <a:t>ianggap</a:t>
            </a:r>
            <a:r>
              <a:rPr lang="en-GB" b="1" dirty="0"/>
              <a:t> </a:t>
            </a:r>
            <a:r>
              <a:rPr lang="en-GB" b="1" dirty="0" err="1"/>
              <a:t>mencukupi</a:t>
            </a:r>
            <a:r>
              <a:rPr lang="en-GB" b="1" dirty="0"/>
              <a:t> oleh </a:t>
            </a:r>
            <a:r>
              <a:rPr lang="en-GB" b="1" dirty="0" err="1"/>
              <a:t>pemerintah</a:t>
            </a:r>
            <a:r>
              <a:rPr lang="en-GB" b="1" dirty="0"/>
              <a:t>, </a:t>
            </a:r>
            <a:r>
              <a:rPr lang="en-GB" b="1" dirty="0" err="1"/>
              <a:t>hanya</a:t>
            </a:r>
            <a:r>
              <a:rPr lang="en-GB" b="1" dirty="0"/>
              <a:t> </a:t>
            </a:r>
            <a:r>
              <a:rPr lang="en-GB" b="1" dirty="0" err="1"/>
              <a:t>saja</a:t>
            </a:r>
            <a:r>
              <a:rPr lang="en-GB" b="1" dirty="0"/>
              <a:t> </a:t>
            </a:r>
            <a:r>
              <a:rPr lang="en-GB" b="1" dirty="0" err="1"/>
              <a:t>pelaksanannya</a:t>
            </a:r>
            <a:r>
              <a:rPr lang="en-GB" b="1" dirty="0"/>
              <a:t> </a:t>
            </a:r>
            <a:r>
              <a:rPr lang="en-GB" b="1" dirty="0" err="1"/>
              <a:t>diakui</a:t>
            </a:r>
            <a:r>
              <a:rPr lang="en-GB" b="1" dirty="0"/>
              <a:t> </a:t>
            </a:r>
            <a:r>
              <a:rPr lang="en-GB" b="1" dirty="0" err="1"/>
              <a:t>penuh</a:t>
            </a:r>
            <a:r>
              <a:rPr lang="en-GB" b="1" dirty="0"/>
              <a:t> </a:t>
            </a:r>
            <a:r>
              <a:rPr lang="en-GB" b="1" dirty="0" err="1"/>
              <a:t>dengan</a:t>
            </a:r>
            <a:r>
              <a:rPr lang="en-GB" b="1" dirty="0"/>
              <a:t> </a:t>
            </a:r>
            <a:r>
              <a:rPr lang="en-GB" b="1" dirty="0" err="1"/>
              <a:t>tantangan</a:t>
            </a:r>
            <a:r>
              <a:rPr lang="en-GB" dirty="0"/>
              <a:t>.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 dirty="0" err="1"/>
              <a:t>Kebutuhan</a:t>
            </a:r>
            <a:r>
              <a:rPr lang="en-GB" dirty="0"/>
              <a:t> </a:t>
            </a:r>
            <a:r>
              <a:rPr lang="en-GB" dirty="0" err="1"/>
              <a:t>Kebijakan</a:t>
            </a:r>
            <a:r>
              <a:rPr lang="en-GB" dirty="0"/>
              <a:t>: </a:t>
            </a:r>
            <a:r>
              <a:rPr lang="en-GB" b="1" dirty="0" err="1"/>
              <a:t>Sektoralisme</a:t>
            </a:r>
            <a:r>
              <a:rPr lang="en-GB" b="1" dirty="0"/>
              <a:t> </a:t>
            </a:r>
            <a:r>
              <a:rPr lang="en-GB" b="1" dirty="0" err="1"/>
              <a:t>tidak</a:t>
            </a:r>
            <a:r>
              <a:rPr lang="en-GB" b="1" dirty="0"/>
              <a:t> </a:t>
            </a:r>
            <a:r>
              <a:rPr lang="en-GB" b="1" dirty="0" err="1"/>
              <a:t>lagi</a:t>
            </a:r>
            <a:r>
              <a:rPr lang="en-GB" b="1" dirty="0"/>
              <a:t> </a:t>
            </a:r>
            <a:r>
              <a:rPr lang="en-GB" b="1" dirty="0" err="1"/>
              <a:t>ada</a:t>
            </a:r>
            <a:r>
              <a:rPr lang="en-GB" dirty="0"/>
              <a:t>, </a:t>
            </a:r>
            <a:r>
              <a:rPr lang="en-GB" dirty="0" err="1"/>
              <a:t>harus</a:t>
            </a:r>
            <a:r>
              <a:rPr lang="en-GB" dirty="0"/>
              <a:t> </a:t>
            </a:r>
            <a:r>
              <a:rPr lang="en-GB" dirty="0" err="1"/>
              <a:t>sinergis</a:t>
            </a:r>
            <a:r>
              <a:rPr lang="en-GB" dirty="0"/>
              <a:t> </a:t>
            </a:r>
            <a:r>
              <a:rPr lang="en-GB" dirty="0" err="1"/>
              <a:t>antara</a:t>
            </a:r>
            <a:r>
              <a:rPr lang="en-GB" dirty="0"/>
              <a:t> K/L dan </a:t>
            </a:r>
            <a:r>
              <a:rPr lang="en-GB" dirty="0" err="1"/>
              <a:t>Pemda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menjalankan</a:t>
            </a:r>
            <a:r>
              <a:rPr lang="en-GB" dirty="0"/>
              <a:t> </a:t>
            </a:r>
            <a:r>
              <a:rPr lang="en-GB" dirty="0" err="1"/>
              <a:t>Reforma</a:t>
            </a:r>
            <a:r>
              <a:rPr lang="en-GB" dirty="0"/>
              <a:t> </a:t>
            </a:r>
            <a:r>
              <a:rPr lang="en-GB" dirty="0" err="1"/>
              <a:t>Agraria</a:t>
            </a:r>
            <a:r>
              <a:rPr lang="en-GB" dirty="0"/>
              <a:t>, </a:t>
            </a:r>
            <a:r>
              <a:rPr lang="en-GB" dirty="0" err="1"/>
              <a:t>melibatkan</a:t>
            </a:r>
            <a:r>
              <a:rPr lang="en-GB" dirty="0"/>
              <a:t> CSO dan </a:t>
            </a:r>
            <a:r>
              <a:rPr lang="en-GB" dirty="0" err="1"/>
              <a:t>masyarakat</a:t>
            </a:r>
            <a:r>
              <a:rPr lang="en-GB" dirty="0"/>
              <a:t> dan </a:t>
            </a:r>
            <a:r>
              <a:rPr lang="en-GB" dirty="0" err="1"/>
              <a:t>pendamping</a:t>
            </a:r>
            <a:r>
              <a:rPr lang="en-GB" dirty="0"/>
              <a:t>). </a:t>
            </a:r>
            <a:r>
              <a:rPr lang="en-GB" dirty="0" err="1"/>
              <a:t>Namun</a:t>
            </a:r>
            <a:r>
              <a:rPr lang="en-GB" dirty="0"/>
              <a:t> Huma </a:t>
            </a:r>
            <a:r>
              <a:rPr lang="en-GB" dirty="0" err="1"/>
              <a:t>mencatat</a:t>
            </a:r>
            <a:r>
              <a:rPr lang="en-GB" dirty="0"/>
              <a:t> </a:t>
            </a:r>
            <a:r>
              <a:rPr lang="en-GB" b="1" dirty="0" err="1"/>
              <a:t>kontradiksi</a:t>
            </a:r>
            <a:r>
              <a:rPr lang="en-GB" b="1" dirty="0"/>
              <a:t> </a:t>
            </a:r>
            <a:r>
              <a:rPr lang="en-GB" b="1" dirty="0" err="1"/>
              <a:t>sektoralisme</a:t>
            </a:r>
            <a:r>
              <a:rPr lang="en-GB" dirty="0"/>
              <a:t> yang </a:t>
            </a:r>
            <a:r>
              <a:rPr lang="en-GB" dirty="0" err="1"/>
              <a:t>justru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terjadi</a:t>
            </a:r>
            <a:r>
              <a:rPr lang="en-GB" dirty="0"/>
              <a:t> pada </a:t>
            </a:r>
            <a:r>
              <a:rPr lang="en-GB" dirty="0" err="1"/>
              <a:t>proyek</a:t>
            </a:r>
            <a:r>
              <a:rPr lang="en-GB" dirty="0"/>
              <a:t> IKN. </a:t>
            </a:r>
            <a:r>
              <a:rPr lang="en-GB" dirty="0" err="1"/>
              <a:t>Kemampuan</a:t>
            </a:r>
            <a:r>
              <a:rPr lang="en-GB" dirty="0"/>
              <a:t> </a:t>
            </a:r>
            <a:r>
              <a:rPr lang="en-GB" dirty="0" err="1"/>
              <a:t>Preseiden</a:t>
            </a:r>
            <a:r>
              <a:rPr lang="en-GB" dirty="0"/>
              <a:t> </a:t>
            </a:r>
            <a:r>
              <a:rPr lang="en-GB" dirty="0" err="1"/>
              <a:t>melakukan</a:t>
            </a:r>
            <a:r>
              <a:rPr lang="en-GB" dirty="0"/>
              <a:t> </a:t>
            </a:r>
            <a:r>
              <a:rPr lang="en-GB" dirty="0" err="1"/>
              <a:t>mobilisasi</a:t>
            </a:r>
            <a:r>
              <a:rPr lang="en-GB" dirty="0"/>
              <a:t> sectoral </a:t>
            </a:r>
            <a:r>
              <a:rPr lang="en-GB" dirty="0" err="1"/>
              <a:t>seperti</a:t>
            </a:r>
            <a:r>
              <a:rPr lang="en-GB" dirty="0"/>
              <a:t> IKN </a:t>
            </a:r>
            <a:r>
              <a:rPr lang="en-GB" dirty="0" err="1"/>
              <a:t>mungkin</a:t>
            </a:r>
            <a:r>
              <a:rPr lang="en-GB" dirty="0"/>
              <a:t> </a:t>
            </a:r>
            <a:r>
              <a:rPr lang="en-GB" dirty="0" err="1"/>
              <a:t>perlu</a:t>
            </a:r>
            <a:r>
              <a:rPr lang="en-GB" dirty="0"/>
              <a:t> </a:t>
            </a:r>
            <a:r>
              <a:rPr lang="en-GB" dirty="0" err="1"/>
              <a:t>menjadi</a:t>
            </a:r>
            <a:r>
              <a:rPr lang="en-GB" dirty="0"/>
              <a:t> </a:t>
            </a:r>
            <a:r>
              <a:rPr lang="en-GB" dirty="0" err="1"/>
              <a:t>alternatif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percepatan</a:t>
            </a:r>
            <a:r>
              <a:rPr lang="en-GB" dirty="0"/>
              <a:t> RA. 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 dirty="0" err="1"/>
              <a:t>Kelengkapan</a:t>
            </a:r>
            <a:r>
              <a:rPr lang="en-GB" dirty="0"/>
              <a:t> </a:t>
            </a:r>
            <a:r>
              <a:rPr lang="en-GB" dirty="0" err="1"/>
              <a:t>Peraturan</a:t>
            </a:r>
            <a:r>
              <a:rPr lang="en-GB" dirty="0"/>
              <a:t>: </a:t>
            </a:r>
            <a:r>
              <a:rPr lang="en-GB" dirty="0" err="1"/>
              <a:t>penguatan</a:t>
            </a:r>
            <a:r>
              <a:rPr lang="en-GB" dirty="0"/>
              <a:t> </a:t>
            </a:r>
            <a:r>
              <a:rPr lang="en-GB" dirty="0" err="1"/>
              <a:t>subtansi</a:t>
            </a:r>
            <a:r>
              <a:rPr lang="en-GB" dirty="0"/>
              <a:t> (</a:t>
            </a:r>
            <a:r>
              <a:rPr lang="en-GB" dirty="0" err="1"/>
              <a:t>Raperpres</a:t>
            </a:r>
            <a:r>
              <a:rPr lang="en-GB" dirty="0"/>
              <a:t> 2023), </a:t>
            </a:r>
            <a:r>
              <a:rPr lang="en-GB" dirty="0" err="1"/>
              <a:t>sosialisasi</a:t>
            </a:r>
            <a:r>
              <a:rPr lang="en-GB" dirty="0"/>
              <a:t> dan </a:t>
            </a:r>
            <a:r>
              <a:rPr lang="en-GB" dirty="0" err="1"/>
              <a:t>konsolidasi</a:t>
            </a:r>
            <a:r>
              <a:rPr lang="en-GB" dirty="0"/>
              <a:t>, </a:t>
            </a:r>
            <a:r>
              <a:rPr lang="en-GB" dirty="0" err="1"/>
              <a:t>konsultasi</a:t>
            </a:r>
            <a:r>
              <a:rPr lang="en-GB" dirty="0"/>
              <a:t> dan </a:t>
            </a:r>
            <a:r>
              <a:rPr lang="en-GB" dirty="0" err="1"/>
              <a:t>partisipasi</a:t>
            </a:r>
            <a:r>
              <a:rPr lang="en-GB" dirty="0"/>
              <a:t> </a:t>
            </a:r>
            <a:r>
              <a:rPr lang="en-GB" dirty="0" err="1"/>
              <a:t>masyarakat</a:t>
            </a:r>
            <a:r>
              <a:rPr lang="en-GB" dirty="0"/>
              <a:t>, dan </a:t>
            </a:r>
            <a:r>
              <a:rPr lang="en-GB" dirty="0" err="1"/>
              <a:t>konsistensi</a:t>
            </a:r>
            <a:r>
              <a:rPr lang="en-GB" dirty="0"/>
              <a:t> </a:t>
            </a:r>
            <a:r>
              <a:rPr lang="en-GB" dirty="0" err="1"/>
              <a:t>implementasi</a:t>
            </a:r>
            <a:r>
              <a:rPr lang="en-GB" dirty="0"/>
              <a:t>, </a:t>
            </a:r>
            <a:r>
              <a:rPr lang="en-GB" dirty="0" err="1"/>
              <a:t>perlunnya</a:t>
            </a:r>
            <a:r>
              <a:rPr lang="en-GB" dirty="0"/>
              <a:t> </a:t>
            </a:r>
            <a:r>
              <a:rPr lang="en-GB" dirty="0" err="1"/>
              <a:t>mengkaji</a:t>
            </a:r>
            <a:r>
              <a:rPr lang="en-GB" dirty="0"/>
              <a:t> </a:t>
            </a:r>
            <a:r>
              <a:rPr lang="en-GB" dirty="0" err="1"/>
              <a:t>ulang</a:t>
            </a:r>
            <a:r>
              <a:rPr lang="en-GB" dirty="0"/>
              <a:t> </a:t>
            </a:r>
            <a:r>
              <a:rPr lang="en-GB" dirty="0" err="1"/>
              <a:t>peraturan</a:t>
            </a:r>
            <a:r>
              <a:rPr lang="en-GB" dirty="0"/>
              <a:t> yang </a:t>
            </a:r>
            <a:r>
              <a:rPr lang="en-GB" dirty="0" err="1"/>
              <a:t>kontradiktif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percepatan</a:t>
            </a:r>
            <a:r>
              <a:rPr lang="en-GB" dirty="0"/>
              <a:t> </a:t>
            </a:r>
            <a:r>
              <a:rPr lang="en-GB" dirty="0" err="1"/>
              <a:t>pelaksanaan</a:t>
            </a:r>
            <a:r>
              <a:rPr lang="en-GB" dirty="0"/>
              <a:t> RA.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Tantangan</a:t>
            </a:r>
            <a:r>
              <a:rPr lang="en-GB" dirty="0"/>
              <a:t> </a:t>
            </a:r>
            <a:r>
              <a:rPr lang="en-GB" dirty="0" err="1"/>
              <a:t>Percepatan</a:t>
            </a:r>
            <a:r>
              <a:rPr lang="en-GB" dirty="0"/>
              <a:t> RA:</a:t>
            </a:r>
            <a:endParaRPr dirty="0"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dirty="0" err="1"/>
              <a:t>Ketegasan</a:t>
            </a:r>
            <a:r>
              <a:rPr lang="en-GB" dirty="0"/>
              <a:t> </a:t>
            </a:r>
            <a:r>
              <a:rPr lang="en-GB" dirty="0" err="1"/>
              <a:t>sikap</a:t>
            </a:r>
            <a:r>
              <a:rPr lang="en-GB" dirty="0"/>
              <a:t> dan </a:t>
            </a:r>
            <a:r>
              <a:rPr lang="en-GB" dirty="0" err="1"/>
              <a:t>komitmen</a:t>
            </a:r>
            <a:r>
              <a:rPr lang="en-GB" dirty="0"/>
              <a:t> </a:t>
            </a:r>
            <a:r>
              <a:rPr lang="en-GB" dirty="0" err="1"/>
              <a:t>mendukung</a:t>
            </a:r>
            <a:r>
              <a:rPr lang="en-GB" dirty="0"/>
              <a:t> </a:t>
            </a:r>
            <a:r>
              <a:rPr lang="en-GB" dirty="0" err="1"/>
              <a:t>Percepatan</a:t>
            </a:r>
            <a:r>
              <a:rPr lang="en-GB" dirty="0"/>
              <a:t> RA. </a:t>
            </a:r>
            <a:endParaRPr dirty="0"/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b="1" dirty="0" err="1"/>
              <a:t>Kesepemahaman</a:t>
            </a:r>
            <a:r>
              <a:rPr lang="en-GB" b="1" dirty="0"/>
              <a:t> </a:t>
            </a:r>
            <a:r>
              <a:rPr lang="en-GB" b="1" dirty="0" err="1"/>
              <a:t>antara</a:t>
            </a:r>
            <a:r>
              <a:rPr lang="en-GB" b="1" dirty="0"/>
              <a:t> K/L/D</a:t>
            </a:r>
            <a:r>
              <a:rPr lang="en-GB" dirty="0"/>
              <a:t> </a:t>
            </a:r>
            <a:r>
              <a:rPr lang="en-GB" dirty="0" err="1"/>
              <a:t>melalu</a:t>
            </a:r>
            <a:r>
              <a:rPr lang="en-GB" dirty="0"/>
              <a:t> </a:t>
            </a:r>
            <a:r>
              <a:rPr lang="en-GB" dirty="0" err="1"/>
              <a:t>koordinasi</a:t>
            </a:r>
            <a:r>
              <a:rPr lang="en-GB" dirty="0"/>
              <a:t> dan </a:t>
            </a:r>
            <a:r>
              <a:rPr lang="en-GB" dirty="0" err="1"/>
              <a:t>konsolidasi</a:t>
            </a:r>
            <a:r>
              <a:rPr lang="en-GB" dirty="0"/>
              <a:t> </a:t>
            </a:r>
            <a:r>
              <a:rPr lang="en-GB" dirty="0" err="1"/>
              <a:t>terus</a:t>
            </a:r>
            <a:r>
              <a:rPr lang="en-GB" dirty="0"/>
              <a:t> </a:t>
            </a:r>
            <a:r>
              <a:rPr lang="en-GB" dirty="0" err="1"/>
              <a:t>menerus</a:t>
            </a:r>
            <a:r>
              <a:rPr lang="en-GB" dirty="0"/>
              <a:t>. </a:t>
            </a:r>
            <a:r>
              <a:rPr lang="en-GB" dirty="0" err="1"/>
              <a:t>Sinergitas</a:t>
            </a:r>
            <a:r>
              <a:rPr lang="en-GB" dirty="0"/>
              <a:t> </a:t>
            </a:r>
            <a:r>
              <a:rPr lang="en-GB" dirty="0" err="1"/>
              <a:t>Kemen</a:t>
            </a:r>
            <a:r>
              <a:rPr lang="en-GB" dirty="0"/>
              <a:t> ATR/BPN, </a:t>
            </a:r>
            <a:r>
              <a:rPr lang="en-GB" dirty="0" err="1"/>
              <a:t>Aparat</a:t>
            </a:r>
            <a:r>
              <a:rPr lang="en-GB" dirty="0"/>
              <a:t> </a:t>
            </a:r>
            <a:r>
              <a:rPr lang="en-GB" dirty="0" err="1"/>
              <a:t>Penegak</a:t>
            </a:r>
            <a:r>
              <a:rPr lang="en-GB" dirty="0"/>
              <a:t> Hukum, </a:t>
            </a:r>
            <a:r>
              <a:rPr lang="en-GB" dirty="0" err="1"/>
              <a:t>lembaga</a:t>
            </a:r>
            <a:r>
              <a:rPr lang="en-GB" dirty="0"/>
              <a:t> </a:t>
            </a:r>
            <a:r>
              <a:rPr lang="en-GB" dirty="0" err="1"/>
              <a:t>peradilan</a:t>
            </a:r>
            <a:r>
              <a:rPr lang="en-GB" dirty="0"/>
              <a:t>, </a:t>
            </a:r>
            <a:r>
              <a:rPr lang="en-GB" dirty="0" err="1"/>
              <a:t>Kemendagri</a:t>
            </a:r>
            <a:r>
              <a:rPr lang="en-GB" dirty="0"/>
              <a:t>, </a:t>
            </a:r>
            <a:r>
              <a:rPr lang="en-GB" dirty="0" err="1"/>
              <a:t>Kemen</a:t>
            </a:r>
            <a:r>
              <a:rPr lang="en-GB" dirty="0"/>
              <a:t> </a:t>
            </a:r>
            <a:r>
              <a:rPr lang="en-GB" dirty="0" err="1"/>
              <a:t>desa</a:t>
            </a:r>
            <a:r>
              <a:rPr lang="en-GB" dirty="0"/>
              <a:t> dan </a:t>
            </a:r>
            <a:r>
              <a:rPr lang="en-GB" dirty="0" err="1"/>
              <a:t>Transmigrasi</a:t>
            </a:r>
            <a:r>
              <a:rPr lang="en-GB" dirty="0"/>
              <a:t>, Kementerian ESDM  dan </a:t>
            </a:r>
            <a:r>
              <a:rPr lang="en-GB" dirty="0" err="1"/>
              <a:t>lainnya</a:t>
            </a:r>
            <a:r>
              <a:rPr lang="en-GB" dirty="0"/>
              <a:t> yang </a:t>
            </a:r>
            <a:r>
              <a:rPr lang="en-GB" dirty="0" err="1"/>
              <a:t>terkait</a:t>
            </a:r>
            <a:r>
              <a:rPr lang="en-GB" dirty="0"/>
              <a:t>. </a:t>
            </a:r>
            <a:endParaRPr dirty="0"/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dirty="0" err="1"/>
              <a:t>Sinkronisasi</a:t>
            </a:r>
            <a:r>
              <a:rPr lang="en-GB" dirty="0"/>
              <a:t> program dan </a:t>
            </a:r>
            <a:r>
              <a:rPr lang="en-GB" dirty="0" err="1"/>
              <a:t>anggaran</a:t>
            </a:r>
            <a:r>
              <a:rPr lang="en-GB" dirty="0"/>
              <a:t> K/L/D </a:t>
            </a:r>
            <a:r>
              <a:rPr lang="en-GB" dirty="0" err="1"/>
              <a:t>mempengaruhi</a:t>
            </a:r>
            <a:r>
              <a:rPr lang="en-GB" dirty="0"/>
              <a:t> </a:t>
            </a:r>
            <a:r>
              <a:rPr lang="en-GB" dirty="0" err="1"/>
              <a:t>penguatan</a:t>
            </a:r>
            <a:r>
              <a:rPr lang="en-GB" dirty="0"/>
              <a:t> </a:t>
            </a:r>
            <a:r>
              <a:rPr lang="en-GB" dirty="0" err="1"/>
              <a:t>percepatan</a:t>
            </a:r>
            <a:r>
              <a:rPr lang="en-GB" dirty="0"/>
              <a:t> RA. </a:t>
            </a:r>
            <a:r>
              <a:rPr lang="en-GB" dirty="0" err="1"/>
              <a:t>Perlu</a:t>
            </a:r>
            <a:r>
              <a:rPr lang="en-GB" dirty="0"/>
              <a:t> </a:t>
            </a:r>
            <a:r>
              <a:rPr lang="en-GB" dirty="0" err="1"/>
              <a:t>upaya</a:t>
            </a:r>
            <a:r>
              <a:rPr lang="en-GB" dirty="0"/>
              <a:t> </a:t>
            </a:r>
            <a:r>
              <a:rPr lang="en-GB" b="1" dirty="0" err="1"/>
              <a:t>rekayasa</a:t>
            </a:r>
            <a:r>
              <a:rPr lang="en-GB" b="1" dirty="0"/>
              <a:t> </a:t>
            </a:r>
            <a:r>
              <a:rPr lang="en-GB" b="1" dirty="0" err="1"/>
              <a:t>teknokrasi</a:t>
            </a:r>
            <a:r>
              <a:rPr lang="en-GB" b="1" dirty="0"/>
              <a:t> </a:t>
            </a:r>
            <a:r>
              <a:rPr lang="en-GB" b="1" dirty="0" err="1"/>
              <a:t>untuk</a:t>
            </a:r>
            <a:r>
              <a:rPr lang="en-GB" b="1" dirty="0"/>
              <a:t> </a:t>
            </a:r>
            <a:r>
              <a:rPr lang="en-GB" b="1" dirty="0" err="1"/>
              <a:t>sinkronisasi</a:t>
            </a:r>
            <a:r>
              <a:rPr lang="en-GB" b="1" dirty="0"/>
              <a:t>.</a:t>
            </a:r>
            <a:endParaRPr b="1" dirty="0"/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dirty="0" err="1"/>
              <a:t>Konsistensi</a:t>
            </a:r>
            <a:r>
              <a:rPr lang="en-GB" dirty="0"/>
              <a:t> </a:t>
            </a:r>
            <a:r>
              <a:rPr lang="en-GB" dirty="0" err="1"/>
              <a:t>melaksanakan</a:t>
            </a:r>
            <a:r>
              <a:rPr lang="en-GB" dirty="0"/>
              <a:t> </a:t>
            </a:r>
            <a:r>
              <a:rPr lang="en-GB" dirty="0" err="1"/>
              <a:t>Perpres</a:t>
            </a:r>
            <a:r>
              <a:rPr lang="en-GB" dirty="0"/>
              <a:t> </a:t>
            </a:r>
            <a:r>
              <a:rPr lang="en-GB" dirty="0" err="1"/>
              <a:t>Percepatan</a:t>
            </a:r>
            <a:r>
              <a:rPr lang="en-GB" dirty="0"/>
              <a:t> </a:t>
            </a:r>
            <a:r>
              <a:rPr lang="en-GB" dirty="0" err="1"/>
              <a:t>Pelaksanaan</a:t>
            </a:r>
            <a:r>
              <a:rPr lang="en-GB" dirty="0"/>
              <a:t> RA –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bisa</a:t>
            </a:r>
            <a:r>
              <a:rPr lang="en-GB" dirty="0"/>
              <a:t> </a:t>
            </a:r>
            <a:r>
              <a:rPr lang="en-GB" dirty="0" err="1"/>
              <a:t>melampaui</a:t>
            </a:r>
            <a:r>
              <a:rPr lang="en-GB" dirty="0"/>
              <a:t> </a:t>
            </a:r>
            <a:r>
              <a:rPr lang="en-GB" dirty="0" err="1"/>
              <a:t>tantangan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Pemda</a:t>
            </a:r>
            <a:endParaRPr dirty="0"/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dirty="0" err="1"/>
              <a:t>Sasaran</a:t>
            </a:r>
            <a:r>
              <a:rPr lang="en-GB" dirty="0"/>
              <a:t> dan </a:t>
            </a:r>
            <a:r>
              <a:rPr lang="en-GB" dirty="0" err="1"/>
              <a:t>Kolaborasi</a:t>
            </a:r>
            <a:r>
              <a:rPr lang="en-GB" dirty="0"/>
              <a:t> yang </a:t>
            </a:r>
            <a:r>
              <a:rPr lang="en-GB" dirty="0" err="1"/>
              <a:t>partisipatif</a:t>
            </a:r>
            <a:r>
              <a:rPr lang="en-GB" dirty="0"/>
              <a:t>, </a:t>
            </a:r>
            <a:r>
              <a:rPr lang="en-GB" dirty="0" err="1"/>
              <a:t>demokratis</a:t>
            </a:r>
            <a:r>
              <a:rPr lang="en-GB" dirty="0"/>
              <a:t> dan</a:t>
            </a:r>
            <a:r>
              <a:rPr lang="en-GB" b="1" dirty="0"/>
              <a:t> </a:t>
            </a:r>
            <a:r>
              <a:rPr lang="en-GB" b="1" dirty="0" err="1"/>
              <a:t>inklusif</a:t>
            </a:r>
            <a:r>
              <a:rPr lang="en-GB" b="1" dirty="0"/>
              <a:t> </a:t>
            </a:r>
            <a:r>
              <a:rPr lang="en-GB" dirty="0"/>
              <a:t>(</a:t>
            </a:r>
            <a:r>
              <a:rPr lang="en-GB" dirty="0" err="1"/>
              <a:t>kelompok</a:t>
            </a:r>
            <a:r>
              <a:rPr lang="en-GB" dirty="0"/>
              <a:t> </a:t>
            </a:r>
            <a:r>
              <a:rPr lang="en-GB" dirty="0" err="1"/>
              <a:t>marjinal</a:t>
            </a:r>
            <a:r>
              <a:rPr lang="en-GB" dirty="0"/>
              <a:t>: gender, </a:t>
            </a:r>
            <a:r>
              <a:rPr lang="en-GB" dirty="0" err="1"/>
              <a:t>disabilitas</a:t>
            </a:r>
            <a:r>
              <a:rPr lang="en-GB" dirty="0"/>
              <a:t>, </a:t>
            </a:r>
            <a:r>
              <a:rPr lang="en-GB" dirty="0" err="1"/>
              <a:t>anak-anak</a:t>
            </a:r>
            <a:r>
              <a:rPr lang="en-GB" dirty="0"/>
              <a:t> </a:t>
            </a:r>
            <a:r>
              <a:rPr lang="en-GB" dirty="0" err="1"/>
              <a:t>muda</a:t>
            </a:r>
            <a:r>
              <a:rPr lang="en-GB" dirty="0"/>
              <a:t> </a:t>
            </a:r>
            <a:r>
              <a:rPr lang="en-GB" dirty="0" err="1"/>
              <a:t>dll</a:t>
            </a:r>
            <a:r>
              <a:rPr lang="en-GB" dirty="0"/>
              <a:t>)</a:t>
            </a:r>
            <a:endParaRPr dirty="0"/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dirty="0" err="1"/>
              <a:t>Penguatan</a:t>
            </a:r>
            <a:r>
              <a:rPr lang="en-GB" dirty="0"/>
              <a:t> </a:t>
            </a:r>
            <a:r>
              <a:rPr lang="en-GB" dirty="0" err="1"/>
              <a:t>masyarakat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bagian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b="1" dirty="0" err="1"/>
              <a:t>daur</a:t>
            </a:r>
            <a:r>
              <a:rPr lang="en-GB" b="1" dirty="0"/>
              <a:t> program </a:t>
            </a:r>
            <a:r>
              <a:rPr lang="en-GB" b="1" dirty="0" err="1"/>
              <a:t>percepatan</a:t>
            </a:r>
            <a:r>
              <a:rPr lang="en-GB" b="1" dirty="0"/>
              <a:t> RA </a:t>
            </a:r>
            <a:r>
              <a:rPr lang="en-GB" b="1" dirty="0" err="1"/>
              <a:t>setelah</a:t>
            </a:r>
            <a:r>
              <a:rPr lang="en-GB" b="1" dirty="0"/>
              <a:t> </a:t>
            </a:r>
            <a:r>
              <a:rPr lang="en-GB" b="1" dirty="0" err="1"/>
              <a:t>legalisasi</a:t>
            </a:r>
            <a:r>
              <a:rPr lang="en-GB" b="1" dirty="0"/>
              <a:t> </a:t>
            </a:r>
            <a:r>
              <a:rPr lang="en-GB" b="1" dirty="0" err="1"/>
              <a:t>tanah</a:t>
            </a:r>
            <a:r>
              <a:rPr lang="en-GB" b="1" dirty="0"/>
              <a:t> </a:t>
            </a:r>
            <a:r>
              <a:rPr lang="en-GB" dirty="0" err="1"/>
              <a:t>sehingga</a:t>
            </a:r>
            <a:r>
              <a:rPr lang="en-GB" dirty="0"/>
              <a:t> </a:t>
            </a:r>
            <a:r>
              <a:rPr lang="en-GB" dirty="0" err="1"/>
              <a:t>tujuan</a:t>
            </a:r>
            <a:r>
              <a:rPr lang="en-GB" dirty="0"/>
              <a:t> RA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peningkatan</a:t>
            </a:r>
            <a:r>
              <a:rPr lang="en-GB" dirty="0"/>
              <a:t> </a:t>
            </a:r>
            <a:r>
              <a:rPr lang="en-GB" dirty="0" err="1"/>
              <a:t>kesejahteraan</a:t>
            </a:r>
            <a:r>
              <a:rPr lang="en-GB" dirty="0"/>
              <a:t> dan </a:t>
            </a:r>
            <a:r>
              <a:rPr lang="en-GB" dirty="0" err="1"/>
              <a:t>kemandirian</a:t>
            </a:r>
            <a:r>
              <a:rPr lang="en-GB" dirty="0"/>
              <a:t> </a:t>
            </a:r>
            <a:r>
              <a:rPr lang="en-GB" dirty="0" err="1"/>
              <a:t>rakyat</a:t>
            </a:r>
            <a:r>
              <a:rPr lang="en-GB" dirty="0"/>
              <a:t>. </a:t>
            </a:r>
            <a:r>
              <a:rPr lang="en-GB" dirty="0" err="1"/>
              <a:t>Misalnya</a:t>
            </a:r>
            <a:r>
              <a:rPr lang="en-GB" dirty="0"/>
              <a:t> </a:t>
            </a:r>
            <a:r>
              <a:rPr lang="en-GB" dirty="0" err="1"/>
              <a:t>keterampilan</a:t>
            </a:r>
            <a:r>
              <a:rPr lang="en-GB" dirty="0"/>
              <a:t> </a:t>
            </a:r>
            <a:r>
              <a:rPr lang="en-GB" dirty="0" err="1"/>
              <a:t>pengolahan</a:t>
            </a:r>
            <a:r>
              <a:rPr lang="en-GB" dirty="0"/>
              <a:t> dan </a:t>
            </a:r>
            <a:r>
              <a:rPr lang="en-GB" dirty="0" err="1"/>
              <a:t>pembukaan</a:t>
            </a:r>
            <a:r>
              <a:rPr lang="en-GB" dirty="0"/>
              <a:t> pasar buat </a:t>
            </a:r>
            <a:r>
              <a:rPr lang="en-GB" dirty="0" err="1"/>
              <a:t>produk</a:t>
            </a:r>
            <a:r>
              <a:rPr lang="en-GB" dirty="0"/>
              <a:t> </a:t>
            </a:r>
            <a:r>
              <a:rPr lang="en-GB" dirty="0" err="1"/>
              <a:t>masyarakat</a:t>
            </a:r>
            <a:r>
              <a:rPr lang="en-GB" dirty="0"/>
              <a:t> yang </a:t>
            </a:r>
            <a:r>
              <a:rPr lang="en-GB" dirty="0" err="1"/>
              <a:t>menjadi</a:t>
            </a:r>
            <a:r>
              <a:rPr lang="en-GB" dirty="0"/>
              <a:t> </a:t>
            </a:r>
            <a:r>
              <a:rPr lang="en-GB" dirty="0" err="1"/>
              <a:t>sasaran</a:t>
            </a:r>
            <a:r>
              <a:rPr lang="en-GB" dirty="0"/>
              <a:t> RA</a:t>
            </a:r>
            <a:endParaRPr dirty="0"/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b="1" dirty="0" err="1"/>
              <a:t>Sistem</a:t>
            </a:r>
            <a:r>
              <a:rPr lang="en-GB" b="1" dirty="0"/>
              <a:t> </a:t>
            </a:r>
            <a:r>
              <a:rPr lang="en-GB" b="1" dirty="0" err="1"/>
              <a:t>informasi</a:t>
            </a:r>
            <a:r>
              <a:rPr lang="en-GB" b="1" dirty="0"/>
              <a:t> yang </a:t>
            </a:r>
            <a:r>
              <a:rPr lang="en-GB" b="1" dirty="0" err="1"/>
              <a:t>bisa</a:t>
            </a:r>
            <a:r>
              <a:rPr lang="en-GB" b="1" dirty="0"/>
              <a:t> </a:t>
            </a:r>
            <a:r>
              <a:rPr lang="en-GB" b="1" dirty="0" err="1"/>
              <a:t>diakses</a:t>
            </a:r>
            <a:r>
              <a:rPr lang="en-GB" b="1" dirty="0"/>
              <a:t> oleh </a:t>
            </a:r>
            <a:r>
              <a:rPr lang="en-GB" b="1" dirty="0" err="1"/>
              <a:t>masyarakat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memantau</a:t>
            </a:r>
            <a:r>
              <a:rPr lang="en-GB" dirty="0"/>
              <a:t> </a:t>
            </a:r>
            <a:r>
              <a:rPr lang="en-GB" dirty="0" err="1"/>
              <a:t>capaian</a:t>
            </a:r>
            <a:r>
              <a:rPr lang="en-GB" dirty="0"/>
              <a:t>, </a:t>
            </a:r>
            <a:r>
              <a:rPr lang="en-GB" dirty="0" err="1"/>
              <a:t>kualitas</a:t>
            </a:r>
            <a:r>
              <a:rPr lang="en-GB" dirty="0"/>
              <a:t> dan </a:t>
            </a:r>
            <a:r>
              <a:rPr lang="en-GB" dirty="0" err="1"/>
              <a:t>pembelajaran</a:t>
            </a:r>
            <a:r>
              <a:rPr lang="en-GB" dirty="0"/>
              <a:t> </a:t>
            </a:r>
            <a:r>
              <a:rPr lang="en-GB" dirty="0" err="1"/>
              <a:t>sehingga</a:t>
            </a:r>
            <a:r>
              <a:rPr lang="en-GB" dirty="0"/>
              <a:t> </a:t>
            </a:r>
            <a:r>
              <a:rPr lang="en-GB" dirty="0" err="1"/>
              <a:t>bisa</a:t>
            </a:r>
            <a:r>
              <a:rPr lang="en-GB" dirty="0"/>
              <a:t> </a:t>
            </a:r>
            <a:r>
              <a:rPr lang="en-GB" dirty="0" err="1"/>
              <a:t>menjadi</a:t>
            </a:r>
            <a:r>
              <a:rPr lang="en-GB" dirty="0"/>
              <a:t> media </a:t>
            </a:r>
            <a:r>
              <a:rPr lang="en-GB" dirty="0" err="1"/>
              <a:t>percepatan</a:t>
            </a:r>
            <a:r>
              <a:rPr lang="en-GB" dirty="0"/>
              <a:t> RA dan </a:t>
            </a:r>
            <a:r>
              <a:rPr lang="en-GB" dirty="0" err="1"/>
              <a:t>perubahan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depan</a:t>
            </a:r>
            <a:r>
              <a:rPr lang="en-GB" dirty="0"/>
              <a:t> yang </a:t>
            </a:r>
            <a:r>
              <a:rPr lang="en-GB" dirty="0" err="1"/>
              <a:t>lebih</a:t>
            </a:r>
            <a:r>
              <a:rPr lang="en-GB" dirty="0"/>
              <a:t> </a:t>
            </a:r>
            <a:r>
              <a:rPr lang="en-GB" dirty="0" err="1"/>
              <a:t>baik</a:t>
            </a:r>
            <a:r>
              <a:rPr lang="en-GB" dirty="0"/>
              <a:t>.</a:t>
            </a:r>
            <a:endParaRPr dirty="0"/>
          </a:p>
          <a:p>
            <a:pPr marL="457200" lvl="0" indent="-30861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b="1" dirty="0"/>
              <a:t>Road to </a:t>
            </a:r>
            <a:r>
              <a:rPr lang="en-GB" b="1" dirty="0" err="1"/>
              <a:t>karimun</a:t>
            </a:r>
            <a:r>
              <a:rPr lang="en-GB" b="1" dirty="0"/>
              <a:t>:</a:t>
            </a:r>
            <a:r>
              <a:rPr lang="en-GB" dirty="0"/>
              <a:t> 1) </a:t>
            </a:r>
            <a:r>
              <a:rPr lang="en-GB" dirty="0" err="1"/>
              <a:t>Bagaimana</a:t>
            </a:r>
            <a:r>
              <a:rPr lang="en-GB" dirty="0"/>
              <a:t> </a:t>
            </a:r>
            <a:r>
              <a:rPr lang="en-GB" dirty="0" err="1"/>
              <a:t>melakukan</a:t>
            </a:r>
            <a:r>
              <a:rPr lang="en-GB" dirty="0"/>
              <a:t> </a:t>
            </a:r>
            <a:r>
              <a:rPr lang="en-GB" dirty="0" err="1"/>
              <a:t>revitalisasi</a:t>
            </a:r>
            <a:r>
              <a:rPr lang="en-GB" dirty="0"/>
              <a:t> GTRA? 2) </a:t>
            </a:r>
            <a:r>
              <a:rPr lang="en-GB" dirty="0" err="1"/>
              <a:t>Bagaimana</a:t>
            </a:r>
            <a:r>
              <a:rPr lang="en-GB" dirty="0"/>
              <a:t> </a:t>
            </a:r>
            <a:r>
              <a:rPr lang="en-GB" dirty="0" err="1"/>
              <a:t>Memastikan</a:t>
            </a:r>
            <a:r>
              <a:rPr lang="en-GB" dirty="0"/>
              <a:t>  target 9 </a:t>
            </a:r>
            <a:r>
              <a:rPr lang="en-GB" dirty="0" err="1"/>
              <a:t>juta</a:t>
            </a:r>
            <a:r>
              <a:rPr lang="en-GB" dirty="0"/>
              <a:t> ha TORA </a:t>
            </a:r>
            <a:r>
              <a:rPr lang="en-GB" dirty="0" err="1"/>
              <a:t>termasuk</a:t>
            </a:r>
            <a:r>
              <a:rPr lang="en-GB" dirty="0"/>
              <a:t> 71 LPRA  </a:t>
            </a:r>
            <a:r>
              <a:rPr lang="en-GB" dirty="0" err="1"/>
              <a:t>terealisasi</a:t>
            </a:r>
            <a:r>
              <a:rPr lang="en-GB" dirty="0"/>
              <a:t>? 3) </a:t>
            </a:r>
            <a:r>
              <a:rPr lang="en-GB" dirty="0" err="1"/>
              <a:t>Menurunnya</a:t>
            </a:r>
            <a:r>
              <a:rPr lang="en-GB" dirty="0"/>
              <a:t> </a:t>
            </a:r>
            <a:r>
              <a:rPr lang="en-GB" dirty="0" err="1"/>
              <a:t>Konflik</a:t>
            </a:r>
            <a:r>
              <a:rPr lang="en-GB" dirty="0"/>
              <a:t> </a:t>
            </a:r>
            <a:r>
              <a:rPr lang="en-GB" dirty="0" err="1"/>
              <a:t>agraria</a:t>
            </a:r>
            <a:r>
              <a:rPr lang="en-GB" dirty="0"/>
              <a:t> 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96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Kluster I: Penguatan Skema Legalisasi Aset Pemukiman di atas Air, Pulau-pulau Kecil dan Pulau Kecil Terluar</a:t>
            </a:r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311700" y="1560975"/>
            <a:ext cx="8520600" cy="30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dirty="0" err="1"/>
              <a:t>Laut</a:t>
            </a:r>
            <a:r>
              <a:rPr lang="en-GB" dirty="0"/>
              <a:t> </a:t>
            </a:r>
            <a:r>
              <a:rPr lang="en-GB" dirty="0" err="1"/>
              <a:t>dianggap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ruang</a:t>
            </a:r>
            <a:r>
              <a:rPr lang="en-GB" dirty="0"/>
              <a:t> </a:t>
            </a:r>
            <a:r>
              <a:rPr lang="en-GB" dirty="0" err="1"/>
              <a:t>terbuka</a:t>
            </a:r>
            <a:r>
              <a:rPr lang="en-GB" dirty="0"/>
              <a:t>, </a:t>
            </a:r>
            <a:r>
              <a:rPr lang="en-GB" dirty="0" err="1"/>
              <a:t>ruang</a:t>
            </a:r>
            <a:r>
              <a:rPr lang="en-GB" dirty="0"/>
              <a:t> </a:t>
            </a:r>
            <a:r>
              <a:rPr lang="en-GB" dirty="0" err="1"/>
              <a:t>kompetisi</a:t>
            </a:r>
            <a:r>
              <a:rPr lang="en-GB" dirty="0"/>
              <a:t> yang </a:t>
            </a:r>
            <a:r>
              <a:rPr lang="en-GB" dirty="0" err="1"/>
              <a:t>menyebabkan</a:t>
            </a:r>
            <a:r>
              <a:rPr lang="en-GB" dirty="0"/>
              <a:t> </a:t>
            </a:r>
            <a:r>
              <a:rPr lang="en-GB" dirty="0" err="1"/>
              <a:t>terpinggirkannya</a:t>
            </a:r>
            <a:r>
              <a:rPr lang="en-GB" dirty="0"/>
              <a:t> </a:t>
            </a:r>
            <a:r>
              <a:rPr lang="en-GB" dirty="0" err="1"/>
              <a:t>nelayan</a:t>
            </a:r>
            <a:r>
              <a:rPr lang="en-GB" dirty="0"/>
              <a:t> </a:t>
            </a:r>
            <a:r>
              <a:rPr lang="en-GB" dirty="0" err="1"/>
              <a:t>kecil</a:t>
            </a:r>
            <a:r>
              <a:rPr lang="en-GB" dirty="0"/>
              <a:t>, </a:t>
            </a:r>
            <a:r>
              <a:rPr lang="en-GB" dirty="0" err="1"/>
              <a:t>masyarakat</a:t>
            </a:r>
            <a:r>
              <a:rPr lang="en-GB" dirty="0"/>
              <a:t> </a:t>
            </a:r>
            <a:r>
              <a:rPr lang="en-GB" dirty="0" err="1"/>
              <a:t>adat</a:t>
            </a:r>
            <a:r>
              <a:rPr lang="en-GB" dirty="0"/>
              <a:t> dan </a:t>
            </a:r>
            <a:r>
              <a:rPr lang="en-GB" dirty="0" err="1"/>
              <a:t>kelompok</a:t>
            </a:r>
            <a:r>
              <a:rPr lang="en-GB" dirty="0"/>
              <a:t> </a:t>
            </a:r>
            <a:r>
              <a:rPr lang="en-GB" dirty="0" err="1"/>
              <a:t>marjinal</a:t>
            </a:r>
            <a:r>
              <a:rPr lang="en-GB" dirty="0"/>
              <a:t> </a:t>
            </a:r>
            <a:r>
              <a:rPr lang="en-GB" dirty="0" err="1"/>
              <a:t>lainnya</a:t>
            </a:r>
            <a:endParaRPr dirty="0"/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dirty="0" err="1"/>
              <a:t>Keragaman</a:t>
            </a:r>
            <a:r>
              <a:rPr lang="en-GB" dirty="0"/>
              <a:t> </a:t>
            </a:r>
            <a:r>
              <a:rPr lang="en-GB" dirty="0" err="1"/>
              <a:t>ekosistem</a:t>
            </a:r>
            <a:r>
              <a:rPr lang="en-GB" dirty="0"/>
              <a:t> </a:t>
            </a:r>
            <a:r>
              <a:rPr lang="en-GB" dirty="0" err="1"/>
              <a:t>pesisir</a:t>
            </a:r>
            <a:r>
              <a:rPr lang="en-GB" dirty="0"/>
              <a:t> yang </a:t>
            </a:r>
            <a:r>
              <a:rPr lang="en-GB" dirty="0" err="1"/>
              <a:t>memiliki</a:t>
            </a:r>
            <a:r>
              <a:rPr lang="en-GB" dirty="0"/>
              <a:t> </a:t>
            </a:r>
            <a:r>
              <a:rPr lang="en-GB" dirty="0" err="1"/>
              <a:t>keterhubungan</a:t>
            </a:r>
            <a:r>
              <a:rPr lang="en-GB" dirty="0"/>
              <a:t> yang </a:t>
            </a:r>
            <a:r>
              <a:rPr lang="en-GB" dirty="0" err="1"/>
              <a:t>kompleks</a:t>
            </a:r>
            <a:r>
              <a:rPr lang="en-GB" dirty="0"/>
              <a:t> dan </a:t>
            </a:r>
            <a:r>
              <a:rPr lang="en-GB" dirty="0" err="1"/>
              <a:t>memiliki</a:t>
            </a:r>
            <a:r>
              <a:rPr lang="en-GB" dirty="0"/>
              <a:t> </a:t>
            </a:r>
            <a:r>
              <a:rPr lang="en-GB" dirty="0" err="1"/>
              <a:t>fungsi</a:t>
            </a:r>
            <a:r>
              <a:rPr lang="en-GB" dirty="0"/>
              <a:t> </a:t>
            </a:r>
            <a:r>
              <a:rPr lang="en-GB" dirty="0" err="1"/>
              <a:t>mendukung</a:t>
            </a:r>
            <a:r>
              <a:rPr lang="en-GB" dirty="0"/>
              <a:t> </a:t>
            </a:r>
            <a:r>
              <a:rPr lang="en-GB" dirty="0" err="1"/>
              <a:t>kehidupan</a:t>
            </a:r>
            <a:r>
              <a:rPr lang="en-GB" dirty="0"/>
              <a:t> </a:t>
            </a:r>
            <a:r>
              <a:rPr lang="en-GB" dirty="0" err="1"/>
              <a:t>ekonomi</a:t>
            </a:r>
            <a:r>
              <a:rPr lang="en-GB" dirty="0"/>
              <a:t> dan </a:t>
            </a:r>
            <a:r>
              <a:rPr lang="en-GB" dirty="0" err="1"/>
              <a:t>sosial</a:t>
            </a:r>
            <a:r>
              <a:rPr lang="en-GB" dirty="0"/>
              <a:t> </a:t>
            </a:r>
            <a:r>
              <a:rPr lang="en-GB" dirty="0" err="1"/>
              <a:t>budaya</a:t>
            </a:r>
            <a:r>
              <a:rPr lang="en-GB" dirty="0"/>
              <a:t> </a:t>
            </a:r>
            <a:r>
              <a:rPr lang="en-GB" dirty="0" err="1"/>
              <a:t>komunitas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 common property: </a:t>
            </a:r>
            <a:r>
              <a:rPr lang="en-GB" dirty="0" err="1"/>
              <a:t>penguasaan</a:t>
            </a:r>
            <a:r>
              <a:rPr lang="en-GB" dirty="0"/>
              <a:t>, </a:t>
            </a:r>
            <a:r>
              <a:rPr lang="en-GB" dirty="0" err="1"/>
              <a:t>pemilikan</a:t>
            </a:r>
            <a:r>
              <a:rPr lang="en-GB" dirty="0"/>
              <a:t>, </a:t>
            </a:r>
            <a:r>
              <a:rPr lang="en-GB" dirty="0" err="1"/>
              <a:t>penggunaan</a:t>
            </a:r>
            <a:r>
              <a:rPr lang="en-GB" dirty="0"/>
              <a:t>, dan </a:t>
            </a:r>
            <a:r>
              <a:rPr lang="en-GB" dirty="0" err="1"/>
              <a:t>pemanfaatan</a:t>
            </a:r>
            <a:r>
              <a:rPr lang="en-GB" dirty="0"/>
              <a:t> -</a:t>
            </a:r>
            <a:endParaRPr dirty="0"/>
          </a:p>
          <a:p>
            <a:pPr marL="457200" lvl="0" indent="-30861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dirty="0" err="1"/>
              <a:t>Konteks</a:t>
            </a:r>
            <a:r>
              <a:rPr lang="en-GB" dirty="0"/>
              <a:t> RA di </a:t>
            </a:r>
            <a:r>
              <a:rPr lang="en-GB" dirty="0" err="1"/>
              <a:t>pesisir</a:t>
            </a:r>
            <a:r>
              <a:rPr lang="en-GB" dirty="0"/>
              <a:t> </a:t>
            </a:r>
            <a:r>
              <a:rPr lang="en-GB" dirty="0" err="1"/>
              <a:t>perlu</a:t>
            </a:r>
            <a:r>
              <a:rPr lang="en-GB" dirty="0"/>
              <a:t> </a:t>
            </a:r>
            <a:r>
              <a:rPr lang="en-GB" dirty="0" err="1"/>
              <a:t>dipikirkan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baik</a:t>
            </a:r>
            <a:r>
              <a:rPr lang="en-GB" dirty="0"/>
              <a:t> </a:t>
            </a:r>
            <a:r>
              <a:rPr lang="en-GB" dirty="0" err="1"/>
              <a:t>karena</a:t>
            </a:r>
            <a:r>
              <a:rPr lang="en-GB" dirty="0"/>
              <a:t> </a:t>
            </a:r>
            <a:r>
              <a:rPr lang="en-GB" dirty="0" err="1"/>
              <a:t>ada</a:t>
            </a:r>
            <a:r>
              <a:rPr lang="en-GB" dirty="0"/>
              <a:t> </a:t>
            </a:r>
            <a:r>
              <a:rPr lang="en-GB" dirty="0" err="1"/>
              <a:t>keterhubungan</a:t>
            </a:r>
            <a:r>
              <a:rPr lang="en-GB" dirty="0"/>
              <a:t> </a:t>
            </a:r>
            <a:r>
              <a:rPr lang="en-GB" dirty="0" err="1"/>
              <a:t>ekosistem</a:t>
            </a:r>
            <a:r>
              <a:rPr lang="en-GB" dirty="0"/>
              <a:t> </a:t>
            </a:r>
            <a:r>
              <a:rPr lang="en-GB" dirty="0" err="1"/>
              <a:t>pesisir</a:t>
            </a:r>
            <a:r>
              <a:rPr lang="en-GB" dirty="0"/>
              <a:t> (</a:t>
            </a:r>
            <a:r>
              <a:rPr lang="en-GB" dirty="0" err="1"/>
              <a:t>misalnya</a:t>
            </a:r>
            <a:r>
              <a:rPr lang="en-GB" dirty="0"/>
              <a:t> mangrove),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menyebabkan</a:t>
            </a:r>
            <a:r>
              <a:rPr lang="en-GB" dirty="0"/>
              <a:t> </a:t>
            </a:r>
            <a:r>
              <a:rPr lang="en-GB" dirty="0" err="1"/>
              <a:t>gangguan</a:t>
            </a:r>
            <a:r>
              <a:rPr lang="en-GB" dirty="0"/>
              <a:t> pada </a:t>
            </a:r>
            <a:r>
              <a:rPr lang="en-GB" dirty="0" err="1"/>
              <a:t>ekosistem</a:t>
            </a:r>
            <a:r>
              <a:rPr lang="en-GB" dirty="0"/>
              <a:t> </a:t>
            </a:r>
            <a:r>
              <a:rPr lang="en-GB" dirty="0" err="1"/>
              <a:t>lamun</a:t>
            </a:r>
            <a:r>
              <a:rPr lang="en-GB" dirty="0"/>
              <a:t> dan </a:t>
            </a:r>
            <a:r>
              <a:rPr lang="en-GB" dirty="0" err="1"/>
              <a:t>terumbu</a:t>
            </a:r>
            <a:r>
              <a:rPr lang="en-GB" dirty="0"/>
              <a:t> </a:t>
            </a:r>
            <a:r>
              <a:rPr lang="en-GB" dirty="0" err="1"/>
              <a:t>karang</a:t>
            </a:r>
            <a:r>
              <a:rPr lang="en-GB" dirty="0"/>
              <a:t>, </a:t>
            </a:r>
            <a:r>
              <a:rPr lang="en-GB" dirty="0" err="1"/>
              <a:t>padahal</a:t>
            </a:r>
            <a:r>
              <a:rPr lang="en-GB" dirty="0"/>
              <a:t> </a:t>
            </a:r>
            <a:r>
              <a:rPr lang="en-GB" dirty="0" err="1"/>
              <a:t>seluruh</a:t>
            </a:r>
            <a:r>
              <a:rPr lang="en-GB" dirty="0"/>
              <a:t> </a:t>
            </a:r>
            <a:r>
              <a:rPr lang="en-GB" dirty="0" err="1"/>
              <a:t>ekosistem</a:t>
            </a:r>
            <a:r>
              <a:rPr lang="en-GB" dirty="0"/>
              <a:t> </a:t>
            </a:r>
            <a:r>
              <a:rPr lang="en-GB" dirty="0" err="1"/>
              <a:t>tersebut</a:t>
            </a:r>
            <a:r>
              <a:rPr lang="en-GB" dirty="0"/>
              <a:t> </a:t>
            </a:r>
            <a:r>
              <a:rPr lang="en-GB" dirty="0" err="1"/>
              <a:t>menjadi</a:t>
            </a:r>
            <a:r>
              <a:rPr lang="en-GB" dirty="0"/>
              <a:t> </a:t>
            </a:r>
            <a:r>
              <a:rPr lang="en-GB" dirty="0" err="1"/>
              <a:t>penopang</a:t>
            </a:r>
            <a:r>
              <a:rPr lang="en-GB" dirty="0"/>
              <a:t> </a:t>
            </a:r>
            <a:r>
              <a:rPr lang="en-GB" dirty="0" err="1"/>
              <a:t>kehidupan</a:t>
            </a:r>
            <a:r>
              <a:rPr lang="en-GB" dirty="0"/>
              <a:t> di </a:t>
            </a:r>
            <a:r>
              <a:rPr lang="en-GB" dirty="0" err="1"/>
              <a:t>pesisir</a:t>
            </a:r>
            <a:r>
              <a:rPr lang="en-GB" dirty="0"/>
              <a:t>.</a:t>
            </a:r>
            <a:endParaRPr dirty="0"/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dirty="0" err="1"/>
              <a:t>Kontradiksi</a:t>
            </a:r>
            <a:r>
              <a:rPr lang="en-GB" dirty="0"/>
              <a:t> </a:t>
            </a:r>
            <a:r>
              <a:rPr lang="en-GB" dirty="0" err="1"/>
              <a:t>kebijakan</a:t>
            </a:r>
            <a:r>
              <a:rPr lang="en-GB" dirty="0"/>
              <a:t> yang </a:t>
            </a:r>
            <a:r>
              <a:rPr lang="en-GB" dirty="0" err="1"/>
              <a:t>menyebabkan</a:t>
            </a:r>
            <a:r>
              <a:rPr lang="en-GB" dirty="0"/>
              <a:t> </a:t>
            </a:r>
            <a:r>
              <a:rPr lang="en-GB" dirty="0" err="1"/>
              <a:t>pola-pola</a:t>
            </a:r>
            <a:r>
              <a:rPr lang="en-GB" dirty="0"/>
              <a:t> </a:t>
            </a:r>
            <a:r>
              <a:rPr lang="en-GB" dirty="0" err="1"/>
              <a:t>pengelolaan</a:t>
            </a:r>
            <a:r>
              <a:rPr lang="en-GB" dirty="0"/>
              <a:t> yang </a:t>
            </a:r>
            <a:r>
              <a:rPr lang="en-GB" dirty="0" err="1"/>
              <a:t>ekstraktif</a:t>
            </a:r>
            <a:r>
              <a:rPr lang="en-GB" dirty="0"/>
              <a:t> pada wilayah </a:t>
            </a:r>
            <a:r>
              <a:rPr lang="en-GB" dirty="0" err="1"/>
              <a:t>pesisir</a:t>
            </a:r>
            <a:r>
              <a:rPr lang="en-GB" dirty="0"/>
              <a:t> </a:t>
            </a:r>
            <a:r>
              <a:rPr lang="en-GB" dirty="0" err="1"/>
              <a:t>sehingga</a:t>
            </a:r>
            <a:r>
              <a:rPr lang="en-GB" dirty="0"/>
              <a:t> </a:t>
            </a:r>
            <a:r>
              <a:rPr lang="en-GB" dirty="0" err="1"/>
              <a:t>menyebabkan</a:t>
            </a:r>
            <a:r>
              <a:rPr lang="en-GB" dirty="0"/>
              <a:t> </a:t>
            </a:r>
            <a:r>
              <a:rPr lang="en-GB" dirty="0" err="1"/>
              <a:t>ketimpangan</a:t>
            </a:r>
            <a:r>
              <a:rPr lang="en-GB" dirty="0"/>
              <a:t> </a:t>
            </a:r>
            <a:r>
              <a:rPr lang="en-GB" dirty="0" err="1"/>
              <a:t>penguasaan</a:t>
            </a:r>
            <a:r>
              <a:rPr lang="en-GB" dirty="0"/>
              <a:t> wilayah </a:t>
            </a:r>
            <a:r>
              <a:rPr lang="en-GB" dirty="0" err="1"/>
              <a:t>pesisir</a:t>
            </a:r>
            <a:r>
              <a:rPr lang="en-GB" dirty="0"/>
              <a:t> yang </a:t>
            </a:r>
            <a:r>
              <a:rPr lang="en-GB" dirty="0" err="1"/>
              <a:t>cenderung</a:t>
            </a:r>
            <a:r>
              <a:rPr lang="en-GB" dirty="0"/>
              <a:t> </a:t>
            </a:r>
            <a:r>
              <a:rPr lang="en-GB" dirty="0" err="1"/>
              <a:t>mengalih</a:t>
            </a:r>
            <a:r>
              <a:rPr lang="en-GB" dirty="0"/>
              <a:t> </a:t>
            </a:r>
            <a:r>
              <a:rPr lang="en-GB" dirty="0" err="1"/>
              <a:t>fungsi</a:t>
            </a:r>
            <a:r>
              <a:rPr lang="en-GB" dirty="0"/>
              <a:t> </a:t>
            </a:r>
            <a:r>
              <a:rPr lang="en-GB" dirty="0" err="1"/>
              <a:t>ekosistem</a:t>
            </a:r>
            <a:r>
              <a:rPr lang="en-GB" dirty="0"/>
              <a:t> </a:t>
            </a:r>
            <a:r>
              <a:rPr lang="en-GB" dirty="0" err="1"/>
              <a:t>pesisir</a:t>
            </a:r>
            <a:r>
              <a:rPr lang="en-GB" dirty="0"/>
              <a:t> (</a:t>
            </a:r>
            <a:r>
              <a:rPr lang="en-GB" dirty="0" err="1"/>
              <a:t>tambak</a:t>
            </a:r>
            <a:r>
              <a:rPr lang="en-GB" dirty="0"/>
              <a:t>, </a:t>
            </a:r>
            <a:r>
              <a:rPr lang="en-GB" dirty="0" err="1"/>
              <a:t>reklamasi</a:t>
            </a:r>
            <a:r>
              <a:rPr lang="en-GB" dirty="0"/>
              <a:t>, </a:t>
            </a:r>
            <a:r>
              <a:rPr lang="en-GB" dirty="0" err="1"/>
              <a:t>pertambangan</a:t>
            </a:r>
            <a:r>
              <a:rPr lang="en-GB" dirty="0"/>
              <a:t> dan </a:t>
            </a:r>
            <a:r>
              <a:rPr lang="en-GB" dirty="0" err="1"/>
              <a:t>lainnya</a:t>
            </a:r>
            <a:r>
              <a:rPr lang="en-GB" dirty="0"/>
              <a:t>, </a:t>
            </a:r>
            <a:r>
              <a:rPr lang="en-GB" dirty="0" err="1"/>
              <a:t>termasuk</a:t>
            </a:r>
            <a:r>
              <a:rPr lang="en-GB" dirty="0"/>
              <a:t> </a:t>
            </a:r>
            <a:r>
              <a:rPr lang="en-GB" dirty="0" err="1"/>
              <a:t>konversi</a:t>
            </a:r>
            <a:r>
              <a:rPr lang="en-GB" dirty="0"/>
              <a:t> wilayah </a:t>
            </a:r>
            <a:r>
              <a:rPr lang="en-GB" dirty="0" err="1"/>
              <a:t>konservasi</a:t>
            </a:r>
            <a:r>
              <a:rPr lang="en-GB" dirty="0"/>
              <a:t> </a:t>
            </a:r>
            <a:r>
              <a:rPr lang="en-GB" dirty="0" err="1"/>
              <a:t>pesisir</a:t>
            </a:r>
            <a:r>
              <a:rPr lang="en-GB" dirty="0"/>
              <a:t>). </a:t>
            </a:r>
            <a:endParaRPr dirty="0"/>
          </a:p>
          <a:p>
            <a:pPr marL="457200" lvl="0" indent="-30861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dirty="0"/>
              <a:t>Ada </a:t>
            </a:r>
            <a:r>
              <a:rPr lang="en-GB" dirty="0" err="1"/>
              <a:t>situasi</a:t>
            </a:r>
            <a:r>
              <a:rPr lang="en-GB" dirty="0"/>
              <a:t> </a:t>
            </a:r>
            <a:r>
              <a:rPr lang="en-GB" dirty="0" err="1"/>
              <a:t>ketimpangan</a:t>
            </a:r>
            <a:r>
              <a:rPr lang="en-GB" dirty="0"/>
              <a:t> </a:t>
            </a:r>
            <a:r>
              <a:rPr lang="en-GB" dirty="0" err="1"/>
              <a:t>penguasaan</a:t>
            </a:r>
            <a:r>
              <a:rPr lang="en-GB" dirty="0"/>
              <a:t> wilayah di </a:t>
            </a:r>
            <a:r>
              <a:rPr lang="en-GB" dirty="0" err="1"/>
              <a:t>pesisir</a:t>
            </a:r>
            <a:r>
              <a:rPr lang="en-GB" dirty="0"/>
              <a:t>, </a:t>
            </a:r>
            <a:r>
              <a:rPr lang="en-GB" dirty="0" err="1"/>
              <a:t>khususnya</a:t>
            </a:r>
            <a:r>
              <a:rPr lang="en-GB" dirty="0"/>
              <a:t> </a:t>
            </a:r>
            <a:r>
              <a:rPr lang="en-GB" dirty="0" err="1"/>
              <a:t>tambak</a:t>
            </a:r>
            <a:r>
              <a:rPr lang="en-GB" dirty="0"/>
              <a:t>, </a:t>
            </a:r>
            <a:r>
              <a:rPr lang="en-GB" dirty="0" err="1"/>
              <a:t>misalnya</a:t>
            </a:r>
            <a:r>
              <a:rPr lang="en-GB" dirty="0"/>
              <a:t> 1 orang </a:t>
            </a:r>
            <a:r>
              <a:rPr lang="en-GB" dirty="0" err="1"/>
              <a:t>memiliki</a:t>
            </a:r>
            <a:r>
              <a:rPr lang="en-GB" dirty="0"/>
              <a:t> 3000 </a:t>
            </a:r>
            <a:r>
              <a:rPr lang="en-GB" dirty="0" err="1"/>
              <a:t>hektar</a:t>
            </a:r>
            <a:r>
              <a:rPr lang="en-GB" dirty="0"/>
              <a:t> </a:t>
            </a:r>
            <a:r>
              <a:rPr lang="en-GB" dirty="0" err="1"/>
              <a:t>tambak</a:t>
            </a:r>
            <a:r>
              <a:rPr lang="en-GB" dirty="0"/>
              <a:t>, </a:t>
            </a:r>
            <a:r>
              <a:rPr lang="en-GB" dirty="0" err="1"/>
              <a:t>sementara</a:t>
            </a:r>
            <a:r>
              <a:rPr lang="en-GB" dirty="0"/>
              <a:t> </a:t>
            </a:r>
            <a:r>
              <a:rPr lang="en-GB" dirty="0" err="1"/>
              <a:t>masyarakat</a:t>
            </a:r>
            <a:r>
              <a:rPr lang="en-GB" dirty="0"/>
              <a:t> </a:t>
            </a:r>
            <a:r>
              <a:rPr lang="en-GB" dirty="0" err="1"/>
              <a:t>rentan</a:t>
            </a:r>
            <a:r>
              <a:rPr lang="en-GB" dirty="0"/>
              <a:t> lain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memiliki</a:t>
            </a:r>
            <a:r>
              <a:rPr lang="en-GB" dirty="0"/>
              <a:t> </a:t>
            </a:r>
            <a:r>
              <a:rPr lang="en-GB" dirty="0" err="1"/>
              <a:t>sama</a:t>
            </a:r>
            <a:r>
              <a:rPr lang="en-GB" dirty="0"/>
              <a:t> </a:t>
            </a:r>
            <a:r>
              <a:rPr lang="en-GB" dirty="0" err="1"/>
              <a:t>sekali</a:t>
            </a:r>
            <a:r>
              <a:rPr lang="en-GB" dirty="0"/>
              <a:t>, </a:t>
            </a:r>
            <a:endParaRPr dirty="0"/>
          </a:p>
          <a:p>
            <a:pPr marL="457200" lvl="0" indent="-30861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dirty="0" err="1"/>
              <a:t>Perlu</a:t>
            </a:r>
            <a:r>
              <a:rPr lang="en-GB" dirty="0"/>
              <a:t> </a:t>
            </a:r>
            <a:r>
              <a:rPr lang="en-GB" dirty="0" err="1"/>
              <a:t>mempertimbangkan</a:t>
            </a:r>
            <a:r>
              <a:rPr lang="en-GB" dirty="0"/>
              <a:t> </a:t>
            </a:r>
            <a:r>
              <a:rPr lang="en-GB" dirty="0" err="1"/>
              <a:t>kelokalan</a:t>
            </a:r>
            <a:r>
              <a:rPr lang="en-GB" dirty="0"/>
              <a:t>” </a:t>
            </a:r>
            <a:r>
              <a:rPr lang="en-GB" dirty="0" err="1"/>
              <a:t>terkait</a:t>
            </a:r>
            <a:r>
              <a:rPr lang="en-GB" dirty="0"/>
              <a:t> model </a:t>
            </a:r>
            <a:r>
              <a:rPr lang="en-GB" dirty="0" err="1"/>
              <a:t>pembangunan</a:t>
            </a:r>
            <a:r>
              <a:rPr lang="en-GB" dirty="0"/>
              <a:t>, </a:t>
            </a:r>
            <a:r>
              <a:rPr lang="en-GB" dirty="0" err="1"/>
              <a:t>khususnya</a:t>
            </a:r>
            <a:r>
              <a:rPr lang="en-GB" dirty="0"/>
              <a:t> di </a:t>
            </a:r>
            <a:r>
              <a:rPr lang="en-GB" dirty="0" err="1"/>
              <a:t>pulau-pulau</a:t>
            </a:r>
            <a:r>
              <a:rPr lang="en-GB" dirty="0"/>
              <a:t> </a:t>
            </a:r>
            <a:r>
              <a:rPr lang="en-GB" dirty="0" err="1"/>
              <a:t>kecil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body" idx="1"/>
          </p:nvPr>
        </p:nvSpPr>
        <p:spPr>
          <a:xfrm>
            <a:off x="311700" y="455500"/>
            <a:ext cx="8520600" cy="412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GB" dirty="0"/>
              <a:t>5. </a:t>
            </a:r>
            <a:r>
              <a:rPr lang="en-GB" dirty="0" err="1"/>
              <a:t>Prioritas</a:t>
            </a:r>
            <a:r>
              <a:rPr lang="en-GB" dirty="0"/>
              <a:t> </a:t>
            </a:r>
            <a:r>
              <a:rPr lang="en-GB" dirty="0" err="1"/>
              <a:t>Pengakuan</a:t>
            </a:r>
            <a:r>
              <a:rPr lang="en-GB" dirty="0"/>
              <a:t> </a:t>
            </a:r>
            <a:r>
              <a:rPr lang="en-GB" dirty="0" err="1"/>
              <a:t>hak</a:t>
            </a:r>
            <a:r>
              <a:rPr lang="en-GB" dirty="0"/>
              <a:t> </a:t>
            </a:r>
            <a:r>
              <a:rPr lang="en-GB" dirty="0" err="1"/>
              <a:t>masyarakat</a:t>
            </a:r>
            <a:r>
              <a:rPr lang="en-GB" dirty="0"/>
              <a:t> </a:t>
            </a:r>
            <a:r>
              <a:rPr lang="en-GB" dirty="0" err="1"/>
              <a:t>pesisir</a:t>
            </a:r>
            <a:r>
              <a:rPr lang="en-GB" dirty="0"/>
              <a:t> yang </a:t>
            </a:r>
            <a:r>
              <a:rPr lang="en-GB" dirty="0" err="1"/>
              <a:t>dikelola</a:t>
            </a:r>
            <a:r>
              <a:rPr lang="en-GB" dirty="0"/>
              <a:t> </a:t>
            </a:r>
            <a:r>
              <a:rPr lang="en-GB" dirty="0" err="1"/>
              <a:t>secara</a:t>
            </a:r>
            <a:r>
              <a:rPr lang="en-GB" dirty="0"/>
              <a:t> </a:t>
            </a:r>
            <a:r>
              <a:rPr lang="en-GB" dirty="0" err="1"/>
              <a:t>komunal</a:t>
            </a:r>
            <a:r>
              <a:rPr lang="en-GB" dirty="0"/>
              <a:t>/</a:t>
            </a:r>
            <a:r>
              <a:rPr lang="en-GB" dirty="0" err="1"/>
              <a:t>kolektif</a:t>
            </a:r>
            <a:r>
              <a:rPr lang="en-GB" dirty="0"/>
              <a:t>, </a:t>
            </a:r>
            <a:r>
              <a:rPr lang="en-GB" dirty="0" err="1"/>
              <a:t>sehingga</a:t>
            </a:r>
            <a:r>
              <a:rPr lang="en-GB" dirty="0"/>
              <a:t> RA di </a:t>
            </a:r>
            <a:r>
              <a:rPr lang="en-GB" dirty="0" err="1"/>
              <a:t>pesisir</a:t>
            </a:r>
            <a:r>
              <a:rPr lang="en-GB" dirty="0"/>
              <a:t> </a:t>
            </a:r>
            <a:r>
              <a:rPr lang="en-GB" dirty="0" err="1"/>
              <a:t>perlu</a:t>
            </a:r>
            <a:r>
              <a:rPr lang="en-GB" dirty="0"/>
              <a:t> </a:t>
            </a:r>
            <a:r>
              <a:rPr lang="en-GB" dirty="0" err="1"/>
              <a:t>diprioritaskan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dimiliki</a:t>
            </a:r>
            <a:r>
              <a:rPr lang="en-GB" dirty="0"/>
              <a:t> </a:t>
            </a:r>
            <a:r>
              <a:rPr lang="en-GB" dirty="0" err="1"/>
              <a:t>secara</a:t>
            </a:r>
            <a:r>
              <a:rPr lang="en-GB" dirty="0"/>
              <a:t> </a:t>
            </a:r>
            <a:r>
              <a:rPr lang="en-GB" dirty="0" err="1"/>
              <a:t>komunal</a:t>
            </a:r>
            <a:r>
              <a:rPr lang="en-GB" dirty="0"/>
              <a:t>/</a:t>
            </a:r>
            <a:r>
              <a:rPr lang="en-GB" dirty="0" err="1"/>
              <a:t>bersama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GB" dirty="0"/>
              <a:t>6. </a:t>
            </a:r>
            <a:r>
              <a:rPr lang="en-GB" dirty="0" err="1"/>
              <a:t>Perizinan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dibutuhkan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penetapan</a:t>
            </a:r>
            <a:r>
              <a:rPr lang="en-GB" dirty="0"/>
              <a:t> </a:t>
            </a:r>
            <a:r>
              <a:rPr lang="en-GB" dirty="0" err="1"/>
              <a:t>hak</a:t>
            </a:r>
            <a:r>
              <a:rPr lang="en-GB" dirty="0"/>
              <a:t> </a:t>
            </a:r>
            <a:r>
              <a:rPr lang="en-GB" dirty="0" err="1"/>
              <a:t>atas</a:t>
            </a:r>
            <a:r>
              <a:rPr lang="en-GB" dirty="0"/>
              <a:t> </a:t>
            </a:r>
            <a:r>
              <a:rPr lang="en-GB" dirty="0" err="1"/>
              <a:t>tanah</a:t>
            </a:r>
            <a:r>
              <a:rPr lang="en-GB" dirty="0"/>
              <a:t> di </a:t>
            </a:r>
            <a:r>
              <a:rPr lang="en-GB" dirty="0" err="1"/>
              <a:t>kawasan</a:t>
            </a:r>
            <a:r>
              <a:rPr lang="en-GB" dirty="0"/>
              <a:t> </a:t>
            </a:r>
            <a:r>
              <a:rPr lang="en-GB" dirty="0" err="1"/>
              <a:t>pesisir</a:t>
            </a:r>
            <a:r>
              <a:rPr lang="en-GB" dirty="0"/>
              <a:t> dan </a:t>
            </a:r>
            <a:r>
              <a:rPr lang="en-GB" dirty="0" err="1"/>
              <a:t>pulau-pulau</a:t>
            </a:r>
            <a:r>
              <a:rPr lang="en-GB" dirty="0"/>
              <a:t> </a:t>
            </a:r>
            <a:r>
              <a:rPr lang="en-GB" dirty="0" err="1"/>
              <a:t>kecil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masyarakat</a:t>
            </a:r>
            <a:r>
              <a:rPr lang="en-GB" dirty="0"/>
              <a:t> </a:t>
            </a:r>
            <a:r>
              <a:rPr lang="en-GB" dirty="0" err="1"/>
              <a:t>adat</a:t>
            </a:r>
            <a:r>
              <a:rPr lang="en-GB" dirty="0"/>
              <a:t> dan </a:t>
            </a:r>
            <a:r>
              <a:rPr lang="en-GB" dirty="0" err="1"/>
              <a:t>masyarakat</a:t>
            </a:r>
            <a:r>
              <a:rPr lang="en-GB" dirty="0"/>
              <a:t> </a:t>
            </a:r>
            <a:r>
              <a:rPr lang="en-GB" dirty="0" err="1"/>
              <a:t>tempatan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GB" dirty="0"/>
              <a:t>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GB" dirty="0"/>
              <a:t>7. Ada </a:t>
            </a:r>
            <a:r>
              <a:rPr lang="en-GB" dirty="0" err="1"/>
              <a:t>situasi</a:t>
            </a:r>
            <a:r>
              <a:rPr lang="en-GB" dirty="0"/>
              <a:t> </a:t>
            </a:r>
            <a:r>
              <a:rPr lang="en-GB" dirty="0" err="1"/>
              <a:t>ketelanjuran</a:t>
            </a:r>
            <a:r>
              <a:rPr lang="en-GB" dirty="0"/>
              <a:t>, </a:t>
            </a:r>
            <a:r>
              <a:rPr lang="en-GB" dirty="0" err="1"/>
              <a:t>dimana</a:t>
            </a:r>
            <a:r>
              <a:rPr lang="en-GB" dirty="0"/>
              <a:t> </a:t>
            </a:r>
            <a:r>
              <a:rPr lang="en-GB" dirty="0" err="1"/>
              <a:t>kawasan</a:t>
            </a:r>
            <a:r>
              <a:rPr lang="en-GB" dirty="0"/>
              <a:t> </a:t>
            </a:r>
            <a:r>
              <a:rPr lang="en-GB" dirty="0" err="1"/>
              <a:t>lindung</a:t>
            </a:r>
            <a:r>
              <a:rPr lang="en-GB" dirty="0"/>
              <a:t> di APL </a:t>
            </a:r>
            <a:r>
              <a:rPr lang="en-GB" dirty="0" err="1"/>
              <a:t>diubah</a:t>
            </a:r>
            <a:r>
              <a:rPr lang="en-GB" dirty="0"/>
              <a:t> </a:t>
            </a:r>
            <a:r>
              <a:rPr lang="en-GB" dirty="0" err="1"/>
              <a:t>menjadi</a:t>
            </a:r>
            <a:r>
              <a:rPr lang="en-GB" dirty="0"/>
              <a:t> </a:t>
            </a:r>
            <a:r>
              <a:rPr lang="en-GB" dirty="0" err="1"/>
              <a:t>fungsi</a:t>
            </a:r>
            <a:r>
              <a:rPr lang="en-GB" dirty="0"/>
              <a:t> lain–</a:t>
            </a:r>
            <a:r>
              <a:rPr lang="en-GB" dirty="0" err="1"/>
              <a:t>karenanya</a:t>
            </a:r>
            <a:r>
              <a:rPr lang="en-GB" dirty="0"/>
              <a:t> </a:t>
            </a:r>
            <a:r>
              <a:rPr lang="en-GB" dirty="0" err="1"/>
              <a:t>pengaturan</a:t>
            </a:r>
            <a:r>
              <a:rPr lang="en-GB" dirty="0"/>
              <a:t> </a:t>
            </a:r>
            <a:r>
              <a:rPr lang="en-GB" dirty="0" err="1"/>
              <a:t>reforma</a:t>
            </a:r>
            <a:r>
              <a:rPr lang="en-GB" dirty="0"/>
              <a:t> </a:t>
            </a:r>
            <a:r>
              <a:rPr lang="en-GB" dirty="0" err="1"/>
              <a:t>agraria</a:t>
            </a:r>
            <a:r>
              <a:rPr lang="en-GB" dirty="0"/>
              <a:t> di </a:t>
            </a:r>
            <a:r>
              <a:rPr lang="en-GB" dirty="0" err="1"/>
              <a:t>pesisir</a:t>
            </a:r>
            <a:r>
              <a:rPr lang="en-GB" dirty="0"/>
              <a:t> </a:t>
            </a:r>
            <a:r>
              <a:rPr lang="en-GB" dirty="0" err="1"/>
              <a:t>menjadi</a:t>
            </a:r>
            <a:r>
              <a:rPr lang="en-GB" dirty="0"/>
              <a:t> </a:t>
            </a:r>
            <a:r>
              <a:rPr lang="en-GB" dirty="0" err="1"/>
              <a:t>mutlak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GB" dirty="0"/>
              <a:t>8. </a:t>
            </a:r>
            <a:r>
              <a:rPr lang="en-GB" i="1" dirty="0"/>
              <a:t>Rights, Restrictions, dan responsibilities </a:t>
            </a:r>
            <a:r>
              <a:rPr lang="en-GB" dirty="0" err="1"/>
              <a:t>harus</a:t>
            </a:r>
            <a:r>
              <a:rPr lang="en-GB" dirty="0"/>
              <a:t> </a:t>
            </a:r>
            <a:r>
              <a:rPr lang="en-GB" dirty="0" err="1"/>
              <a:t>diperkuat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pelaksanaan</a:t>
            </a:r>
            <a:r>
              <a:rPr lang="en-GB" dirty="0"/>
              <a:t> RA di </a:t>
            </a:r>
            <a:r>
              <a:rPr lang="en-GB" dirty="0" err="1"/>
              <a:t>pesisir</a:t>
            </a:r>
            <a:r>
              <a:rPr lang="en-GB" dirty="0"/>
              <a:t>, </a:t>
            </a:r>
            <a:r>
              <a:rPr lang="en-GB" dirty="0" err="1"/>
              <a:t>supaya</a:t>
            </a:r>
            <a:r>
              <a:rPr lang="en-GB" dirty="0"/>
              <a:t> </a:t>
            </a:r>
            <a:r>
              <a:rPr lang="en-GB" dirty="0" err="1"/>
              <a:t>tetap</a:t>
            </a:r>
            <a:r>
              <a:rPr lang="en-GB" dirty="0"/>
              <a:t> </a:t>
            </a:r>
            <a:r>
              <a:rPr lang="en-GB" dirty="0" err="1"/>
              <a:t>memastikan</a:t>
            </a:r>
            <a:r>
              <a:rPr lang="en-GB" dirty="0"/>
              <a:t> </a:t>
            </a:r>
            <a:r>
              <a:rPr lang="en-GB" dirty="0" err="1"/>
              <a:t>perlindungan</a:t>
            </a:r>
            <a:r>
              <a:rPr lang="en-GB" dirty="0"/>
              <a:t> </a:t>
            </a:r>
            <a:r>
              <a:rPr lang="en-GB" dirty="0" err="1"/>
              <a:t>terhadap</a:t>
            </a:r>
            <a:r>
              <a:rPr lang="en-GB" dirty="0"/>
              <a:t> </a:t>
            </a:r>
            <a:r>
              <a:rPr lang="en-GB" dirty="0" err="1"/>
              <a:t>ekosistem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9. </a:t>
            </a:r>
            <a:r>
              <a:rPr lang="en-GB" dirty="0" err="1"/>
              <a:t>Perlu</a:t>
            </a:r>
            <a:r>
              <a:rPr lang="en-GB" dirty="0"/>
              <a:t> </a:t>
            </a:r>
            <a:r>
              <a:rPr lang="en-GB" dirty="0" err="1"/>
              <a:t>penyamaan</a:t>
            </a:r>
            <a:r>
              <a:rPr lang="en-GB" dirty="0"/>
              <a:t> </a:t>
            </a:r>
            <a:r>
              <a:rPr lang="en-GB" dirty="0" err="1"/>
              <a:t>pandangan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menjembatani</a:t>
            </a:r>
            <a:r>
              <a:rPr lang="en-GB" dirty="0"/>
              <a:t> </a:t>
            </a:r>
            <a:r>
              <a:rPr lang="en-GB" dirty="0" err="1"/>
              <a:t>perbedaan</a:t>
            </a:r>
            <a:r>
              <a:rPr lang="en-GB" dirty="0"/>
              <a:t> </a:t>
            </a:r>
            <a:r>
              <a:rPr lang="en-GB" dirty="0" err="1"/>
              <a:t>rejim</a:t>
            </a:r>
            <a:r>
              <a:rPr lang="en-GB" dirty="0"/>
              <a:t> </a:t>
            </a:r>
            <a:r>
              <a:rPr lang="en-GB" dirty="0" err="1"/>
              <a:t>antara</a:t>
            </a:r>
            <a:r>
              <a:rPr lang="en-GB" dirty="0"/>
              <a:t> KKP (yang </a:t>
            </a:r>
            <a:r>
              <a:rPr lang="en-GB" dirty="0" err="1"/>
              <a:t>menggunakan</a:t>
            </a:r>
            <a:r>
              <a:rPr lang="en-GB" dirty="0"/>
              <a:t> </a:t>
            </a:r>
            <a:r>
              <a:rPr lang="en-GB" dirty="0" err="1"/>
              <a:t>rejim</a:t>
            </a:r>
            <a:r>
              <a:rPr lang="en-GB" dirty="0"/>
              <a:t> </a:t>
            </a:r>
            <a:r>
              <a:rPr lang="en-GB" dirty="0" err="1"/>
              <a:t>izin</a:t>
            </a:r>
            <a:r>
              <a:rPr lang="en-GB" dirty="0"/>
              <a:t>) </a:t>
            </a:r>
            <a:r>
              <a:rPr lang="en-GB" dirty="0" err="1"/>
              <a:t>dengan</a:t>
            </a:r>
            <a:r>
              <a:rPr lang="en-GB" dirty="0"/>
              <a:t> ATR/BPN (yang </a:t>
            </a:r>
            <a:r>
              <a:rPr lang="en-GB" dirty="0" err="1"/>
              <a:t>menggunakan</a:t>
            </a:r>
            <a:r>
              <a:rPr lang="en-GB" dirty="0"/>
              <a:t> </a:t>
            </a:r>
            <a:r>
              <a:rPr lang="en-GB" dirty="0" err="1"/>
              <a:t>rejim</a:t>
            </a:r>
            <a:r>
              <a:rPr lang="en-GB" dirty="0"/>
              <a:t> </a:t>
            </a:r>
            <a:r>
              <a:rPr lang="en-GB" dirty="0" err="1"/>
              <a:t>hak</a:t>
            </a:r>
            <a:r>
              <a:rPr lang="en-GB" dirty="0"/>
              <a:t>) </a:t>
            </a:r>
            <a:r>
              <a:rPr lang="en-GB" dirty="0" err="1"/>
              <a:t>melalui</a:t>
            </a:r>
            <a:r>
              <a:rPr lang="en-GB" dirty="0"/>
              <a:t> </a:t>
            </a:r>
            <a:r>
              <a:rPr lang="en-GB" dirty="0" err="1"/>
              <a:t>peraturan</a:t>
            </a:r>
            <a:r>
              <a:rPr lang="en-GB" dirty="0"/>
              <a:t> yang </a:t>
            </a:r>
            <a:r>
              <a:rPr lang="en-GB" dirty="0" err="1"/>
              <a:t>lebih</a:t>
            </a:r>
            <a:r>
              <a:rPr lang="en-GB" dirty="0"/>
              <a:t> </a:t>
            </a:r>
            <a:r>
              <a:rPr lang="en-GB" dirty="0" err="1"/>
              <a:t>tinggi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Peraturan</a:t>
            </a:r>
            <a:r>
              <a:rPr lang="en-GB" dirty="0"/>
              <a:t> Menteri.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10. Problem </a:t>
            </a:r>
            <a:r>
              <a:rPr lang="en-GB" dirty="0" err="1"/>
              <a:t>pesisir</a:t>
            </a:r>
            <a:r>
              <a:rPr lang="en-GB" dirty="0"/>
              <a:t> yang </a:t>
            </a:r>
            <a:r>
              <a:rPr lang="en-GB" dirty="0" err="1"/>
              <a:t>dihadapi</a:t>
            </a:r>
            <a:r>
              <a:rPr lang="en-GB" dirty="0"/>
              <a:t> oleh 5412 </a:t>
            </a:r>
            <a:r>
              <a:rPr lang="en-GB" dirty="0" err="1"/>
              <a:t>desa</a:t>
            </a:r>
            <a:r>
              <a:rPr lang="en-GB" dirty="0"/>
              <a:t> </a:t>
            </a:r>
            <a:r>
              <a:rPr lang="en-GB" dirty="0" err="1"/>
              <a:t>tak</a:t>
            </a:r>
            <a:r>
              <a:rPr lang="en-GB" dirty="0"/>
              <a:t> </a:t>
            </a:r>
            <a:r>
              <a:rPr lang="en-GB" dirty="0" err="1"/>
              <a:t>hanya</a:t>
            </a:r>
            <a:r>
              <a:rPr lang="en-GB" dirty="0"/>
              <a:t> problem </a:t>
            </a:r>
            <a:r>
              <a:rPr lang="en-GB" dirty="0" err="1"/>
              <a:t>penguasaan</a:t>
            </a:r>
            <a:r>
              <a:rPr lang="en-GB" dirty="0"/>
              <a:t> </a:t>
            </a:r>
            <a:r>
              <a:rPr lang="en-GB" dirty="0" err="1"/>
              <a:t>tapi</a:t>
            </a:r>
            <a:r>
              <a:rPr lang="en-GB" dirty="0"/>
              <a:t> juga </a:t>
            </a:r>
            <a:r>
              <a:rPr lang="en-GB" dirty="0" err="1"/>
              <a:t>menghadapi</a:t>
            </a:r>
            <a:r>
              <a:rPr lang="en-GB" dirty="0"/>
              <a:t> </a:t>
            </a:r>
            <a:r>
              <a:rPr lang="en-GB" dirty="0" err="1"/>
              <a:t>dampak</a:t>
            </a:r>
            <a:r>
              <a:rPr lang="en-GB" dirty="0"/>
              <a:t> </a:t>
            </a:r>
            <a:r>
              <a:rPr lang="en-GB" dirty="0" err="1"/>
              <a:t>perubahan</a:t>
            </a:r>
            <a:r>
              <a:rPr lang="en-GB" dirty="0"/>
              <a:t> </a:t>
            </a:r>
            <a:r>
              <a:rPr lang="en-GB" dirty="0" err="1"/>
              <a:t>iklim</a:t>
            </a:r>
            <a:r>
              <a:rPr lang="en-GB" dirty="0"/>
              <a:t>, </a:t>
            </a:r>
            <a:r>
              <a:rPr lang="en-GB" dirty="0" err="1"/>
              <a:t>khususnnya</a:t>
            </a:r>
            <a:r>
              <a:rPr lang="en-GB" dirty="0"/>
              <a:t> </a:t>
            </a:r>
            <a:r>
              <a:rPr lang="en-GB" dirty="0" err="1"/>
              <a:t>upaya</a:t>
            </a:r>
            <a:r>
              <a:rPr lang="en-GB" dirty="0"/>
              <a:t> </a:t>
            </a:r>
            <a:r>
              <a:rPr lang="en-GB" dirty="0" err="1"/>
              <a:t>mitigasi</a:t>
            </a:r>
            <a:r>
              <a:rPr lang="en-GB" dirty="0"/>
              <a:t> dan </a:t>
            </a:r>
            <a:r>
              <a:rPr lang="en-GB" dirty="0" err="1"/>
              <a:t>adaptasi</a:t>
            </a:r>
            <a:r>
              <a:rPr lang="en-GB" dirty="0"/>
              <a:t> </a:t>
            </a:r>
            <a:r>
              <a:rPr lang="en-GB" dirty="0" err="1"/>
              <a:t>perubahan</a:t>
            </a:r>
            <a:r>
              <a:rPr lang="en-GB" dirty="0"/>
              <a:t> </a:t>
            </a:r>
            <a:r>
              <a:rPr lang="en-GB" dirty="0" err="1"/>
              <a:t>iklim</a:t>
            </a:r>
            <a:r>
              <a:rPr lang="en-GB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33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Kluster II: Resolusi Penyelesaian “Legal vs Legitimate” BMN, BUMN/BUMD, Kawasan Hutan, Pertambangan vs Penguasaan Masyarakat</a:t>
            </a:r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1"/>
          </p:nvPr>
        </p:nvSpPr>
        <p:spPr>
          <a:xfrm>
            <a:off x="311700" y="1837325"/>
            <a:ext cx="8520600" cy="27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LPRA ada di 70 wilayah dengan 8 tipologi: membutuhkan koordinasi dengan berbagai Kementerian dan lembaga dan CSO untuk memahami dinamika masing-masing lokasi.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Arsitektur kolaborasi: TNI, BUMN, ATR/BPN, KLHK, Kemen Desa dan Transmigrasi - dan kolaborasi dengan CSO untuk mendukung percepatan RA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Kluster III: Arah Kebijakan Penyelesaian Permasalahan Tanah Transmigrasi</a:t>
            </a:r>
            <a:endParaRPr/>
          </a:p>
        </p:txBody>
      </p:sp>
      <p:sp>
        <p:nvSpPr>
          <p:cNvPr id="110" name="Google Shape;110;p21"/>
          <p:cNvSpPr txBox="1">
            <a:spLocks noGrp="1"/>
          </p:cNvSpPr>
          <p:nvPr>
            <p:ph type="body" idx="1"/>
          </p:nvPr>
        </p:nvSpPr>
        <p:spPr>
          <a:xfrm>
            <a:off x="311700" y="1453475"/>
            <a:ext cx="8520600" cy="31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Target legalisasi aset untuk tanah transmigrasi baru terlaksana 23% dari target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Prioritas untuk melakukan koordinasi penyamaan data dengan Kementrian Desa dan Transmigrasi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1080</Words>
  <Application>Microsoft Office PowerPoint</Application>
  <PresentationFormat>On-screen Show (16:9)</PresentationFormat>
  <Paragraphs>56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Economica</vt:lpstr>
      <vt:lpstr>Open Sans</vt:lpstr>
      <vt:lpstr>Luxe</vt:lpstr>
      <vt:lpstr>Refleksi Reforma Agraria pada Deklarasi Wakatobi Menuju Deklarasi Karimun</vt:lpstr>
      <vt:lpstr>Catatan Umum</vt:lpstr>
      <vt:lpstr>Catatan Umum</vt:lpstr>
      <vt:lpstr>Tantangan Percepatan RA</vt:lpstr>
      <vt:lpstr>Tantangan Percepatan RA:</vt:lpstr>
      <vt:lpstr>Kluster I: Penguatan Skema Legalisasi Aset Pemukiman di atas Air, Pulau-pulau Kecil dan Pulau Kecil Terluar</vt:lpstr>
      <vt:lpstr>PowerPoint Presentation</vt:lpstr>
      <vt:lpstr>Kluster II: Resolusi Penyelesaian “Legal vs Legitimate” BMN, BUMN/BUMD, Kawasan Hutan, Pertambangan vs Penguasaan Masyarakat</vt:lpstr>
      <vt:lpstr>Kluster III: Arah Kebijakan Penyelesaian Permasalahan Tanah Transmigrasi</vt:lpstr>
      <vt:lpstr>Kluster IV: Percepatan Redistribusi Tanah dari Pelepasan Kawasan Hutan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Refleksi Reforma Agraria pada Deklarasi Wakatobi Menuju Deklarasi Karimun</dc:title>
  <dc:creator>Mardha Tillah</dc:creator>
  <cp:lastModifiedBy>Mardha Tillah</cp:lastModifiedBy>
  <cp:revision>1</cp:revision>
  <dcterms:modified xsi:type="dcterms:W3CDTF">2023-08-10T09:08:38Z</dcterms:modified>
</cp:coreProperties>
</file>